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Lst>
  <p:sldSz cy="6858000" cx="12192000"/>
  <p:notesSz cx="6858000" cy="9144000"/>
  <p:embeddedFontLst>
    <p:embeddedFont>
      <p:font typeface="Gill Sans"/>
      <p:regular r:id="rId134"/>
      <p:bold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36" roundtripDataSignature="AMtx7mh1k7DZPHKqQO3RvWDuF7d1b9A9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54A452-52A8-475D-BF72-43B074261E9B}">
  <a:tblStyle styleId="{5A54A452-52A8-475D-BF72-43B074261E9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4451DEA-755A-4FB5-A35E-D6115FC43DDB}" styleName="Table_1">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8EBF5"/>
          </a:solidFill>
        </a:fill>
      </a:tcStyle>
    </a:lastRow>
    <a:seCell>
      <a:tcTxStyle/>
    </a:seCell>
    <a:swCell>
      <a:tcTxStyle/>
    </a:swCell>
    <a:firstRow>
      <a:tcTxStyle b="on" i="off"/>
      <a:tcStyle>
        <a:fill>
          <a:solidFill>
            <a:srgbClr val="E8EBF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customschemas.google.com/relationships/presentationmetadata" Target="metadata"/><Relationship Id="rId135" Type="http://schemas.openxmlformats.org/officeDocument/2006/relationships/font" Target="fonts/GillSans-bold.fntdata"/><Relationship Id="rId134" Type="http://schemas.openxmlformats.org/officeDocument/2006/relationships/font" Target="fonts/GillSans-regular.fntdata"/><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8" name="Google Shape;3868;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6" name="Google Shape;3876;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1" name="Shape 3981"/>
        <p:cNvGrpSpPr/>
        <p:nvPr/>
      </p:nvGrpSpPr>
      <p:grpSpPr>
        <a:xfrm>
          <a:off x="0" y="0"/>
          <a:ext cx="0" cy="0"/>
          <a:chOff x="0" y="0"/>
          <a:chExt cx="0" cy="0"/>
        </a:xfrm>
      </p:grpSpPr>
      <p:sp>
        <p:nvSpPr>
          <p:cNvPr id="3982" name="Google Shape;3982;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3" name="Google Shape;3983;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2" name="Google Shape;409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2" name="Shape 4192"/>
        <p:cNvGrpSpPr/>
        <p:nvPr/>
      </p:nvGrpSpPr>
      <p:grpSpPr>
        <a:xfrm>
          <a:off x="0" y="0"/>
          <a:ext cx="0" cy="0"/>
          <a:chOff x="0" y="0"/>
          <a:chExt cx="0" cy="0"/>
        </a:xfrm>
      </p:grpSpPr>
      <p:sp>
        <p:nvSpPr>
          <p:cNvPr id="4193" name="Google Shape;4193;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4" name="Google Shape;4194;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5" name="Google Shape;4215;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5" name="Google Shape;423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1" name="Google Shape;4241;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8" name="Google Shape;424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4" name="Shape 4254"/>
        <p:cNvGrpSpPr/>
        <p:nvPr/>
      </p:nvGrpSpPr>
      <p:grpSpPr>
        <a:xfrm>
          <a:off x="0" y="0"/>
          <a:ext cx="0" cy="0"/>
          <a:chOff x="0" y="0"/>
          <a:chExt cx="0" cy="0"/>
        </a:xfrm>
      </p:grpSpPr>
      <p:sp>
        <p:nvSpPr>
          <p:cNvPr id="4255" name="Google Shape;4255;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6" name="Google Shape;4256;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1" name="Shape 4261"/>
        <p:cNvGrpSpPr/>
        <p:nvPr/>
      </p:nvGrpSpPr>
      <p:grpSpPr>
        <a:xfrm>
          <a:off x="0" y="0"/>
          <a:ext cx="0" cy="0"/>
          <a:chOff x="0" y="0"/>
          <a:chExt cx="0" cy="0"/>
        </a:xfrm>
      </p:grpSpPr>
      <p:sp>
        <p:nvSpPr>
          <p:cNvPr id="4262" name="Google Shape;4262;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3" name="Google Shape;4263;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8" name="Shape 4268"/>
        <p:cNvGrpSpPr/>
        <p:nvPr/>
      </p:nvGrpSpPr>
      <p:grpSpPr>
        <a:xfrm>
          <a:off x="0" y="0"/>
          <a:ext cx="0" cy="0"/>
          <a:chOff x="0" y="0"/>
          <a:chExt cx="0" cy="0"/>
        </a:xfrm>
      </p:grpSpPr>
      <p:sp>
        <p:nvSpPr>
          <p:cNvPr id="4269" name="Google Shape;4269;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0" name="Google Shape;4270;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8" name="Google Shape;427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3" name="Shape 4283"/>
        <p:cNvGrpSpPr/>
        <p:nvPr/>
      </p:nvGrpSpPr>
      <p:grpSpPr>
        <a:xfrm>
          <a:off x="0" y="0"/>
          <a:ext cx="0" cy="0"/>
          <a:chOff x="0" y="0"/>
          <a:chExt cx="0" cy="0"/>
        </a:xfrm>
      </p:grpSpPr>
      <p:sp>
        <p:nvSpPr>
          <p:cNvPr id="4284" name="Google Shape;4284;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5" name="Google Shape;4285;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2" name="Google Shape;4292;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8" name="Google Shape;4298;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3" name="Shape 4303"/>
        <p:cNvGrpSpPr/>
        <p:nvPr/>
      </p:nvGrpSpPr>
      <p:grpSpPr>
        <a:xfrm>
          <a:off x="0" y="0"/>
          <a:ext cx="0" cy="0"/>
          <a:chOff x="0" y="0"/>
          <a:chExt cx="0" cy="0"/>
        </a:xfrm>
      </p:grpSpPr>
      <p:sp>
        <p:nvSpPr>
          <p:cNvPr id="4304" name="Google Shape;4304;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5" name="Google Shape;430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8" name="Shape 4448"/>
        <p:cNvGrpSpPr/>
        <p:nvPr/>
      </p:nvGrpSpPr>
      <p:grpSpPr>
        <a:xfrm>
          <a:off x="0" y="0"/>
          <a:ext cx="0" cy="0"/>
          <a:chOff x="0" y="0"/>
          <a:chExt cx="0" cy="0"/>
        </a:xfrm>
      </p:grpSpPr>
      <p:sp>
        <p:nvSpPr>
          <p:cNvPr id="4449" name="Google Shape;4449;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0" name="Google Shape;4450;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5" name="Google Shape;453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1" name="Shape 4651"/>
        <p:cNvGrpSpPr/>
        <p:nvPr/>
      </p:nvGrpSpPr>
      <p:grpSpPr>
        <a:xfrm>
          <a:off x="0" y="0"/>
          <a:ext cx="0" cy="0"/>
          <a:chOff x="0" y="0"/>
          <a:chExt cx="0" cy="0"/>
        </a:xfrm>
      </p:grpSpPr>
      <p:sp>
        <p:nvSpPr>
          <p:cNvPr id="4652" name="Google Shape;4652;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3" name="Google Shape;4653;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8" name="Shape 4658"/>
        <p:cNvGrpSpPr/>
        <p:nvPr/>
      </p:nvGrpSpPr>
      <p:grpSpPr>
        <a:xfrm>
          <a:off x="0" y="0"/>
          <a:ext cx="0" cy="0"/>
          <a:chOff x="0" y="0"/>
          <a:chExt cx="0" cy="0"/>
        </a:xfrm>
      </p:grpSpPr>
      <p:sp>
        <p:nvSpPr>
          <p:cNvPr id="4659" name="Google Shape;4659;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0" name="Google Shape;4660;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9" name="Shape 4679"/>
        <p:cNvGrpSpPr/>
        <p:nvPr/>
      </p:nvGrpSpPr>
      <p:grpSpPr>
        <a:xfrm>
          <a:off x="0" y="0"/>
          <a:ext cx="0" cy="0"/>
          <a:chOff x="0" y="0"/>
          <a:chExt cx="0" cy="0"/>
        </a:xfrm>
      </p:grpSpPr>
      <p:sp>
        <p:nvSpPr>
          <p:cNvPr id="4680" name="Google Shape;4680;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1" name="Google Shape;4681;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0" name="Shape 4700"/>
        <p:cNvGrpSpPr/>
        <p:nvPr/>
      </p:nvGrpSpPr>
      <p:grpSpPr>
        <a:xfrm>
          <a:off x="0" y="0"/>
          <a:ext cx="0" cy="0"/>
          <a:chOff x="0" y="0"/>
          <a:chExt cx="0" cy="0"/>
        </a:xfrm>
      </p:grpSpPr>
      <p:sp>
        <p:nvSpPr>
          <p:cNvPr id="4701" name="Google Shape;4701;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2" name="Google Shape;4702;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1" name="Shape 4721"/>
        <p:cNvGrpSpPr/>
        <p:nvPr/>
      </p:nvGrpSpPr>
      <p:grpSpPr>
        <a:xfrm>
          <a:off x="0" y="0"/>
          <a:ext cx="0" cy="0"/>
          <a:chOff x="0" y="0"/>
          <a:chExt cx="0" cy="0"/>
        </a:xfrm>
      </p:grpSpPr>
      <p:sp>
        <p:nvSpPr>
          <p:cNvPr id="4722" name="Google Shape;4722;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3" name="Google Shape;4723;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2" name="Shape 4742"/>
        <p:cNvGrpSpPr/>
        <p:nvPr/>
      </p:nvGrpSpPr>
      <p:grpSpPr>
        <a:xfrm>
          <a:off x="0" y="0"/>
          <a:ext cx="0" cy="0"/>
          <a:chOff x="0" y="0"/>
          <a:chExt cx="0" cy="0"/>
        </a:xfrm>
      </p:grpSpPr>
      <p:sp>
        <p:nvSpPr>
          <p:cNvPr id="4743" name="Google Shape;4743;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4" name="Google Shape;474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5" name="Google Shape;4765;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4" name="Shape 4784"/>
        <p:cNvGrpSpPr/>
        <p:nvPr/>
      </p:nvGrpSpPr>
      <p:grpSpPr>
        <a:xfrm>
          <a:off x="0" y="0"/>
          <a:ext cx="0" cy="0"/>
          <a:chOff x="0" y="0"/>
          <a:chExt cx="0" cy="0"/>
        </a:xfrm>
      </p:grpSpPr>
      <p:sp>
        <p:nvSpPr>
          <p:cNvPr id="4785" name="Google Shape;4785;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6" name="Google Shape;4786;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7" name="Google Shape;4807;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8" name="Google Shape;14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4" name="Google Shape;161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0" name="Google Shape;162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5" name="Google Shape;163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3" name="Google Shape;164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9" name="Google Shape;164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6" name="Google Shape;169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2" name="Google Shape;170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8" name="Google Shape;178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5" name="Google Shape;179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1" name="Google Shape;184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6" name="Google Shape;196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3" name="Google Shape;205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6" name="Google Shape;212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0" name="Google Shape;214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8" name="Google Shape;225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7" name="Google Shape;243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3" name="Google Shape;24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3" name="Google Shape;250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1" name="Google Shape;269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8" name="Google Shape;26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6" name="Google Shape;273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3" name="Google Shape;274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0" name="Google Shape;292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7" name="Google Shape;292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4" name="Google Shape;293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0" name="Google Shape;294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5" name="Google Shape;299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2" name="Google Shape;300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9" name="Google Shape;300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5" name="Google Shape;301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6" name="Google Shape;302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1" name="Google Shape;304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3" name="Google Shape;305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2" name="Google Shape;306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8" name="Google Shape;309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8" name="Google Shape;3118;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8" name="Google Shape;313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4" name="Google Shape;3144;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9" name="Google Shape;335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6" name="Google Shape;336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3" name="Google Shape;337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7" name="Google Shape;3417;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3" name="Google Shape;345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4" name="Google Shape;351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6" name="Google Shape;357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4" name="Google Shape;358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3" name="Google Shape;3593;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3" name="Google Shape;362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3" name="Google Shape;3663;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8" name="Google Shape;368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8" name="Google Shape;370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8" name="Google Shape;3728;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4" name="Google Shape;373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1" name="Google Shape;374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8" name="Shape 3788"/>
        <p:cNvGrpSpPr/>
        <p:nvPr/>
      </p:nvGrpSpPr>
      <p:grpSpPr>
        <a:xfrm>
          <a:off x="0" y="0"/>
          <a:ext cx="0" cy="0"/>
          <a:chOff x="0" y="0"/>
          <a:chExt cx="0" cy="0"/>
        </a:xfrm>
      </p:grpSpPr>
      <p:sp>
        <p:nvSpPr>
          <p:cNvPr id="3789" name="Google Shape;378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0" name="Google Shape;379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5" name="Shape 3795"/>
        <p:cNvGrpSpPr/>
        <p:nvPr/>
      </p:nvGrpSpPr>
      <p:grpSpPr>
        <a:xfrm>
          <a:off x="0" y="0"/>
          <a:ext cx="0" cy="0"/>
          <a:chOff x="0" y="0"/>
          <a:chExt cx="0" cy="0"/>
        </a:xfrm>
      </p:grpSpPr>
      <p:sp>
        <p:nvSpPr>
          <p:cNvPr id="3796" name="Google Shape;379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7" name="Google Shape;379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au">
  <p:cSld name="modau">
    <p:spTree>
      <p:nvGrpSpPr>
        <p:cNvPr id="12" name="Shape 12"/>
        <p:cNvGrpSpPr/>
        <p:nvPr/>
      </p:nvGrpSpPr>
      <p:grpSpPr>
        <a:xfrm>
          <a:off x="0" y="0"/>
          <a:ext cx="0" cy="0"/>
          <a:chOff x="0" y="0"/>
          <a:chExt cx="0" cy="0"/>
        </a:xfrm>
      </p:grpSpPr>
      <p:sp>
        <p:nvSpPr>
          <p:cNvPr id="13" name="Google Shape;13;p129"/>
          <p:cNvSpPr txBox="1"/>
          <p:nvPr>
            <p:ph type="title"/>
          </p:nvPr>
        </p:nvSpPr>
        <p:spPr>
          <a:xfrm>
            <a:off x="4405312" y="1514474"/>
            <a:ext cx="3381375" cy="26193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29"/>
          <p:cNvSpPr txBox="1"/>
          <p:nvPr>
            <p:ph idx="1" type="body"/>
          </p:nvPr>
        </p:nvSpPr>
        <p:spPr>
          <a:xfrm>
            <a:off x="3486150" y="6124575"/>
            <a:ext cx="5410200" cy="5048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ard1">
  <p:cSld name="board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30"/>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130"/>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3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 muc">
  <p:cSld name="de muc">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131"/>
          <p:cNvSpPr txBox="1"/>
          <p:nvPr>
            <p:ph type="title"/>
          </p:nvPr>
        </p:nvSpPr>
        <p:spPr>
          <a:xfrm>
            <a:off x="3652838" y="2000249"/>
            <a:ext cx="4886324" cy="26193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ard2">
  <p:cSld name="board2">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32"/>
          <p:cNvSpPr txBox="1"/>
          <p:nvPr>
            <p:ph idx="1" type="body"/>
          </p:nvPr>
        </p:nvSpPr>
        <p:spPr>
          <a:xfrm>
            <a:off x="676275" y="1714499"/>
            <a:ext cx="10887075" cy="44862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132"/>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ard3">
  <p:cSld name="board3">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33"/>
          <p:cNvSpPr txBox="1"/>
          <p:nvPr>
            <p:ph type="title"/>
          </p:nvPr>
        </p:nvSpPr>
        <p:spPr>
          <a:xfrm>
            <a:off x="3009900" y="1171574"/>
            <a:ext cx="6086475" cy="66675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33"/>
          <p:cNvSpPr txBox="1"/>
          <p:nvPr>
            <p:ph idx="1" type="body"/>
          </p:nvPr>
        </p:nvSpPr>
        <p:spPr>
          <a:xfrm>
            <a:off x="3009900" y="2028825"/>
            <a:ext cx="6086475" cy="4343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13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ard4">
  <p:cSld name="board4">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34"/>
          <p:cNvSpPr txBox="1"/>
          <p:nvPr>
            <p:ph type="title"/>
          </p:nvPr>
        </p:nvSpPr>
        <p:spPr>
          <a:xfrm>
            <a:off x="762001" y="1057276"/>
            <a:ext cx="4895850" cy="704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34"/>
          <p:cNvSpPr txBox="1"/>
          <p:nvPr>
            <p:ph idx="1" type="body"/>
          </p:nvPr>
        </p:nvSpPr>
        <p:spPr>
          <a:xfrm>
            <a:off x="762001" y="1924050"/>
            <a:ext cx="4895850" cy="430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34"/>
          <p:cNvSpPr txBox="1"/>
          <p:nvPr>
            <p:ph idx="2" type="body"/>
          </p:nvPr>
        </p:nvSpPr>
        <p:spPr>
          <a:xfrm>
            <a:off x="6705598" y="1057275"/>
            <a:ext cx="4895851" cy="5172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13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sz="2800">
                <a:solidFill>
                  <a:schemeClr val="lt1"/>
                </a:solidFill>
                <a:latin typeface="Times New Roman"/>
                <a:ea typeface="Times New Roman"/>
                <a:cs typeface="Times New Roman"/>
                <a:sym typeface="Times New Roman"/>
              </a:defRPr>
            </a:lvl1pPr>
            <a:lvl2pPr indent="0" lvl="1" marL="0" algn="ctr">
              <a:spcBef>
                <a:spcPts val="0"/>
              </a:spcBef>
              <a:buNone/>
              <a:defRPr sz="2800">
                <a:solidFill>
                  <a:schemeClr val="lt1"/>
                </a:solidFill>
                <a:latin typeface="Times New Roman"/>
                <a:ea typeface="Times New Roman"/>
                <a:cs typeface="Times New Roman"/>
                <a:sym typeface="Times New Roman"/>
              </a:defRPr>
            </a:lvl2pPr>
            <a:lvl3pPr indent="0" lvl="2" marL="0" algn="ctr">
              <a:spcBef>
                <a:spcPts val="0"/>
              </a:spcBef>
              <a:buNone/>
              <a:defRPr sz="2800">
                <a:solidFill>
                  <a:schemeClr val="lt1"/>
                </a:solidFill>
                <a:latin typeface="Times New Roman"/>
                <a:ea typeface="Times New Roman"/>
                <a:cs typeface="Times New Roman"/>
                <a:sym typeface="Times New Roman"/>
              </a:defRPr>
            </a:lvl3pPr>
            <a:lvl4pPr indent="0" lvl="3" marL="0" algn="ctr">
              <a:spcBef>
                <a:spcPts val="0"/>
              </a:spcBef>
              <a:buNone/>
              <a:defRPr sz="2800">
                <a:solidFill>
                  <a:schemeClr val="lt1"/>
                </a:solidFill>
                <a:latin typeface="Times New Roman"/>
                <a:ea typeface="Times New Roman"/>
                <a:cs typeface="Times New Roman"/>
                <a:sym typeface="Times New Roman"/>
              </a:defRPr>
            </a:lvl4pPr>
            <a:lvl5pPr indent="0" lvl="4" marL="0" algn="ctr">
              <a:spcBef>
                <a:spcPts val="0"/>
              </a:spcBef>
              <a:buNone/>
              <a:defRPr sz="2800">
                <a:solidFill>
                  <a:schemeClr val="lt1"/>
                </a:solidFill>
                <a:latin typeface="Times New Roman"/>
                <a:ea typeface="Times New Roman"/>
                <a:cs typeface="Times New Roman"/>
                <a:sym typeface="Times New Roman"/>
              </a:defRPr>
            </a:lvl5pPr>
            <a:lvl6pPr indent="0" lvl="5" marL="0" algn="ctr">
              <a:spcBef>
                <a:spcPts val="0"/>
              </a:spcBef>
              <a:buNone/>
              <a:defRPr sz="2800">
                <a:solidFill>
                  <a:schemeClr val="lt1"/>
                </a:solidFill>
                <a:latin typeface="Times New Roman"/>
                <a:ea typeface="Times New Roman"/>
                <a:cs typeface="Times New Roman"/>
                <a:sym typeface="Times New Roman"/>
              </a:defRPr>
            </a:lvl6pPr>
            <a:lvl7pPr indent="0" lvl="6" marL="0" algn="ctr">
              <a:spcBef>
                <a:spcPts val="0"/>
              </a:spcBef>
              <a:buNone/>
              <a:defRPr sz="2800">
                <a:solidFill>
                  <a:schemeClr val="lt1"/>
                </a:solidFill>
                <a:latin typeface="Times New Roman"/>
                <a:ea typeface="Times New Roman"/>
                <a:cs typeface="Times New Roman"/>
                <a:sym typeface="Times New Roman"/>
              </a:defRPr>
            </a:lvl7pPr>
            <a:lvl8pPr indent="0" lvl="7" marL="0" algn="ctr">
              <a:spcBef>
                <a:spcPts val="0"/>
              </a:spcBef>
              <a:buNone/>
              <a:defRPr sz="2800">
                <a:solidFill>
                  <a:schemeClr val="lt1"/>
                </a:solidFill>
                <a:latin typeface="Times New Roman"/>
                <a:ea typeface="Times New Roman"/>
                <a:cs typeface="Times New Roman"/>
                <a:sym typeface="Times New Roman"/>
              </a:defRPr>
            </a:lvl8pPr>
            <a:lvl9pPr indent="0" lvl="8" marL="0" algn="ctr">
              <a:spcBef>
                <a:spcPts val="0"/>
              </a:spcBef>
              <a:buNone/>
              <a:defRPr sz="2800">
                <a:solidFill>
                  <a:schemeClr val="lt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type="blank">
  <p:cSld name="BLANK">
    <p:bg>
      <p:bgPr>
        <a:blipFill>
          <a:blip r:embed="rId2">
            <a:alphaModFix/>
          </a:blip>
          <a:stretch>
            <a:fillRect/>
          </a:stretch>
        </a:blipFill>
      </p:bgPr>
    </p:bg>
    <p:spTree>
      <p:nvGrpSpPr>
        <p:cNvPr id="35" name="Shape 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cluc">
  <p:cSld name="mucluc">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36"/>
          <p:cNvSpPr txBox="1"/>
          <p:nvPr>
            <p:ph type="title"/>
          </p:nvPr>
        </p:nvSpPr>
        <p:spPr>
          <a:xfrm>
            <a:off x="2224087" y="1057274"/>
            <a:ext cx="4471988" cy="47148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3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28"/>
          <p:cNvSpPr txBox="1"/>
          <p:nvPr>
            <p:ph type="title"/>
          </p:nvPr>
        </p:nvSpPr>
        <p:spPr>
          <a:xfrm>
            <a:off x="4405312" y="1514474"/>
            <a:ext cx="3381375" cy="261937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8"/>
          <p:cNvSpPr txBox="1"/>
          <p:nvPr>
            <p:ph idx="12" type="sldNum"/>
          </p:nvPr>
        </p:nvSpPr>
        <p:spPr>
          <a:xfrm>
            <a:off x="4724399" y="6434570"/>
            <a:ext cx="27432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1pPr>
            <a:lvl2pPr indent="0" lvl="1"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2pPr>
            <a:lvl3pPr indent="0" lvl="2"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3pPr>
            <a:lvl4pPr indent="0" lvl="3"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4pPr>
            <a:lvl5pPr indent="0" lvl="4"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5pPr>
            <a:lvl6pPr indent="0" lvl="5"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6pPr>
            <a:lvl7pPr indent="0" lvl="6"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7pPr>
            <a:lvl8pPr indent="0" lvl="7"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8pPr>
            <a:lvl9pPr indent="0" lvl="8" marL="0" marR="0" rtl="0" algn="ctr">
              <a:spcBef>
                <a:spcPts val="0"/>
              </a:spcBef>
              <a:buNone/>
              <a:defRPr b="0" i="0" sz="2800" u="none" cap="none" strike="noStrike">
                <a:solidFill>
                  <a:schemeClr val="lt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48.png"/><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48.png"/><Relationship Id="rId4" Type="http://schemas.openxmlformats.org/officeDocument/2006/relationships/image" Target="../media/image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48.png"/><Relationship Id="rId4"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49.png"/><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4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48.png"/><Relationship Id="rId4" Type="http://schemas.openxmlformats.org/officeDocument/2006/relationships/image" Target="../media/image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20" Type="http://schemas.openxmlformats.org/officeDocument/2006/relationships/image" Target="../media/image20.png"/><Relationship Id="rId11" Type="http://schemas.openxmlformats.org/officeDocument/2006/relationships/image" Target="../media/image5.png"/><Relationship Id="rId22" Type="http://schemas.openxmlformats.org/officeDocument/2006/relationships/image" Target="../media/image28.png"/><Relationship Id="rId10" Type="http://schemas.openxmlformats.org/officeDocument/2006/relationships/image" Target="../media/image7.png"/><Relationship Id="rId21" Type="http://schemas.openxmlformats.org/officeDocument/2006/relationships/image" Target="../media/image21.png"/><Relationship Id="rId13" Type="http://schemas.openxmlformats.org/officeDocument/2006/relationships/image" Target="../media/image19.png"/><Relationship Id="rId12"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png"/><Relationship Id="rId15" Type="http://schemas.openxmlformats.org/officeDocument/2006/relationships/image" Target="../media/image14.png"/><Relationship Id="rId14" Type="http://schemas.openxmlformats.org/officeDocument/2006/relationships/image" Target="../media/image12.png"/><Relationship Id="rId17" Type="http://schemas.openxmlformats.org/officeDocument/2006/relationships/image" Target="../media/image10.png"/><Relationship Id="rId16" Type="http://schemas.openxmlformats.org/officeDocument/2006/relationships/image" Target="../media/image31.png"/><Relationship Id="rId5" Type="http://schemas.openxmlformats.org/officeDocument/2006/relationships/image" Target="../media/image6.png"/><Relationship Id="rId19" Type="http://schemas.openxmlformats.org/officeDocument/2006/relationships/image" Target="../media/image24.png"/><Relationship Id="rId6" Type="http://schemas.openxmlformats.org/officeDocument/2006/relationships/image" Target="../media/image9.png"/><Relationship Id="rId18"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34.pn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7.png"/><Relationship Id="rId7" Type="http://schemas.openxmlformats.org/officeDocument/2006/relationships/image" Target="../media/image43.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5.png"/><Relationship Id="rId4"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48.png"/><Relationship Id="rId4" Type="http://schemas.openxmlformats.org/officeDocument/2006/relationships/image" Target="../media/image22.png"/><Relationship Id="rId5"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4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p1"/>
          <p:cNvSpPr txBox="1"/>
          <p:nvPr>
            <p:ph type="title"/>
          </p:nvPr>
        </p:nvSpPr>
        <p:spPr>
          <a:xfrm>
            <a:off x="3910818" y="1631852"/>
            <a:ext cx="4560864" cy="260970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NHẬP MÔN MẠNG MÁY TÍNH</a:t>
            </a:r>
            <a:endParaRPr b="1">
              <a:latin typeface="Times New Roman"/>
              <a:ea typeface="Times New Roman"/>
              <a:cs typeface="Times New Roman"/>
              <a:sym typeface="Times New Roman"/>
            </a:endParaRPr>
          </a:p>
        </p:txBody>
      </p:sp>
      <p:sp>
        <p:nvSpPr>
          <p:cNvPr id="46" name="Google Shape;46;p1"/>
          <p:cNvSpPr txBox="1"/>
          <p:nvPr>
            <p:ph idx="1" type="body"/>
          </p:nvPr>
        </p:nvSpPr>
        <p:spPr>
          <a:xfrm>
            <a:off x="3362178" y="5983896"/>
            <a:ext cx="5658144" cy="72639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500"/>
              <a:buNone/>
            </a:pPr>
            <a:r>
              <a:rPr b="1" lang="en-US" sz="2500">
                <a:latin typeface="Times New Roman"/>
                <a:ea typeface="Times New Roman"/>
                <a:cs typeface="Times New Roman"/>
                <a:sym typeface="Times New Roman"/>
              </a:rPr>
              <a:t>Chào mừng các bạn đến với buổi training của BHT HTTT</a:t>
            </a:r>
            <a:endParaRPr b="1" sz="25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10"/>
          <p:cNvPicPr preferRelativeResize="0"/>
          <p:nvPr/>
        </p:nvPicPr>
        <p:blipFill rotWithShape="1">
          <a:blip r:embed="rId3">
            <a:alphaModFix/>
          </a:blip>
          <a:srcRect b="0" l="0" r="0" t="0"/>
          <a:stretch/>
        </p:blipFill>
        <p:spPr>
          <a:xfrm>
            <a:off x="3009900" y="1838325"/>
            <a:ext cx="6172196" cy="4579902"/>
          </a:xfrm>
          <a:prstGeom prst="roundRect">
            <a:avLst>
              <a:gd fmla="val 12060" name="adj"/>
            </a:avLst>
          </a:prstGeom>
          <a:noFill/>
          <a:ln>
            <a:noFill/>
          </a:ln>
          <a:effectLst>
            <a:outerShdw blurRad="76200" rotWithShape="0" algn="tl" dir="7800000" dist="38100">
              <a:srgbClr val="000000">
                <a:alpha val="40000"/>
              </a:srgbClr>
            </a:outerShdw>
          </a:effectLst>
        </p:spPr>
      </p:pic>
      <p:sp>
        <p:nvSpPr>
          <p:cNvPr id="872" name="Google Shape;872;p1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73" name="Google Shape;873;p10"/>
          <p:cNvSpPr txBox="1"/>
          <p:nvPr>
            <p:ph type="title"/>
          </p:nvPr>
        </p:nvSpPr>
        <p:spPr>
          <a:xfrm>
            <a:off x="3009900" y="1073101"/>
            <a:ext cx="6086475" cy="66675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4.2 Datagram network</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9" name="Shape 3869"/>
        <p:cNvGrpSpPr/>
        <p:nvPr/>
      </p:nvGrpSpPr>
      <p:grpSpPr>
        <a:xfrm>
          <a:off x="0" y="0"/>
          <a:ext cx="0" cy="0"/>
          <a:chOff x="0" y="0"/>
          <a:chExt cx="0" cy="0"/>
        </a:xfrm>
      </p:grpSpPr>
      <p:sp>
        <p:nvSpPr>
          <p:cNvPr id="3870" name="Google Shape;3870;p100"/>
          <p:cNvSpPr txBox="1"/>
          <p:nvPr>
            <p:ph idx="12" type="sldNum"/>
          </p:nvPr>
        </p:nvSpPr>
        <p:spPr>
          <a:xfrm>
            <a:off x="4724400"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71" name="Google Shape;3871;p100"/>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khác mạng LAN</a:t>
            </a:r>
            <a:endParaRPr/>
          </a:p>
        </p:txBody>
      </p:sp>
      <p:sp>
        <p:nvSpPr>
          <p:cNvPr id="3872" name="Google Shape;3872;p100"/>
          <p:cNvSpPr txBox="1"/>
          <p:nvPr>
            <p:ph idx="1" type="body"/>
          </p:nvPr>
        </p:nvSpPr>
        <p:spPr>
          <a:xfrm>
            <a:off x="628650" y="1571625"/>
            <a:ext cx="10887075" cy="2113789"/>
          </a:xfrm>
          <a:prstGeom prst="rect">
            <a:avLst/>
          </a:prstGeom>
          <a:noFill/>
          <a:ln>
            <a:noFill/>
          </a:ln>
        </p:spPr>
        <p:txBody>
          <a:bodyPr anchorCtr="0" anchor="t" bIns="45700" lIns="91425" spcFirstLastPara="1" rIns="91425" wrap="square" tIns="45700">
            <a:normAutofit/>
          </a:bodyPr>
          <a:lstStyle/>
          <a:p>
            <a:pPr indent="-338138" lvl="0" marL="338138" rtl="0" algn="just">
              <a:lnSpc>
                <a:spcPct val="90000"/>
              </a:lnSpc>
              <a:spcBef>
                <a:spcPts val="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A tạo IP datagram với IP nguồn A, đích B.</a:t>
            </a:r>
            <a:endParaRPr/>
          </a:p>
          <a:p>
            <a:pPr indent="-338138" lvl="0" marL="338138" rtl="0" algn="just">
              <a:lnSpc>
                <a:spcPct val="90000"/>
              </a:lnSpc>
              <a:spcBef>
                <a:spcPts val="10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A tạo frame tầng link với địa chỉ MAC của R như là địa chỉ đích, frame này chứa IP datagram từ A tới B.</a:t>
            </a:r>
            <a:endParaRPr/>
          </a:p>
        </p:txBody>
      </p:sp>
      <p:pic>
        <p:nvPicPr>
          <p:cNvPr id="3873" name="Google Shape;3873;p100"/>
          <p:cNvPicPr preferRelativeResize="0"/>
          <p:nvPr/>
        </p:nvPicPr>
        <p:blipFill rotWithShape="1">
          <a:blip r:embed="rId3">
            <a:alphaModFix/>
          </a:blip>
          <a:srcRect b="0" l="0" r="0" t="0"/>
          <a:stretch/>
        </p:blipFill>
        <p:spPr>
          <a:xfrm>
            <a:off x="2588455" y="2920045"/>
            <a:ext cx="6967464" cy="327188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101"/>
          <p:cNvSpPr txBox="1"/>
          <p:nvPr>
            <p:ph idx="12" type="sldNum"/>
          </p:nvPr>
        </p:nvSpPr>
        <p:spPr>
          <a:xfrm>
            <a:off x="4724400"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79" name="Google Shape;3879;p101"/>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khác mạng LAN</a:t>
            </a:r>
            <a:endParaRPr/>
          </a:p>
        </p:txBody>
      </p:sp>
      <p:sp>
        <p:nvSpPr>
          <p:cNvPr id="3880" name="Google Shape;3880;p101"/>
          <p:cNvSpPr txBox="1"/>
          <p:nvPr>
            <p:ph idx="1" type="body"/>
          </p:nvPr>
        </p:nvSpPr>
        <p:spPr>
          <a:xfrm>
            <a:off x="628650" y="1571625"/>
            <a:ext cx="10887075" cy="2113789"/>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Frame được gửi từ A đến R.</a:t>
            </a:r>
            <a:endParaRPr/>
          </a:p>
          <a:p>
            <a:pPr indent="-342900" lvl="0" marL="3429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Frame được nhận tại R, datagram được gỡ bỏ, được chuyển tới IP.</a:t>
            </a:r>
            <a:endParaRPr/>
          </a:p>
        </p:txBody>
      </p:sp>
      <p:grpSp>
        <p:nvGrpSpPr>
          <p:cNvPr id="3881" name="Google Shape;3881;p101"/>
          <p:cNvGrpSpPr/>
          <p:nvPr/>
        </p:nvGrpSpPr>
        <p:grpSpPr>
          <a:xfrm>
            <a:off x="1771650" y="2439277"/>
            <a:ext cx="8396287" cy="4130672"/>
            <a:chOff x="857250" y="2252675"/>
            <a:chExt cx="8396287" cy="4130672"/>
          </a:xfrm>
        </p:grpSpPr>
        <p:grpSp>
          <p:nvGrpSpPr>
            <p:cNvPr id="3882" name="Google Shape;3882;p101"/>
            <p:cNvGrpSpPr/>
            <p:nvPr/>
          </p:nvGrpSpPr>
          <p:grpSpPr>
            <a:xfrm>
              <a:off x="913263" y="3970338"/>
              <a:ext cx="8340274" cy="2413009"/>
              <a:chOff x="591001" y="3962400"/>
              <a:chExt cx="8340274" cy="2413009"/>
            </a:xfrm>
          </p:grpSpPr>
          <p:grpSp>
            <p:nvGrpSpPr>
              <p:cNvPr id="3883" name="Google Shape;3883;p101"/>
              <p:cNvGrpSpPr/>
              <p:nvPr/>
            </p:nvGrpSpPr>
            <p:grpSpPr>
              <a:xfrm>
                <a:off x="6979920" y="5354320"/>
                <a:ext cx="711200" cy="601028"/>
                <a:chOff x="7179310" y="4033520"/>
                <a:chExt cx="1009650" cy="855028"/>
              </a:xfrm>
            </p:grpSpPr>
            <p:grpSp>
              <p:nvGrpSpPr>
                <p:cNvPr id="3884" name="Google Shape;3884;p101"/>
                <p:cNvGrpSpPr/>
                <p:nvPr/>
              </p:nvGrpSpPr>
              <p:grpSpPr>
                <a:xfrm>
                  <a:off x="7179310" y="4033520"/>
                  <a:ext cx="1009650" cy="855028"/>
                  <a:chOff x="-44" y="1473"/>
                  <a:chExt cx="981" cy="1105"/>
                </a:xfrm>
              </p:grpSpPr>
              <p:pic>
                <p:nvPicPr>
                  <p:cNvPr descr="desktop_computer_stylized_medium" id="3885" name="Google Shape;3885;p10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886" name="Google Shape;3886;p10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7" name="Google Shape;3887;p101"/>
                <p:cNvSpPr/>
                <p:nvPr/>
              </p:nvSpPr>
              <p:spPr>
                <a:xfrm rot="-5400000">
                  <a:off x="7439930" y="4308572"/>
                  <a:ext cx="126470" cy="19607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88" name="Google Shape;3888;p101"/>
              <p:cNvGrpSpPr/>
              <p:nvPr/>
            </p:nvGrpSpPr>
            <p:grpSpPr>
              <a:xfrm>
                <a:off x="1046480" y="3962400"/>
                <a:ext cx="1026795" cy="761428"/>
                <a:chOff x="1046480" y="3962400"/>
                <a:chExt cx="1026795" cy="761428"/>
              </a:xfrm>
            </p:grpSpPr>
            <p:sp>
              <p:nvSpPr>
                <p:cNvPr id="3889" name="Google Shape;3889;p101"/>
                <p:cNvSpPr/>
                <p:nvPr/>
              </p:nvSpPr>
              <p:spPr>
                <a:xfrm rot="-5400000">
                  <a:off x="1893887" y="4300538"/>
                  <a:ext cx="111125" cy="24765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90" name="Google Shape;3890;p101"/>
                <p:cNvGrpSpPr/>
                <p:nvPr/>
              </p:nvGrpSpPr>
              <p:grpSpPr>
                <a:xfrm>
                  <a:off x="1046480" y="3962400"/>
                  <a:ext cx="936071" cy="761428"/>
                  <a:chOff x="-44" y="1473"/>
                  <a:chExt cx="981" cy="1105"/>
                </a:xfrm>
              </p:grpSpPr>
              <p:pic>
                <p:nvPicPr>
                  <p:cNvPr descr="desktop_computer_stylized_medium" id="3891" name="Google Shape;3891;p10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92" name="Google Shape;3892;p10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893" name="Google Shape;3893;p101"/>
              <p:cNvSpPr txBox="1"/>
              <p:nvPr/>
            </p:nvSpPr>
            <p:spPr>
              <a:xfrm>
                <a:off x="4224338" y="4381500"/>
                <a:ext cx="37623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rgbClr val="FF0000"/>
                    </a:solidFill>
                    <a:latin typeface="Calibri"/>
                    <a:ea typeface="Calibri"/>
                    <a:cs typeface="Calibri"/>
                    <a:sym typeface="Calibri"/>
                  </a:rPr>
                  <a:t>R</a:t>
                </a:r>
                <a:endParaRPr i="0" sz="1800">
                  <a:solidFill>
                    <a:schemeClr val="dk1"/>
                  </a:solidFill>
                  <a:latin typeface="Calibri"/>
                  <a:ea typeface="Calibri"/>
                  <a:cs typeface="Calibri"/>
                  <a:sym typeface="Calibri"/>
                </a:endParaRPr>
              </a:p>
            </p:txBody>
          </p:sp>
          <p:sp>
            <p:nvSpPr>
              <p:cNvPr id="3894" name="Google Shape;3894;p101"/>
              <p:cNvSpPr txBox="1"/>
              <p:nvPr/>
            </p:nvSpPr>
            <p:spPr>
              <a:xfrm>
                <a:off x="3868738" y="5378450"/>
                <a:ext cx="1543050"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1A-23-F9-CD-06-9B</a:t>
                </a:r>
                <a:endParaRPr/>
              </a:p>
            </p:txBody>
          </p:sp>
          <p:sp>
            <p:nvSpPr>
              <p:cNvPr id="3895" name="Google Shape;3895;p101"/>
              <p:cNvSpPr txBox="1"/>
              <p:nvPr/>
            </p:nvSpPr>
            <p:spPr>
              <a:xfrm>
                <a:off x="4016375" y="5205413"/>
                <a:ext cx="13223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222.222.222.220</a:t>
                </a:r>
                <a:endParaRPr/>
              </a:p>
            </p:txBody>
          </p:sp>
          <p:grpSp>
            <p:nvGrpSpPr>
              <p:cNvPr id="3896" name="Google Shape;3896;p101"/>
              <p:cNvGrpSpPr/>
              <p:nvPr/>
            </p:nvGrpSpPr>
            <p:grpSpPr>
              <a:xfrm>
                <a:off x="3043237" y="5724525"/>
                <a:ext cx="2863855" cy="650884"/>
                <a:chOff x="1933" y="2361"/>
                <a:chExt cx="1804" cy="410"/>
              </a:xfrm>
            </p:grpSpPr>
            <p:sp>
              <p:nvSpPr>
                <p:cNvPr id="3897" name="Google Shape;3897;p101"/>
                <p:cNvSpPr txBox="1"/>
                <p:nvPr/>
              </p:nvSpPr>
              <p:spPr>
                <a:xfrm>
                  <a:off x="1933" y="2361"/>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111.111.111.110</a:t>
                  </a:r>
                  <a:endParaRPr/>
                </a:p>
              </p:txBody>
            </p:sp>
            <p:sp>
              <p:nvSpPr>
                <p:cNvPr id="3898" name="Google Shape;3898;p101"/>
                <p:cNvSpPr txBox="1"/>
                <p:nvPr/>
              </p:nvSpPr>
              <p:spPr>
                <a:xfrm>
                  <a:off x="1937" y="2471"/>
                  <a:ext cx="18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E6-E9-00-17-BB-4B</a:t>
                  </a:r>
                  <a:endParaRPr/>
                </a:p>
              </p:txBody>
            </p:sp>
          </p:grpSp>
          <p:sp>
            <p:nvSpPr>
              <p:cNvPr id="3899" name="Google Shape;3899;p101"/>
              <p:cNvSpPr txBox="1"/>
              <p:nvPr/>
            </p:nvSpPr>
            <p:spPr>
              <a:xfrm>
                <a:off x="600526" y="5898428"/>
                <a:ext cx="16271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CC-49-DE-D0-AB-7D</a:t>
                </a:r>
                <a:endParaRPr/>
              </a:p>
            </p:txBody>
          </p:sp>
          <p:sp>
            <p:nvSpPr>
              <p:cNvPr id="3900" name="Google Shape;3900;p101"/>
              <p:cNvSpPr txBox="1"/>
              <p:nvPr/>
            </p:nvSpPr>
            <p:spPr>
              <a:xfrm>
                <a:off x="591001" y="5715865"/>
                <a:ext cx="1322388"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111.111.111.112</a:t>
                </a:r>
                <a:endParaRPr/>
              </a:p>
            </p:txBody>
          </p:sp>
          <p:sp>
            <p:nvSpPr>
              <p:cNvPr id="3901" name="Google Shape;3901;p101"/>
              <p:cNvSpPr txBox="1"/>
              <p:nvPr/>
            </p:nvSpPr>
            <p:spPr>
              <a:xfrm>
                <a:off x="709613" y="4741863"/>
                <a:ext cx="1322387"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111.111.111.111</a:t>
                </a:r>
                <a:endParaRPr/>
              </a:p>
            </p:txBody>
          </p:sp>
          <p:sp>
            <p:nvSpPr>
              <p:cNvPr id="3902" name="Google Shape;3902;p101"/>
              <p:cNvSpPr txBox="1"/>
              <p:nvPr/>
            </p:nvSpPr>
            <p:spPr>
              <a:xfrm>
                <a:off x="730250" y="4927600"/>
                <a:ext cx="15097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74-29-9C-E8-FF-55</a:t>
                </a:r>
                <a:endParaRPr/>
              </a:p>
            </p:txBody>
          </p:sp>
          <p:sp>
            <p:nvSpPr>
              <p:cNvPr id="3903" name="Google Shape;3903;p101"/>
              <p:cNvSpPr/>
              <p:nvPr/>
            </p:nvSpPr>
            <p:spPr>
              <a:xfrm>
                <a:off x="2365375" y="4437063"/>
                <a:ext cx="839788" cy="1069975"/>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04" name="Google Shape;3904;p101"/>
              <p:cNvCxnSpPr/>
              <p:nvPr/>
            </p:nvCxnSpPr>
            <p:spPr>
              <a:xfrm>
                <a:off x="2062163" y="4416425"/>
                <a:ext cx="438150" cy="230188"/>
              </a:xfrm>
              <a:prstGeom prst="straightConnector1">
                <a:avLst/>
              </a:prstGeom>
              <a:noFill/>
              <a:ln cap="flat" cmpd="sng" w="9525">
                <a:solidFill>
                  <a:schemeClr val="dk1"/>
                </a:solidFill>
                <a:prstDash val="solid"/>
                <a:round/>
                <a:headEnd len="med" w="med" type="none"/>
                <a:tailEnd len="med" w="med" type="none"/>
              </a:ln>
            </p:spPr>
          </p:cxnSp>
          <p:cxnSp>
            <p:nvCxnSpPr>
              <p:cNvPr id="3905" name="Google Shape;3905;p101"/>
              <p:cNvCxnSpPr/>
              <p:nvPr/>
            </p:nvCxnSpPr>
            <p:spPr>
              <a:xfrm flipH="1" rot="10800000">
                <a:off x="2185988" y="5360988"/>
                <a:ext cx="231775" cy="255587"/>
              </a:xfrm>
              <a:prstGeom prst="straightConnector1">
                <a:avLst/>
              </a:prstGeom>
              <a:noFill/>
              <a:ln cap="flat" cmpd="sng" w="9525">
                <a:solidFill>
                  <a:schemeClr val="dk1"/>
                </a:solidFill>
                <a:prstDash val="solid"/>
                <a:round/>
                <a:headEnd len="med" w="med" type="none"/>
                <a:tailEnd len="med" w="med" type="none"/>
              </a:ln>
            </p:spPr>
          </p:cxnSp>
          <p:cxnSp>
            <p:nvCxnSpPr>
              <p:cNvPr id="3906" name="Google Shape;3906;p101"/>
              <p:cNvCxnSpPr/>
              <p:nvPr/>
            </p:nvCxnSpPr>
            <p:spPr>
              <a:xfrm>
                <a:off x="3184525" y="4954588"/>
                <a:ext cx="584200" cy="9525"/>
              </a:xfrm>
              <a:prstGeom prst="straightConnector1">
                <a:avLst/>
              </a:prstGeom>
              <a:noFill/>
              <a:ln cap="flat" cmpd="sng" w="9525">
                <a:solidFill>
                  <a:schemeClr val="dk1"/>
                </a:solidFill>
                <a:prstDash val="solid"/>
                <a:round/>
                <a:headEnd len="med" w="med" type="none"/>
                <a:tailEnd len="med" w="med" type="none"/>
              </a:ln>
            </p:spPr>
          </p:cxnSp>
          <p:cxnSp>
            <p:nvCxnSpPr>
              <p:cNvPr id="3907" name="Google Shape;3907;p101"/>
              <p:cNvCxnSpPr/>
              <p:nvPr/>
            </p:nvCxnSpPr>
            <p:spPr>
              <a:xfrm rot="10800000">
                <a:off x="2101850" y="5711825"/>
                <a:ext cx="0" cy="163513"/>
              </a:xfrm>
              <a:prstGeom prst="straightConnector1">
                <a:avLst/>
              </a:prstGeom>
              <a:noFill/>
              <a:ln cap="flat" cmpd="sng" w="9525">
                <a:solidFill>
                  <a:schemeClr val="dk1"/>
                </a:solidFill>
                <a:prstDash val="solid"/>
                <a:round/>
                <a:headEnd len="med" w="med" type="none"/>
                <a:tailEnd len="med" w="med" type="triangle"/>
              </a:ln>
            </p:spPr>
          </p:cxnSp>
          <p:cxnSp>
            <p:nvCxnSpPr>
              <p:cNvPr id="3908" name="Google Shape;3908;p101"/>
              <p:cNvCxnSpPr/>
              <p:nvPr/>
            </p:nvCxnSpPr>
            <p:spPr>
              <a:xfrm rot="10800000">
                <a:off x="1976438" y="4489450"/>
                <a:ext cx="0" cy="398463"/>
              </a:xfrm>
              <a:prstGeom prst="straightConnector1">
                <a:avLst/>
              </a:prstGeom>
              <a:noFill/>
              <a:ln cap="flat" cmpd="sng" w="9525">
                <a:solidFill>
                  <a:schemeClr val="dk1"/>
                </a:solidFill>
                <a:prstDash val="solid"/>
                <a:round/>
                <a:headEnd len="med" w="med" type="none"/>
                <a:tailEnd len="med" w="med" type="triangle"/>
              </a:ln>
            </p:spPr>
          </p:cxnSp>
          <p:cxnSp>
            <p:nvCxnSpPr>
              <p:cNvPr id="3909" name="Google Shape;3909;p101"/>
              <p:cNvCxnSpPr/>
              <p:nvPr/>
            </p:nvCxnSpPr>
            <p:spPr>
              <a:xfrm>
                <a:off x="3854450" y="5021263"/>
                <a:ext cx="0" cy="750887"/>
              </a:xfrm>
              <a:prstGeom prst="straightConnector1">
                <a:avLst/>
              </a:prstGeom>
              <a:noFill/>
              <a:ln cap="flat" cmpd="sng" w="9525">
                <a:solidFill>
                  <a:schemeClr val="dk1"/>
                </a:solidFill>
                <a:prstDash val="solid"/>
                <a:round/>
                <a:headEnd len="med" w="med" type="triangle"/>
                <a:tailEnd len="med" w="med" type="none"/>
              </a:ln>
            </p:spPr>
          </p:cxnSp>
          <p:cxnSp>
            <p:nvCxnSpPr>
              <p:cNvPr id="3910" name="Google Shape;3910;p101"/>
              <p:cNvCxnSpPr/>
              <p:nvPr/>
            </p:nvCxnSpPr>
            <p:spPr>
              <a:xfrm rot="10800000">
                <a:off x="4935538" y="5011738"/>
                <a:ext cx="4762" cy="220662"/>
              </a:xfrm>
              <a:prstGeom prst="straightConnector1">
                <a:avLst/>
              </a:prstGeom>
              <a:noFill/>
              <a:ln cap="flat" cmpd="sng" w="9525">
                <a:solidFill>
                  <a:schemeClr val="dk1"/>
                </a:solidFill>
                <a:prstDash val="solid"/>
                <a:round/>
                <a:headEnd len="med" w="med" type="none"/>
                <a:tailEnd len="med" w="med" type="triangle"/>
              </a:ln>
            </p:spPr>
          </p:cxnSp>
          <p:sp>
            <p:nvSpPr>
              <p:cNvPr id="3911" name="Google Shape;3911;p101"/>
              <p:cNvSpPr txBox="1"/>
              <p:nvPr/>
            </p:nvSpPr>
            <p:spPr>
              <a:xfrm>
                <a:off x="719138" y="4156075"/>
                <a:ext cx="3577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A</a:t>
                </a:r>
                <a:endParaRPr/>
              </a:p>
            </p:txBody>
          </p:sp>
          <p:cxnSp>
            <p:nvCxnSpPr>
              <p:cNvPr id="3912" name="Google Shape;3912;p101"/>
              <p:cNvCxnSpPr/>
              <p:nvPr/>
            </p:nvCxnSpPr>
            <p:spPr>
              <a:xfrm>
                <a:off x="5045075" y="4921250"/>
                <a:ext cx="1198563" cy="0"/>
              </a:xfrm>
              <a:prstGeom prst="straightConnector1">
                <a:avLst/>
              </a:prstGeom>
              <a:noFill/>
              <a:ln cap="flat" cmpd="sng" w="9525">
                <a:solidFill>
                  <a:schemeClr val="dk1"/>
                </a:solidFill>
                <a:prstDash val="solid"/>
                <a:round/>
                <a:headEnd len="med" w="med" type="none"/>
                <a:tailEnd len="med" w="med" type="none"/>
              </a:ln>
            </p:spPr>
          </p:cxnSp>
          <p:grpSp>
            <p:nvGrpSpPr>
              <p:cNvPr id="3913" name="Google Shape;3913;p101"/>
              <p:cNvGrpSpPr/>
              <p:nvPr/>
            </p:nvGrpSpPr>
            <p:grpSpPr>
              <a:xfrm>
                <a:off x="7372350" y="4845050"/>
                <a:ext cx="1558925" cy="460375"/>
                <a:chOff x="4351" y="2786"/>
                <a:chExt cx="982" cy="290"/>
              </a:xfrm>
            </p:grpSpPr>
            <p:sp>
              <p:nvSpPr>
                <p:cNvPr id="3914" name="Google Shape;3914;p101"/>
                <p:cNvSpPr txBox="1"/>
                <p:nvPr/>
              </p:nvSpPr>
              <p:spPr>
                <a:xfrm>
                  <a:off x="4352" y="2786"/>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222.222.222.222</a:t>
                  </a:r>
                  <a:endParaRPr/>
                </a:p>
              </p:txBody>
            </p:sp>
            <p:sp>
              <p:nvSpPr>
                <p:cNvPr id="3915" name="Google Shape;3915;p101"/>
                <p:cNvSpPr txBox="1"/>
                <p:nvPr/>
              </p:nvSpPr>
              <p:spPr>
                <a:xfrm>
                  <a:off x="4351" y="2904"/>
                  <a:ext cx="982" cy="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49-BD-D2-C7-56-2A</a:t>
                  </a:r>
                  <a:endParaRPr/>
                </a:p>
              </p:txBody>
            </p:sp>
          </p:grpSp>
          <p:cxnSp>
            <p:nvCxnSpPr>
              <p:cNvPr id="3916" name="Google Shape;3916;p101"/>
              <p:cNvCxnSpPr/>
              <p:nvPr/>
            </p:nvCxnSpPr>
            <p:spPr>
              <a:xfrm flipH="1" rot="10800000">
                <a:off x="6943725" y="4416425"/>
                <a:ext cx="450850" cy="317500"/>
              </a:xfrm>
              <a:prstGeom prst="straightConnector1">
                <a:avLst/>
              </a:prstGeom>
              <a:noFill/>
              <a:ln cap="flat" cmpd="sng" w="9525">
                <a:solidFill>
                  <a:schemeClr val="dk1"/>
                </a:solidFill>
                <a:prstDash val="solid"/>
                <a:round/>
                <a:headEnd len="med" w="med" type="none"/>
                <a:tailEnd len="med" w="med" type="none"/>
              </a:ln>
            </p:spPr>
          </p:cxnSp>
          <p:cxnSp>
            <p:nvCxnSpPr>
              <p:cNvPr id="3917" name="Google Shape;3917;p101"/>
              <p:cNvCxnSpPr/>
              <p:nvPr/>
            </p:nvCxnSpPr>
            <p:spPr>
              <a:xfrm rot="10800000">
                <a:off x="7469188" y="4492625"/>
                <a:ext cx="11112" cy="388938"/>
              </a:xfrm>
              <a:prstGeom prst="straightConnector1">
                <a:avLst/>
              </a:prstGeom>
              <a:noFill/>
              <a:ln cap="flat" cmpd="sng" w="9525">
                <a:solidFill>
                  <a:schemeClr val="dk1"/>
                </a:solidFill>
                <a:prstDash val="solid"/>
                <a:round/>
                <a:headEnd len="med" w="med" type="none"/>
                <a:tailEnd len="med" w="med" type="triangle"/>
              </a:ln>
            </p:spPr>
          </p:cxnSp>
          <p:sp>
            <p:nvSpPr>
              <p:cNvPr id="3918" name="Google Shape;3918;p101"/>
              <p:cNvSpPr txBox="1"/>
              <p:nvPr/>
            </p:nvSpPr>
            <p:spPr>
              <a:xfrm>
                <a:off x="5834611" y="5683856"/>
                <a:ext cx="13223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222.222.222.221</a:t>
                </a:r>
                <a:endParaRPr/>
              </a:p>
            </p:txBody>
          </p:sp>
          <p:sp>
            <p:nvSpPr>
              <p:cNvPr id="3919" name="Google Shape;3919;p101"/>
              <p:cNvSpPr txBox="1"/>
              <p:nvPr/>
            </p:nvSpPr>
            <p:spPr>
              <a:xfrm>
                <a:off x="5837786" y="5858481"/>
                <a:ext cx="1501775"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88-B2-2F-54-1A-0F</a:t>
                </a:r>
                <a:endParaRPr/>
              </a:p>
            </p:txBody>
          </p:sp>
          <p:cxnSp>
            <p:nvCxnSpPr>
              <p:cNvPr id="3920" name="Google Shape;3920;p101"/>
              <p:cNvCxnSpPr/>
              <p:nvPr/>
            </p:nvCxnSpPr>
            <p:spPr>
              <a:xfrm rot="10800000">
                <a:off x="6873875" y="5313363"/>
                <a:ext cx="254000" cy="250825"/>
              </a:xfrm>
              <a:prstGeom prst="straightConnector1">
                <a:avLst/>
              </a:prstGeom>
              <a:noFill/>
              <a:ln cap="flat" cmpd="sng" w="9525">
                <a:solidFill>
                  <a:schemeClr val="dk1"/>
                </a:solidFill>
                <a:prstDash val="solid"/>
                <a:round/>
                <a:headEnd len="med" w="med" type="none"/>
                <a:tailEnd len="med" w="med" type="none"/>
              </a:ln>
            </p:spPr>
          </p:cxnSp>
          <p:cxnSp>
            <p:nvCxnSpPr>
              <p:cNvPr id="3921" name="Google Shape;3921;p101"/>
              <p:cNvCxnSpPr/>
              <p:nvPr/>
            </p:nvCxnSpPr>
            <p:spPr>
              <a:xfrm flipH="1">
                <a:off x="7208838" y="5654675"/>
                <a:ext cx="4762" cy="201613"/>
              </a:xfrm>
              <a:prstGeom prst="straightConnector1">
                <a:avLst/>
              </a:prstGeom>
              <a:noFill/>
              <a:ln cap="flat" cmpd="sng" w="9525">
                <a:solidFill>
                  <a:schemeClr val="dk1"/>
                </a:solidFill>
                <a:prstDash val="solid"/>
                <a:round/>
                <a:headEnd len="med" w="med" type="triangle"/>
                <a:tailEnd len="med" w="med" type="none"/>
              </a:ln>
            </p:spPr>
          </p:cxnSp>
          <p:sp>
            <p:nvSpPr>
              <p:cNvPr id="3922" name="Google Shape;3922;p101"/>
              <p:cNvSpPr/>
              <p:nvPr/>
            </p:nvSpPr>
            <p:spPr>
              <a:xfrm>
                <a:off x="6203950" y="4440238"/>
                <a:ext cx="765175" cy="1081088"/>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3" name="Google Shape;3923;p101"/>
              <p:cNvSpPr txBox="1"/>
              <p:nvPr/>
            </p:nvSpPr>
            <p:spPr>
              <a:xfrm>
                <a:off x="8307388" y="4073525"/>
                <a:ext cx="357187"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B</a:t>
                </a:r>
                <a:endParaRPr/>
              </a:p>
            </p:txBody>
          </p:sp>
          <p:grpSp>
            <p:nvGrpSpPr>
              <p:cNvPr id="3924" name="Google Shape;3924;p101"/>
              <p:cNvGrpSpPr/>
              <p:nvPr/>
            </p:nvGrpSpPr>
            <p:grpSpPr>
              <a:xfrm>
                <a:off x="7179310" y="4033520"/>
                <a:ext cx="1009650" cy="855028"/>
                <a:chOff x="7179310" y="4033520"/>
                <a:chExt cx="1009650" cy="855028"/>
              </a:xfrm>
            </p:grpSpPr>
            <p:grpSp>
              <p:nvGrpSpPr>
                <p:cNvPr id="3925" name="Google Shape;3925;p101"/>
                <p:cNvGrpSpPr/>
                <p:nvPr/>
              </p:nvGrpSpPr>
              <p:grpSpPr>
                <a:xfrm>
                  <a:off x="7179310" y="4033520"/>
                  <a:ext cx="1009650" cy="855028"/>
                  <a:chOff x="-44" y="1473"/>
                  <a:chExt cx="981" cy="1105"/>
                </a:xfrm>
              </p:grpSpPr>
              <p:pic>
                <p:nvPicPr>
                  <p:cNvPr descr="desktop_computer_stylized_medium" id="3926" name="Google Shape;3926;p10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927" name="Google Shape;3927;p10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28" name="Google Shape;3928;p101"/>
                <p:cNvSpPr/>
                <p:nvPr/>
              </p:nvSpPr>
              <p:spPr>
                <a:xfrm rot="-5400000">
                  <a:off x="7438232" y="4309268"/>
                  <a:ext cx="127000" cy="1952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29" name="Google Shape;3929;p101"/>
              <p:cNvGrpSpPr/>
              <p:nvPr/>
            </p:nvGrpSpPr>
            <p:grpSpPr>
              <a:xfrm>
                <a:off x="3757614" y="4714240"/>
                <a:ext cx="1292225" cy="426719"/>
                <a:chOff x="4011622" y="3379152"/>
                <a:chExt cx="1262683" cy="390207"/>
              </a:xfrm>
            </p:grpSpPr>
            <p:sp>
              <p:nvSpPr>
                <p:cNvPr id="3930" name="Google Shape;3930;p101"/>
                <p:cNvSpPr/>
                <p:nvPr/>
              </p:nvSpPr>
              <p:spPr>
                <a:xfrm rot="-5400000">
                  <a:off x="5112705" y="3476529"/>
                  <a:ext cx="127747"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31" name="Google Shape;3931;p101"/>
                <p:cNvGrpSpPr/>
                <p:nvPr/>
              </p:nvGrpSpPr>
              <p:grpSpPr>
                <a:xfrm>
                  <a:off x="4197985" y="3379152"/>
                  <a:ext cx="892175" cy="390207"/>
                  <a:chOff x="4650" y="1129"/>
                  <a:chExt cx="246" cy="95"/>
                </a:xfrm>
              </p:grpSpPr>
              <p:sp>
                <p:nvSpPr>
                  <p:cNvPr id="3932" name="Google Shape;3932;p101"/>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3933" name="Google Shape;3933;p101"/>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3934" name="Google Shape;3934;p101"/>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grpSp>
                <p:nvGrpSpPr>
                  <p:cNvPr id="3935" name="Google Shape;3935;p101"/>
                  <p:cNvGrpSpPr/>
                  <p:nvPr/>
                </p:nvGrpSpPr>
                <p:grpSpPr>
                  <a:xfrm>
                    <a:off x="4699" y="1145"/>
                    <a:ext cx="138" cy="29"/>
                    <a:chOff x="2468" y="1332"/>
                    <a:chExt cx="310" cy="60"/>
                  </a:xfrm>
                </p:grpSpPr>
                <p:sp>
                  <p:nvSpPr>
                    <p:cNvPr id="3936" name="Google Shape;3936;p101"/>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7" name="Google Shape;3937;p101"/>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938" name="Google Shape;3938;p101"/>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3939" name="Google Shape;3939;p101"/>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sp>
              <p:nvSpPr>
                <p:cNvPr id="3940" name="Google Shape;3940;p101"/>
                <p:cNvSpPr/>
                <p:nvPr/>
              </p:nvSpPr>
              <p:spPr>
                <a:xfrm rot="-5400000">
                  <a:off x="4046200" y="3485965"/>
                  <a:ext cx="126295"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41" name="Google Shape;3941;p101"/>
              <p:cNvGrpSpPr/>
              <p:nvPr/>
            </p:nvGrpSpPr>
            <p:grpSpPr>
              <a:xfrm>
                <a:off x="1483360" y="5313680"/>
                <a:ext cx="701040" cy="517588"/>
                <a:chOff x="1046480" y="3962400"/>
                <a:chExt cx="1026158" cy="761428"/>
              </a:xfrm>
            </p:grpSpPr>
            <p:sp>
              <p:nvSpPr>
                <p:cNvPr id="3942" name="Google Shape;3942;p101"/>
                <p:cNvSpPr/>
                <p:nvPr/>
              </p:nvSpPr>
              <p:spPr>
                <a:xfrm rot="-5400000">
                  <a:off x="1893438" y="4298853"/>
                  <a:ext cx="109762" cy="248638"/>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43" name="Google Shape;3943;p101"/>
                <p:cNvGrpSpPr/>
                <p:nvPr/>
              </p:nvGrpSpPr>
              <p:grpSpPr>
                <a:xfrm>
                  <a:off x="1046480" y="3962400"/>
                  <a:ext cx="936071" cy="761428"/>
                  <a:chOff x="-44" y="1473"/>
                  <a:chExt cx="981" cy="1105"/>
                </a:xfrm>
              </p:grpSpPr>
              <p:pic>
                <p:nvPicPr>
                  <p:cNvPr descr="desktop_computer_stylized_medium" id="3944" name="Google Shape;3944;p101"/>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945" name="Google Shape;3945;p10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3946" name="Google Shape;3946;p101"/>
            <p:cNvGrpSpPr/>
            <p:nvPr/>
          </p:nvGrpSpPr>
          <p:grpSpPr>
            <a:xfrm>
              <a:off x="857250" y="2693988"/>
              <a:ext cx="976312" cy="1460500"/>
              <a:chOff x="337" y="1692"/>
              <a:chExt cx="615" cy="920"/>
            </a:xfrm>
          </p:grpSpPr>
          <p:sp>
            <p:nvSpPr>
              <p:cNvPr id="3947" name="Google Shape;3947;p101"/>
              <p:cNvSpPr/>
              <p:nvPr/>
            </p:nvSpPr>
            <p:spPr>
              <a:xfrm>
                <a:off x="348" y="1709"/>
                <a:ext cx="604" cy="903"/>
              </a:xfrm>
              <a:custGeom>
                <a:rect b="b" l="l" r="r" t="t"/>
                <a:pathLst>
                  <a:path extrusionOk="0" h="903" w="604">
                    <a:moveTo>
                      <a:pt x="496" y="0"/>
                    </a:moveTo>
                    <a:lnTo>
                      <a:pt x="604" y="903"/>
                    </a:lnTo>
                    <a:lnTo>
                      <a:pt x="0" y="788"/>
                    </a:lnTo>
                    <a:lnTo>
                      <a:pt x="456" y="750"/>
                    </a:lnTo>
                    <a:lnTo>
                      <a:pt x="496" y="0"/>
                    </a:lnTo>
                    <a:close/>
                  </a:path>
                </a:pathLst>
              </a:custGeom>
              <a:gradFill>
                <a:gsLst>
                  <a:gs pos="0">
                    <a:schemeClr val="lt1"/>
                  </a:gs>
                  <a:gs pos="100000">
                    <a:srgbClr val="FF0000"/>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8" name="Google Shape;3948;p101"/>
              <p:cNvSpPr/>
              <p:nvPr/>
            </p:nvSpPr>
            <p:spPr>
              <a:xfrm>
                <a:off x="344" y="1711"/>
                <a:ext cx="493" cy="79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49" name="Google Shape;3949;p101"/>
              <p:cNvSpPr txBox="1"/>
              <p:nvPr/>
            </p:nvSpPr>
            <p:spPr>
              <a:xfrm>
                <a:off x="413" y="1692"/>
                <a:ext cx="336" cy="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IP</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Eth</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Phy</a:t>
                </a:r>
                <a:endParaRPr/>
              </a:p>
            </p:txBody>
          </p:sp>
          <p:cxnSp>
            <p:nvCxnSpPr>
              <p:cNvPr id="3950" name="Google Shape;3950;p101"/>
              <p:cNvCxnSpPr/>
              <p:nvPr/>
            </p:nvCxnSpPr>
            <p:spPr>
              <a:xfrm>
                <a:off x="346" y="1868"/>
                <a:ext cx="489" cy="0"/>
              </a:xfrm>
              <a:prstGeom prst="straightConnector1">
                <a:avLst/>
              </a:prstGeom>
              <a:noFill/>
              <a:ln cap="flat" cmpd="sng" w="9525">
                <a:solidFill>
                  <a:schemeClr val="dk1"/>
                </a:solidFill>
                <a:prstDash val="solid"/>
                <a:round/>
                <a:headEnd len="med" w="med" type="none"/>
                <a:tailEnd len="med" w="med" type="none"/>
              </a:ln>
            </p:spPr>
          </p:cxnSp>
          <p:cxnSp>
            <p:nvCxnSpPr>
              <p:cNvPr id="3951" name="Google Shape;3951;p101"/>
              <p:cNvCxnSpPr/>
              <p:nvPr/>
            </p:nvCxnSpPr>
            <p:spPr>
              <a:xfrm>
                <a:off x="343" y="2027"/>
                <a:ext cx="489" cy="0"/>
              </a:xfrm>
              <a:prstGeom prst="straightConnector1">
                <a:avLst/>
              </a:prstGeom>
              <a:noFill/>
              <a:ln cap="flat" cmpd="sng" w="9525">
                <a:solidFill>
                  <a:schemeClr val="dk1"/>
                </a:solidFill>
                <a:prstDash val="solid"/>
                <a:round/>
                <a:headEnd len="med" w="med" type="none"/>
                <a:tailEnd len="med" w="med" type="none"/>
              </a:ln>
            </p:spPr>
          </p:cxnSp>
          <p:cxnSp>
            <p:nvCxnSpPr>
              <p:cNvPr id="3952" name="Google Shape;3952;p101"/>
              <p:cNvCxnSpPr/>
              <p:nvPr/>
            </p:nvCxnSpPr>
            <p:spPr>
              <a:xfrm>
                <a:off x="340" y="2186"/>
                <a:ext cx="489" cy="0"/>
              </a:xfrm>
              <a:prstGeom prst="straightConnector1">
                <a:avLst/>
              </a:prstGeom>
              <a:noFill/>
              <a:ln cap="flat" cmpd="sng" w="9525">
                <a:solidFill>
                  <a:schemeClr val="dk1"/>
                </a:solidFill>
                <a:prstDash val="solid"/>
                <a:round/>
                <a:headEnd len="med" w="med" type="none"/>
                <a:tailEnd len="med" w="med" type="none"/>
              </a:ln>
            </p:spPr>
          </p:cxnSp>
          <p:cxnSp>
            <p:nvCxnSpPr>
              <p:cNvPr id="3953" name="Google Shape;3953;p101"/>
              <p:cNvCxnSpPr/>
              <p:nvPr/>
            </p:nvCxnSpPr>
            <p:spPr>
              <a:xfrm>
                <a:off x="337" y="2345"/>
                <a:ext cx="489" cy="0"/>
              </a:xfrm>
              <a:prstGeom prst="straightConnector1">
                <a:avLst/>
              </a:prstGeom>
              <a:noFill/>
              <a:ln cap="flat" cmpd="sng" w="9525">
                <a:solidFill>
                  <a:schemeClr val="dk1"/>
                </a:solidFill>
                <a:prstDash val="solid"/>
                <a:round/>
                <a:headEnd len="med" w="med" type="none"/>
                <a:tailEnd len="med" w="med" type="none"/>
              </a:ln>
            </p:spPr>
          </p:cxnSp>
        </p:grpSp>
        <p:grpSp>
          <p:nvGrpSpPr>
            <p:cNvPr id="3954" name="Google Shape;3954;p101"/>
            <p:cNvGrpSpPr/>
            <p:nvPr/>
          </p:nvGrpSpPr>
          <p:grpSpPr>
            <a:xfrm>
              <a:off x="3035300" y="3273426"/>
              <a:ext cx="1096962" cy="244475"/>
              <a:chOff x="1231" y="1990"/>
              <a:chExt cx="691" cy="154"/>
            </a:xfrm>
          </p:grpSpPr>
          <p:sp>
            <p:nvSpPr>
              <p:cNvPr id="3955" name="Google Shape;3955;p101"/>
              <p:cNvSpPr/>
              <p:nvPr/>
            </p:nvSpPr>
            <p:spPr>
              <a:xfrm>
                <a:off x="1231" y="1991"/>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956" name="Google Shape;3956;p101"/>
              <p:cNvCxnSpPr/>
              <p:nvPr/>
            </p:nvCxnSpPr>
            <p:spPr>
              <a:xfrm>
                <a:off x="1337" y="1990"/>
                <a:ext cx="0" cy="152"/>
              </a:xfrm>
              <a:prstGeom prst="straightConnector1">
                <a:avLst/>
              </a:prstGeom>
              <a:noFill/>
              <a:ln cap="flat" cmpd="sng" w="19050">
                <a:solidFill>
                  <a:schemeClr val="lt1"/>
                </a:solidFill>
                <a:prstDash val="solid"/>
                <a:round/>
                <a:headEnd len="med" w="med" type="none"/>
                <a:tailEnd len="med" w="med" type="none"/>
              </a:ln>
            </p:spPr>
          </p:cxnSp>
          <p:cxnSp>
            <p:nvCxnSpPr>
              <p:cNvPr id="3957" name="Google Shape;3957;p101"/>
              <p:cNvCxnSpPr/>
              <p:nvPr/>
            </p:nvCxnSpPr>
            <p:spPr>
              <a:xfrm>
                <a:off x="1427" y="1992"/>
                <a:ext cx="0" cy="152"/>
              </a:xfrm>
              <a:prstGeom prst="straightConnector1">
                <a:avLst/>
              </a:prstGeom>
              <a:noFill/>
              <a:ln cap="flat" cmpd="sng" w="19050">
                <a:solidFill>
                  <a:schemeClr val="lt1"/>
                </a:solidFill>
                <a:prstDash val="solid"/>
                <a:round/>
                <a:headEnd len="med" w="med" type="none"/>
                <a:tailEnd len="med" w="med" type="none"/>
              </a:ln>
            </p:spPr>
          </p:cxnSp>
        </p:grpSp>
        <p:grpSp>
          <p:nvGrpSpPr>
            <p:cNvPr id="3958" name="Google Shape;3958;p101"/>
            <p:cNvGrpSpPr/>
            <p:nvPr/>
          </p:nvGrpSpPr>
          <p:grpSpPr>
            <a:xfrm>
              <a:off x="4275137" y="2774951"/>
              <a:ext cx="895350" cy="2038350"/>
              <a:chOff x="2823" y="1545"/>
              <a:chExt cx="564" cy="1284"/>
            </a:xfrm>
          </p:grpSpPr>
          <p:sp>
            <p:nvSpPr>
              <p:cNvPr id="3959" name="Google Shape;3959;p101"/>
              <p:cNvSpPr/>
              <p:nvPr/>
            </p:nvSpPr>
            <p:spPr>
              <a:xfrm>
                <a:off x="2823" y="2265"/>
                <a:ext cx="564" cy="564"/>
              </a:xfrm>
              <a:custGeom>
                <a:rect b="b" l="l" r="r" t="t"/>
                <a:pathLst>
                  <a:path extrusionOk="0" h="564" w="564">
                    <a:moveTo>
                      <a:pt x="564" y="0"/>
                    </a:moveTo>
                    <a:lnTo>
                      <a:pt x="287" y="564"/>
                    </a:lnTo>
                    <a:lnTo>
                      <a:pt x="0" y="0"/>
                    </a:lnTo>
                    <a:lnTo>
                      <a:pt x="564" y="0"/>
                    </a:lnTo>
                    <a:close/>
                  </a:path>
                </a:pathLst>
              </a:custGeom>
              <a:gradFill>
                <a:gsLst>
                  <a:gs pos="0">
                    <a:schemeClr val="lt1"/>
                  </a:gs>
                  <a:gs pos="100000">
                    <a:srgbClr val="FF000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0" name="Google Shape;3960;p101"/>
              <p:cNvSpPr/>
              <p:nvPr/>
            </p:nvSpPr>
            <p:spPr>
              <a:xfrm>
                <a:off x="2872" y="1877"/>
                <a:ext cx="493" cy="47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61" name="Google Shape;3961;p101"/>
              <p:cNvSpPr txBox="1"/>
              <p:nvPr/>
            </p:nvSpPr>
            <p:spPr>
              <a:xfrm>
                <a:off x="2941" y="1545"/>
                <a:ext cx="336" cy="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IP</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Eth</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Phy</a:t>
                </a:r>
                <a:endParaRPr/>
              </a:p>
            </p:txBody>
          </p:sp>
          <p:cxnSp>
            <p:nvCxnSpPr>
              <p:cNvPr id="3962" name="Google Shape;3962;p101"/>
              <p:cNvCxnSpPr/>
              <p:nvPr/>
            </p:nvCxnSpPr>
            <p:spPr>
              <a:xfrm>
                <a:off x="2868" y="2039"/>
                <a:ext cx="489" cy="0"/>
              </a:xfrm>
              <a:prstGeom prst="straightConnector1">
                <a:avLst/>
              </a:prstGeom>
              <a:noFill/>
              <a:ln cap="flat" cmpd="sng" w="9525">
                <a:solidFill>
                  <a:schemeClr val="dk1"/>
                </a:solidFill>
                <a:prstDash val="solid"/>
                <a:round/>
                <a:headEnd len="med" w="med" type="none"/>
                <a:tailEnd len="med" w="med" type="none"/>
              </a:ln>
            </p:spPr>
          </p:cxnSp>
          <p:cxnSp>
            <p:nvCxnSpPr>
              <p:cNvPr id="3963" name="Google Shape;3963;p101"/>
              <p:cNvCxnSpPr/>
              <p:nvPr/>
            </p:nvCxnSpPr>
            <p:spPr>
              <a:xfrm>
                <a:off x="2865" y="2198"/>
                <a:ext cx="489" cy="0"/>
              </a:xfrm>
              <a:prstGeom prst="straightConnector1">
                <a:avLst/>
              </a:prstGeom>
              <a:noFill/>
              <a:ln cap="flat" cmpd="sng" w="9525">
                <a:solidFill>
                  <a:schemeClr val="dk1"/>
                </a:solidFill>
                <a:prstDash val="solid"/>
                <a:round/>
                <a:headEnd len="med" w="med" type="none"/>
                <a:tailEnd len="med" w="med" type="none"/>
              </a:ln>
            </p:spPr>
          </p:cxnSp>
        </p:grpSp>
        <p:grpSp>
          <p:nvGrpSpPr>
            <p:cNvPr id="3964" name="Google Shape;3964;p101"/>
            <p:cNvGrpSpPr/>
            <p:nvPr/>
          </p:nvGrpSpPr>
          <p:grpSpPr>
            <a:xfrm>
              <a:off x="1800225" y="2252675"/>
              <a:ext cx="4702174" cy="1519226"/>
              <a:chOff x="931" y="1414"/>
              <a:chExt cx="2962" cy="957"/>
            </a:xfrm>
          </p:grpSpPr>
          <p:sp>
            <p:nvSpPr>
              <p:cNvPr id="3965" name="Google Shape;3965;p101"/>
              <p:cNvSpPr txBox="1"/>
              <p:nvPr/>
            </p:nvSpPr>
            <p:spPr>
              <a:xfrm>
                <a:off x="931" y="1414"/>
                <a:ext cx="24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MAC src: 74-29-9C-E8-FF-55</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MAC dest: E6-E9-00-17-BB-4B</a:t>
                </a:r>
                <a:endParaRPr/>
              </a:p>
            </p:txBody>
          </p:sp>
          <p:grpSp>
            <p:nvGrpSpPr>
              <p:cNvPr id="3966" name="Google Shape;3966;p101"/>
              <p:cNvGrpSpPr/>
              <p:nvPr/>
            </p:nvGrpSpPr>
            <p:grpSpPr>
              <a:xfrm>
                <a:off x="981" y="2182"/>
                <a:ext cx="1049" cy="189"/>
                <a:chOff x="2829" y="2040"/>
                <a:chExt cx="1049" cy="189"/>
              </a:xfrm>
            </p:grpSpPr>
            <p:sp>
              <p:nvSpPr>
                <p:cNvPr id="3967" name="Google Shape;3967;p101"/>
                <p:cNvSpPr/>
                <p:nvPr/>
              </p:nvSpPr>
              <p:spPr>
                <a:xfrm>
                  <a:off x="2829" y="2042"/>
                  <a:ext cx="1049" cy="185"/>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968" name="Google Shape;3968;p101"/>
                <p:cNvSpPr/>
                <p:nvPr/>
              </p:nvSpPr>
              <p:spPr>
                <a:xfrm>
                  <a:off x="3078" y="2060"/>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969" name="Google Shape;3969;p101"/>
                <p:cNvCxnSpPr/>
                <p:nvPr/>
              </p:nvCxnSpPr>
              <p:spPr>
                <a:xfrm>
                  <a:off x="3180"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3970" name="Google Shape;3970;p101"/>
                <p:cNvCxnSpPr/>
                <p:nvPr/>
              </p:nvCxnSpPr>
              <p:spPr>
                <a:xfrm>
                  <a:off x="3276"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3971" name="Google Shape;3971;p101"/>
                <p:cNvCxnSpPr/>
                <p:nvPr/>
              </p:nvCxnSpPr>
              <p:spPr>
                <a:xfrm>
                  <a:off x="2910" y="2040"/>
                  <a:ext cx="0" cy="189"/>
                </a:xfrm>
                <a:prstGeom prst="straightConnector1">
                  <a:avLst/>
                </a:prstGeom>
                <a:noFill/>
                <a:ln cap="flat" cmpd="sng" w="19050">
                  <a:solidFill>
                    <a:schemeClr val="lt1"/>
                  </a:solidFill>
                  <a:prstDash val="solid"/>
                  <a:round/>
                  <a:headEnd len="med" w="med" type="none"/>
                  <a:tailEnd len="med" w="med" type="none"/>
                </a:ln>
              </p:spPr>
            </p:cxnSp>
            <p:cxnSp>
              <p:nvCxnSpPr>
                <p:cNvPr id="3972" name="Google Shape;3972;p101"/>
                <p:cNvCxnSpPr/>
                <p:nvPr/>
              </p:nvCxnSpPr>
              <p:spPr>
                <a:xfrm>
                  <a:off x="3006" y="2040"/>
                  <a:ext cx="0" cy="189"/>
                </a:xfrm>
                <a:prstGeom prst="straightConnector1">
                  <a:avLst/>
                </a:prstGeom>
                <a:noFill/>
                <a:ln cap="flat" cmpd="sng" w="19050">
                  <a:solidFill>
                    <a:schemeClr val="lt1"/>
                  </a:solidFill>
                  <a:prstDash val="solid"/>
                  <a:round/>
                  <a:headEnd len="med" w="med" type="none"/>
                  <a:tailEnd len="med" w="med" type="none"/>
                </a:ln>
              </p:spPr>
            </p:cxnSp>
          </p:grpSp>
          <p:cxnSp>
            <p:nvCxnSpPr>
              <p:cNvPr id="3973" name="Google Shape;3973;p101"/>
              <p:cNvCxnSpPr/>
              <p:nvPr/>
            </p:nvCxnSpPr>
            <p:spPr>
              <a:xfrm flipH="1" rot="10800000">
                <a:off x="1018" y="1576"/>
                <a:ext cx="2" cy="702"/>
              </a:xfrm>
              <a:prstGeom prst="straightConnector1">
                <a:avLst/>
              </a:prstGeom>
              <a:noFill/>
              <a:ln cap="flat" cmpd="sng" w="9525">
                <a:solidFill>
                  <a:schemeClr val="dk1"/>
                </a:solidFill>
                <a:prstDash val="solid"/>
                <a:round/>
                <a:headEnd len="med" w="med" type="triangle"/>
                <a:tailEnd len="med" w="med" type="none"/>
              </a:ln>
            </p:spPr>
          </p:cxnSp>
          <p:cxnSp>
            <p:nvCxnSpPr>
              <p:cNvPr id="3974" name="Google Shape;3974;p101"/>
              <p:cNvCxnSpPr/>
              <p:nvPr/>
            </p:nvCxnSpPr>
            <p:spPr>
              <a:xfrm rot="10800000">
                <a:off x="1106" y="1680"/>
                <a:ext cx="0" cy="598"/>
              </a:xfrm>
              <a:prstGeom prst="straightConnector1">
                <a:avLst/>
              </a:prstGeom>
              <a:noFill/>
              <a:ln cap="flat" cmpd="sng" w="9525">
                <a:solidFill>
                  <a:schemeClr val="dk1"/>
                </a:solidFill>
                <a:prstDash val="solid"/>
                <a:round/>
                <a:headEnd len="med" w="med" type="triangle"/>
                <a:tailEnd len="med" w="med" type="none"/>
              </a:ln>
            </p:spPr>
          </p:cxnSp>
          <p:cxnSp>
            <p:nvCxnSpPr>
              <p:cNvPr id="3975" name="Google Shape;3975;p101"/>
              <p:cNvCxnSpPr/>
              <p:nvPr/>
            </p:nvCxnSpPr>
            <p:spPr>
              <a:xfrm rot="10800000">
                <a:off x="1276" y="1812"/>
                <a:ext cx="2" cy="470"/>
              </a:xfrm>
              <a:prstGeom prst="straightConnector1">
                <a:avLst/>
              </a:prstGeom>
              <a:noFill/>
              <a:ln cap="flat" cmpd="sng" w="9525">
                <a:solidFill>
                  <a:schemeClr val="dk1"/>
                </a:solidFill>
                <a:prstDash val="solid"/>
                <a:round/>
                <a:headEnd len="med" w="med" type="triangle"/>
                <a:tailEnd len="med" w="med" type="none"/>
              </a:ln>
            </p:spPr>
          </p:cxnSp>
          <p:cxnSp>
            <p:nvCxnSpPr>
              <p:cNvPr id="3976" name="Google Shape;3976;p101"/>
              <p:cNvCxnSpPr/>
              <p:nvPr/>
            </p:nvCxnSpPr>
            <p:spPr>
              <a:xfrm>
                <a:off x="1368" y="1924"/>
                <a:ext cx="2" cy="358"/>
              </a:xfrm>
              <a:prstGeom prst="straightConnector1">
                <a:avLst/>
              </a:prstGeom>
              <a:noFill/>
              <a:ln cap="flat" cmpd="sng" w="9525">
                <a:solidFill>
                  <a:schemeClr val="dk1"/>
                </a:solidFill>
                <a:prstDash val="solid"/>
                <a:round/>
                <a:headEnd len="med" w="med" type="none"/>
                <a:tailEnd len="med" w="med" type="triangle"/>
              </a:ln>
            </p:spPr>
          </p:cxnSp>
          <p:sp>
            <p:nvSpPr>
              <p:cNvPr id="3977" name="Google Shape;3977;p101"/>
              <p:cNvSpPr txBox="1"/>
              <p:nvPr/>
            </p:nvSpPr>
            <p:spPr>
              <a:xfrm>
                <a:off x="1193" y="1665"/>
                <a:ext cx="27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IP src: 111.111.111.111</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IP dest: 222.222.222.222</a:t>
                </a:r>
                <a:endParaRPr/>
              </a:p>
            </p:txBody>
          </p:sp>
        </p:grpSp>
        <p:grpSp>
          <p:nvGrpSpPr>
            <p:cNvPr id="3978" name="Google Shape;3978;p101"/>
            <p:cNvGrpSpPr/>
            <p:nvPr/>
          </p:nvGrpSpPr>
          <p:grpSpPr>
            <a:xfrm>
              <a:off x="3110703" y="2879725"/>
              <a:ext cx="155575" cy="533400"/>
              <a:chOff x="2734" y="1477"/>
              <a:chExt cx="98" cy="336"/>
            </a:xfrm>
          </p:grpSpPr>
          <p:cxnSp>
            <p:nvCxnSpPr>
              <p:cNvPr id="3979" name="Google Shape;3979;p101"/>
              <p:cNvCxnSpPr/>
              <p:nvPr/>
            </p:nvCxnSpPr>
            <p:spPr>
              <a:xfrm rot="10800000">
                <a:off x="2734" y="1477"/>
                <a:ext cx="0" cy="336"/>
              </a:xfrm>
              <a:prstGeom prst="straightConnector1">
                <a:avLst/>
              </a:prstGeom>
              <a:noFill/>
              <a:ln cap="flat" cmpd="sng" w="9525">
                <a:solidFill>
                  <a:schemeClr val="dk1"/>
                </a:solidFill>
                <a:prstDash val="solid"/>
                <a:round/>
                <a:headEnd len="med" w="med" type="triangle"/>
                <a:tailEnd len="med" w="med" type="none"/>
              </a:ln>
            </p:spPr>
          </p:cxnSp>
          <p:cxnSp>
            <p:nvCxnSpPr>
              <p:cNvPr id="3980" name="Google Shape;3980;p101"/>
              <p:cNvCxnSpPr/>
              <p:nvPr/>
            </p:nvCxnSpPr>
            <p:spPr>
              <a:xfrm>
                <a:off x="2832" y="1592"/>
                <a:ext cx="0" cy="216"/>
              </a:xfrm>
              <a:prstGeom prst="straightConnector1">
                <a:avLst/>
              </a:prstGeom>
              <a:noFill/>
              <a:ln cap="flat" cmpd="sng" w="9525">
                <a:solidFill>
                  <a:schemeClr val="dk1"/>
                </a:solidFill>
                <a:prstDash val="solid"/>
                <a:round/>
                <a:headEnd len="med" w="med" type="none"/>
                <a:tailEnd len="med" w="med" type="triangle"/>
              </a:ln>
            </p:spPr>
          </p:cxnSp>
        </p:gr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4" name="Shape 3984"/>
        <p:cNvGrpSpPr/>
        <p:nvPr/>
      </p:nvGrpSpPr>
      <p:grpSpPr>
        <a:xfrm>
          <a:off x="0" y="0"/>
          <a:ext cx="0" cy="0"/>
          <a:chOff x="0" y="0"/>
          <a:chExt cx="0" cy="0"/>
        </a:xfrm>
      </p:grpSpPr>
      <p:sp>
        <p:nvSpPr>
          <p:cNvPr id="3985" name="Google Shape;3985;p102"/>
          <p:cNvSpPr txBox="1"/>
          <p:nvPr>
            <p:ph idx="12" type="sldNum"/>
          </p:nvPr>
        </p:nvSpPr>
        <p:spPr>
          <a:xfrm>
            <a:off x="4724400"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86" name="Google Shape;3986;p102"/>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khác mạng LAN</a:t>
            </a:r>
            <a:endParaRPr/>
          </a:p>
        </p:txBody>
      </p:sp>
      <p:sp>
        <p:nvSpPr>
          <p:cNvPr id="3987" name="Google Shape;3987;p102"/>
          <p:cNvSpPr txBox="1"/>
          <p:nvPr>
            <p:ph idx="1" type="body"/>
          </p:nvPr>
        </p:nvSpPr>
        <p:spPr>
          <a:xfrm>
            <a:off x="628650" y="1571625"/>
            <a:ext cx="10887075" cy="2113789"/>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R chuyển tiếp datagram với IP nguồn A, đích B.</a:t>
            </a:r>
            <a:endParaRPr/>
          </a:p>
          <a:p>
            <a:pPr indent="-342900" lvl="0" marL="3429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R tạo frame tầng link với địa chỉ MAC của B như là địa chỉ đích, frame này chứa IP datagram từ A tới B.</a:t>
            </a:r>
            <a:endParaRPr/>
          </a:p>
        </p:txBody>
      </p:sp>
      <p:grpSp>
        <p:nvGrpSpPr>
          <p:cNvPr id="3988" name="Google Shape;3988;p102"/>
          <p:cNvGrpSpPr/>
          <p:nvPr/>
        </p:nvGrpSpPr>
        <p:grpSpPr>
          <a:xfrm>
            <a:off x="2273179" y="2488474"/>
            <a:ext cx="9043999" cy="4068775"/>
            <a:chOff x="2062163" y="2613815"/>
            <a:chExt cx="9043999" cy="4068775"/>
          </a:xfrm>
        </p:grpSpPr>
        <p:grpSp>
          <p:nvGrpSpPr>
            <p:cNvPr id="3989" name="Google Shape;3989;p102"/>
            <p:cNvGrpSpPr/>
            <p:nvPr/>
          </p:nvGrpSpPr>
          <p:grpSpPr>
            <a:xfrm>
              <a:off x="2062163" y="4282281"/>
              <a:ext cx="9043999" cy="2400309"/>
              <a:chOff x="709613" y="3962400"/>
              <a:chExt cx="9043999" cy="2400309"/>
            </a:xfrm>
          </p:grpSpPr>
          <p:grpSp>
            <p:nvGrpSpPr>
              <p:cNvPr id="3990" name="Google Shape;3990;p102"/>
              <p:cNvGrpSpPr/>
              <p:nvPr/>
            </p:nvGrpSpPr>
            <p:grpSpPr>
              <a:xfrm>
                <a:off x="6979920" y="5354320"/>
                <a:ext cx="711200" cy="601028"/>
                <a:chOff x="7179310" y="4033520"/>
                <a:chExt cx="1009650" cy="855028"/>
              </a:xfrm>
            </p:grpSpPr>
            <p:grpSp>
              <p:nvGrpSpPr>
                <p:cNvPr id="3991" name="Google Shape;3991;p102"/>
                <p:cNvGrpSpPr/>
                <p:nvPr/>
              </p:nvGrpSpPr>
              <p:grpSpPr>
                <a:xfrm>
                  <a:off x="7179310" y="4033520"/>
                  <a:ext cx="1009650" cy="855028"/>
                  <a:chOff x="-44" y="1473"/>
                  <a:chExt cx="981" cy="1105"/>
                </a:xfrm>
              </p:grpSpPr>
              <p:pic>
                <p:nvPicPr>
                  <p:cNvPr descr="desktop_computer_stylized_medium" id="3992" name="Google Shape;3992;p10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993" name="Google Shape;3993;p10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94" name="Google Shape;3994;p102"/>
                <p:cNvSpPr/>
                <p:nvPr/>
              </p:nvSpPr>
              <p:spPr>
                <a:xfrm rot="-5400000">
                  <a:off x="7439930" y="4308572"/>
                  <a:ext cx="126470" cy="19607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95" name="Google Shape;3995;p102"/>
              <p:cNvGrpSpPr/>
              <p:nvPr/>
            </p:nvGrpSpPr>
            <p:grpSpPr>
              <a:xfrm>
                <a:off x="1046480" y="3962400"/>
                <a:ext cx="1026795" cy="761428"/>
                <a:chOff x="1046480" y="3962400"/>
                <a:chExt cx="1026795" cy="761428"/>
              </a:xfrm>
            </p:grpSpPr>
            <p:sp>
              <p:nvSpPr>
                <p:cNvPr id="3996" name="Google Shape;3996;p102"/>
                <p:cNvSpPr/>
                <p:nvPr/>
              </p:nvSpPr>
              <p:spPr>
                <a:xfrm rot="-5400000">
                  <a:off x="1893887" y="4300538"/>
                  <a:ext cx="111125" cy="24765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97" name="Google Shape;3997;p102"/>
                <p:cNvGrpSpPr/>
                <p:nvPr/>
              </p:nvGrpSpPr>
              <p:grpSpPr>
                <a:xfrm>
                  <a:off x="1046480" y="3962400"/>
                  <a:ext cx="936071" cy="761428"/>
                  <a:chOff x="-44" y="1473"/>
                  <a:chExt cx="981" cy="1105"/>
                </a:xfrm>
              </p:grpSpPr>
              <p:pic>
                <p:nvPicPr>
                  <p:cNvPr descr="desktop_computer_stylized_medium" id="3998" name="Google Shape;3998;p10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999" name="Google Shape;3999;p10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000" name="Google Shape;4000;p102"/>
              <p:cNvSpPr txBox="1"/>
              <p:nvPr/>
            </p:nvSpPr>
            <p:spPr>
              <a:xfrm>
                <a:off x="4224338" y="4381500"/>
                <a:ext cx="37623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rgbClr val="FF0000"/>
                    </a:solidFill>
                    <a:latin typeface="Calibri"/>
                    <a:ea typeface="Calibri"/>
                    <a:cs typeface="Calibri"/>
                    <a:sym typeface="Calibri"/>
                  </a:rPr>
                  <a:t>R</a:t>
                </a:r>
                <a:endParaRPr i="0" sz="1800">
                  <a:solidFill>
                    <a:schemeClr val="dk1"/>
                  </a:solidFill>
                  <a:latin typeface="Calibri"/>
                  <a:ea typeface="Calibri"/>
                  <a:cs typeface="Calibri"/>
                  <a:sym typeface="Calibri"/>
                </a:endParaRPr>
              </a:p>
            </p:txBody>
          </p:sp>
          <p:sp>
            <p:nvSpPr>
              <p:cNvPr id="4001" name="Google Shape;4001;p102"/>
              <p:cNvSpPr txBox="1"/>
              <p:nvPr/>
            </p:nvSpPr>
            <p:spPr>
              <a:xfrm>
                <a:off x="3868732" y="5378460"/>
                <a:ext cx="2435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1A-23-F9-CD-06-9B</a:t>
                </a:r>
                <a:endParaRPr/>
              </a:p>
            </p:txBody>
          </p:sp>
          <p:sp>
            <p:nvSpPr>
              <p:cNvPr id="4002" name="Google Shape;4002;p102"/>
              <p:cNvSpPr txBox="1"/>
              <p:nvPr/>
            </p:nvSpPr>
            <p:spPr>
              <a:xfrm>
                <a:off x="4016391" y="5205410"/>
                <a:ext cx="2287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222.222.222.220</a:t>
                </a:r>
                <a:endParaRPr/>
              </a:p>
            </p:txBody>
          </p:sp>
          <p:grpSp>
            <p:nvGrpSpPr>
              <p:cNvPr id="4003" name="Google Shape;4003;p102"/>
              <p:cNvGrpSpPr/>
              <p:nvPr/>
            </p:nvGrpSpPr>
            <p:grpSpPr>
              <a:xfrm>
                <a:off x="3043237" y="5711825"/>
                <a:ext cx="2387597" cy="650884"/>
                <a:chOff x="1933" y="2353"/>
                <a:chExt cx="1504" cy="410"/>
              </a:xfrm>
            </p:grpSpPr>
            <p:sp>
              <p:nvSpPr>
                <p:cNvPr id="4004" name="Google Shape;4004;p102"/>
                <p:cNvSpPr txBox="1"/>
                <p:nvPr/>
              </p:nvSpPr>
              <p:spPr>
                <a:xfrm>
                  <a:off x="1933" y="2353"/>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111.111.111.110</a:t>
                  </a:r>
                  <a:endParaRPr/>
                </a:p>
              </p:txBody>
            </p:sp>
            <p:sp>
              <p:nvSpPr>
                <p:cNvPr id="4005" name="Google Shape;4005;p102"/>
                <p:cNvSpPr txBox="1"/>
                <p:nvPr/>
              </p:nvSpPr>
              <p:spPr>
                <a:xfrm>
                  <a:off x="1937" y="2463"/>
                  <a:ext cx="15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E6-E9-00-17-BB-4B</a:t>
                  </a:r>
                  <a:endParaRPr/>
                </a:p>
              </p:txBody>
            </p:sp>
          </p:grpSp>
          <p:sp>
            <p:nvSpPr>
              <p:cNvPr id="4006" name="Google Shape;4006;p102"/>
              <p:cNvSpPr txBox="1"/>
              <p:nvPr/>
            </p:nvSpPr>
            <p:spPr>
              <a:xfrm>
                <a:off x="831691" y="5898135"/>
                <a:ext cx="16271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CC-49-DE-D0-AB-7D</a:t>
                </a:r>
                <a:endParaRPr/>
              </a:p>
            </p:txBody>
          </p:sp>
          <p:sp>
            <p:nvSpPr>
              <p:cNvPr id="4007" name="Google Shape;4007;p102"/>
              <p:cNvSpPr txBox="1"/>
              <p:nvPr/>
            </p:nvSpPr>
            <p:spPr>
              <a:xfrm>
                <a:off x="822166" y="5715572"/>
                <a:ext cx="1322388"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111.111.111.112</a:t>
                </a:r>
                <a:endParaRPr/>
              </a:p>
            </p:txBody>
          </p:sp>
          <p:sp>
            <p:nvSpPr>
              <p:cNvPr id="4008" name="Google Shape;4008;p102"/>
              <p:cNvSpPr txBox="1"/>
              <p:nvPr/>
            </p:nvSpPr>
            <p:spPr>
              <a:xfrm>
                <a:off x="709613" y="4741863"/>
                <a:ext cx="1322387"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111.111.111.111</a:t>
                </a:r>
                <a:endParaRPr/>
              </a:p>
            </p:txBody>
          </p:sp>
          <p:sp>
            <p:nvSpPr>
              <p:cNvPr id="4009" name="Google Shape;4009;p102"/>
              <p:cNvSpPr txBox="1"/>
              <p:nvPr/>
            </p:nvSpPr>
            <p:spPr>
              <a:xfrm>
                <a:off x="730250" y="4927600"/>
                <a:ext cx="15097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74-29-9C-E8-FF-55</a:t>
                </a:r>
                <a:endParaRPr/>
              </a:p>
            </p:txBody>
          </p:sp>
          <p:sp>
            <p:nvSpPr>
              <p:cNvPr id="4010" name="Google Shape;4010;p102"/>
              <p:cNvSpPr/>
              <p:nvPr/>
            </p:nvSpPr>
            <p:spPr>
              <a:xfrm>
                <a:off x="2365375" y="4437063"/>
                <a:ext cx="839788" cy="1069975"/>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011" name="Google Shape;4011;p102"/>
              <p:cNvCxnSpPr/>
              <p:nvPr/>
            </p:nvCxnSpPr>
            <p:spPr>
              <a:xfrm>
                <a:off x="2062163" y="4416425"/>
                <a:ext cx="438150" cy="230188"/>
              </a:xfrm>
              <a:prstGeom prst="straightConnector1">
                <a:avLst/>
              </a:prstGeom>
              <a:noFill/>
              <a:ln cap="flat" cmpd="sng" w="9525">
                <a:solidFill>
                  <a:schemeClr val="dk1"/>
                </a:solidFill>
                <a:prstDash val="solid"/>
                <a:round/>
                <a:headEnd len="med" w="med" type="none"/>
                <a:tailEnd len="med" w="med" type="none"/>
              </a:ln>
            </p:spPr>
          </p:cxnSp>
          <p:cxnSp>
            <p:nvCxnSpPr>
              <p:cNvPr id="4012" name="Google Shape;4012;p102"/>
              <p:cNvCxnSpPr/>
              <p:nvPr/>
            </p:nvCxnSpPr>
            <p:spPr>
              <a:xfrm flipH="1" rot="10800000">
                <a:off x="2185988" y="5360988"/>
                <a:ext cx="231775" cy="255587"/>
              </a:xfrm>
              <a:prstGeom prst="straightConnector1">
                <a:avLst/>
              </a:prstGeom>
              <a:noFill/>
              <a:ln cap="flat" cmpd="sng" w="9525">
                <a:solidFill>
                  <a:schemeClr val="dk1"/>
                </a:solidFill>
                <a:prstDash val="solid"/>
                <a:round/>
                <a:headEnd len="med" w="med" type="none"/>
                <a:tailEnd len="med" w="med" type="none"/>
              </a:ln>
            </p:spPr>
          </p:cxnSp>
          <p:cxnSp>
            <p:nvCxnSpPr>
              <p:cNvPr id="4013" name="Google Shape;4013;p102"/>
              <p:cNvCxnSpPr/>
              <p:nvPr/>
            </p:nvCxnSpPr>
            <p:spPr>
              <a:xfrm>
                <a:off x="3184525" y="4954588"/>
                <a:ext cx="584200" cy="9525"/>
              </a:xfrm>
              <a:prstGeom prst="straightConnector1">
                <a:avLst/>
              </a:prstGeom>
              <a:noFill/>
              <a:ln cap="flat" cmpd="sng" w="9525">
                <a:solidFill>
                  <a:schemeClr val="dk1"/>
                </a:solidFill>
                <a:prstDash val="solid"/>
                <a:round/>
                <a:headEnd len="med" w="med" type="none"/>
                <a:tailEnd len="med" w="med" type="none"/>
              </a:ln>
            </p:spPr>
          </p:cxnSp>
          <p:cxnSp>
            <p:nvCxnSpPr>
              <p:cNvPr id="4014" name="Google Shape;4014;p102"/>
              <p:cNvCxnSpPr/>
              <p:nvPr/>
            </p:nvCxnSpPr>
            <p:spPr>
              <a:xfrm rot="10800000">
                <a:off x="2101850" y="5711825"/>
                <a:ext cx="0" cy="163513"/>
              </a:xfrm>
              <a:prstGeom prst="straightConnector1">
                <a:avLst/>
              </a:prstGeom>
              <a:noFill/>
              <a:ln cap="flat" cmpd="sng" w="9525">
                <a:solidFill>
                  <a:schemeClr val="dk1"/>
                </a:solidFill>
                <a:prstDash val="solid"/>
                <a:round/>
                <a:headEnd len="med" w="med" type="none"/>
                <a:tailEnd len="med" w="med" type="triangle"/>
              </a:ln>
            </p:spPr>
          </p:cxnSp>
          <p:cxnSp>
            <p:nvCxnSpPr>
              <p:cNvPr id="4015" name="Google Shape;4015;p102"/>
              <p:cNvCxnSpPr/>
              <p:nvPr/>
            </p:nvCxnSpPr>
            <p:spPr>
              <a:xfrm rot="10800000">
                <a:off x="1976438" y="4489450"/>
                <a:ext cx="0" cy="398463"/>
              </a:xfrm>
              <a:prstGeom prst="straightConnector1">
                <a:avLst/>
              </a:prstGeom>
              <a:noFill/>
              <a:ln cap="flat" cmpd="sng" w="9525">
                <a:solidFill>
                  <a:schemeClr val="dk1"/>
                </a:solidFill>
                <a:prstDash val="solid"/>
                <a:round/>
                <a:headEnd len="med" w="med" type="none"/>
                <a:tailEnd len="med" w="med" type="triangle"/>
              </a:ln>
            </p:spPr>
          </p:cxnSp>
          <p:cxnSp>
            <p:nvCxnSpPr>
              <p:cNvPr id="4016" name="Google Shape;4016;p102"/>
              <p:cNvCxnSpPr/>
              <p:nvPr/>
            </p:nvCxnSpPr>
            <p:spPr>
              <a:xfrm>
                <a:off x="3854450" y="5021263"/>
                <a:ext cx="0" cy="750887"/>
              </a:xfrm>
              <a:prstGeom prst="straightConnector1">
                <a:avLst/>
              </a:prstGeom>
              <a:noFill/>
              <a:ln cap="flat" cmpd="sng" w="9525">
                <a:solidFill>
                  <a:schemeClr val="dk1"/>
                </a:solidFill>
                <a:prstDash val="solid"/>
                <a:round/>
                <a:headEnd len="med" w="med" type="triangle"/>
                <a:tailEnd len="med" w="med" type="none"/>
              </a:ln>
            </p:spPr>
          </p:cxnSp>
          <p:cxnSp>
            <p:nvCxnSpPr>
              <p:cNvPr id="4017" name="Google Shape;4017;p102"/>
              <p:cNvCxnSpPr/>
              <p:nvPr/>
            </p:nvCxnSpPr>
            <p:spPr>
              <a:xfrm rot="10800000">
                <a:off x="4935538" y="5011738"/>
                <a:ext cx="4762" cy="220662"/>
              </a:xfrm>
              <a:prstGeom prst="straightConnector1">
                <a:avLst/>
              </a:prstGeom>
              <a:noFill/>
              <a:ln cap="flat" cmpd="sng" w="9525">
                <a:solidFill>
                  <a:schemeClr val="dk1"/>
                </a:solidFill>
                <a:prstDash val="solid"/>
                <a:round/>
                <a:headEnd len="med" w="med" type="none"/>
                <a:tailEnd len="med" w="med" type="triangle"/>
              </a:ln>
            </p:spPr>
          </p:cxnSp>
          <p:sp>
            <p:nvSpPr>
              <p:cNvPr id="4018" name="Google Shape;4018;p102"/>
              <p:cNvSpPr txBox="1"/>
              <p:nvPr/>
            </p:nvSpPr>
            <p:spPr>
              <a:xfrm>
                <a:off x="719138" y="4156075"/>
                <a:ext cx="354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A</a:t>
                </a:r>
                <a:endParaRPr/>
              </a:p>
            </p:txBody>
          </p:sp>
          <p:cxnSp>
            <p:nvCxnSpPr>
              <p:cNvPr id="4019" name="Google Shape;4019;p102"/>
              <p:cNvCxnSpPr/>
              <p:nvPr/>
            </p:nvCxnSpPr>
            <p:spPr>
              <a:xfrm>
                <a:off x="5045075" y="4921250"/>
                <a:ext cx="1198563" cy="0"/>
              </a:xfrm>
              <a:prstGeom prst="straightConnector1">
                <a:avLst/>
              </a:prstGeom>
              <a:noFill/>
              <a:ln cap="flat" cmpd="sng" w="9525">
                <a:solidFill>
                  <a:schemeClr val="dk1"/>
                </a:solidFill>
                <a:prstDash val="solid"/>
                <a:round/>
                <a:headEnd len="med" w="med" type="none"/>
                <a:tailEnd len="med" w="med" type="none"/>
              </a:ln>
            </p:spPr>
          </p:cxnSp>
          <p:grpSp>
            <p:nvGrpSpPr>
              <p:cNvPr id="4020" name="Google Shape;4020;p102"/>
              <p:cNvGrpSpPr/>
              <p:nvPr/>
            </p:nvGrpSpPr>
            <p:grpSpPr>
              <a:xfrm>
                <a:off x="7372362" y="4845062"/>
                <a:ext cx="2381250" cy="663575"/>
                <a:chOff x="4351" y="2786"/>
                <a:chExt cx="1500" cy="418"/>
              </a:xfrm>
            </p:grpSpPr>
            <p:sp>
              <p:nvSpPr>
                <p:cNvPr id="4021" name="Google Shape;4021;p102"/>
                <p:cNvSpPr txBox="1"/>
                <p:nvPr/>
              </p:nvSpPr>
              <p:spPr>
                <a:xfrm>
                  <a:off x="4352" y="2786"/>
                  <a:ext cx="12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222.222.222.222</a:t>
                  </a:r>
                  <a:endParaRPr/>
                </a:p>
              </p:txBody>
            </p:sp>
            <p:sp>
              <p:nvSpPr>
                <p:cNvPr id="4022" name="Google Shape;4022;p102"/>
                <p:cNvSpPr txBox="1"/>
                <p:nvPr/>
              </p:nvSpPr>
              <p:spPr>
                <a:xfrm>
                  <a:off x="4351" y="2904"/>
                  <a:ext cx="15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49-BD-D2-C7-56-2A</a:t>
                  </a:r>
                  <a:endParaRPr/>
                </a:p>
              </p:txBody>
            </p:sp>
          </p:grpSp>
          <p:cxnSp>
            <p:nvCxnSpPr>
              <p:cNvPr id="4023" name="Google Shape;4023;p102"/>
              <p:cNvCxnSpPr/>
              <p:nvPr/>
            </p:nvCxnSpPr>
            <p:spPr>
              <a:xfrm flipH="1" rot="10800000">
                <a:off x="6943725" y="4416425"/>
                <a:ext cx="450850" cy="317500"/>
              </a:xfrm>
              <a:prstGeom prst="straightConnector1">
                <a:avLst/>
              </a:prstGeom>
              <a:noFill/>
              <a:ln cap="flat" cmpd="sng" w="9525">
                <a:solidFill>
                  <a:schemeClr val="dk1"/>
                </a:solidFill>
                <a:prstDash val="solid"/>
                <a:round/>
                <a:headEnd len="med" w="med" type="none"/>
                <a:tailEnd len="med" w="med" type="none"/>
              </a:ln>
            </p:spPr>
          </p:cxnSp>
          <p:cxnSp>
            <p:nvCxnSpPr>
              <p:cNvPr id="4024" name="Google Shape;4024;p102"/>
              <p:cNvCxnSpPr/>
              <p:nvPr/>
            </p:nvCxnSpPr>
            <p:spPr>
              <a:xfrm rot="10800000">
                <a:off x="7469188" y="4492625"/>
                <a:ext cx="11112" cy="388938"/>
              </a:xfrm>
              <a:prstGeom prst="straightConnector1">
                <a:avLst/>
              </a:prstGeom>
              <a:noFill/>
              <a:ln cap="flat" cmpd="sng" w="9525">
                <a:solidFill>
                  <a:schemeClr val="dk1"/>
                </a:solidFill>
                <a:prstDash val="solid"/>
                <a:round/>
                <a:headEnd len="med" w="med" type="none"/>
                <a:tailEnd len="med" w="med" type="triangle"/>
              </a:ln>
            </p:spPr>
          </p:cxnSp>
          <p:sp>
            <p:nvSpPr>
              <p:cNvPr id="4025" name="Google Shape;4025;p102"/>
              <p:cNvSpPr txBox="1"/>
              <p:nvPr/>
            </p:nvSpPr>
            <p:spPr>
              <a:xfrm>
                <a:off x="5892127" y="5683856"/>
                <a:ext cx="13223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222.222.222.221</a:t>
                </a:r>
                <a:endParaRPr/>
              </a:p>
            </p:txBody>
          </p:sp>
          <p:sp>
            <p:nvSpPr>
              <p:cNvPr id="4026" name="Google Shape;4026;p102"/>
              <p:cNvSpPr txBox="1"/>
              <p:nvPr/>
            </p:nvSpPr>
            <p:spPr>
              <a:xfrm>
                <a:off x="5895302" y="5858481"/>
                <a:ext cx="1501775"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88-B2-2F-54-1A-0F</a:t>
                </a:r>
                <a:endParaRPr/>
              </a:p>
            </p:txBody>
          </p:sp>
          <p:cxnSp>
            <p:nvCxnSpPr>
              <p:cNvPr id="4027" name="Google Shape;4027;p102"/>
              <p:cNvCxnSpPr/>
              <p:nvPr/>
            </p:nvCxnSpPr>
            <p:spPr>
              <a:xfrm rot="10800000">
                <a:off x="6873875" y="5313363"/>
                <a:ext cx="254000" cy="250825"/>
              </a:xfrm>
              <a:prstGeom prst="straightConnector1">
                <a:avLst/>
              </a:prstGeom>
              <a:noFill/>
              <a:ln cap="flat" cmpd="sng" w="9525">
                <a:solidFill>
                  <a:schemeClr val="dk1"/>
                </a:solidFill>
                <a:prstDash val="solid"/>
                <a:round/>
                <a:headEnd len="med" w="med" type="none"/>
                <a:tailEnd len="med" w="med" type="none"/>
              </a:ln>
            </p:spPr>
          </p:cxnSp>
          <p:cxnSp>
            <p:nvCxnSpPr>
              <p:cNvPr id="4028" name="Google Shape;4028;p102"/>
              <p:cNvCxnSpPr/>
              <p:nvPr/>
            </p:nvCxnSpPr>
            <p:spPr>
              <a:xfrm flipH="1">
                <a:off x="7208838" y="5654675"/>
                <a:ext cx="4762" cy="201613"/>
              </a:xfrm>
              <a:prstGeom prst="straightConnector1">
                <a:avLst/>
              </a:prstGeom>
              <a:noFill/>
              <a:ln cap="flat" cmpd="sng" w="9525">
                <a:solidFill>
                  <a:schemeClr val="dk1"/>
                </a:solidFill>
                <a:prstDash val="solid"/>
                <a:round/>
                <a:headEnd len="med" w="med" type="triangle"/>
                <a:tailEnd len="med" w="med" type="none"/>
              </a:ln>
            </p:spPr>
          </p:cxnSp>
          <p:sp>
            <p:nvSpPr>
              <p:cNvPr id="4029" name="Google Shape;4029;p102"/>
              <p:cNvSpPr/>
              <p:nvPr/>
            </p:nvSpPr>
            <p:spPr>
              <a:xfrm>
                <a:off x="6203950" y="4440238"/>
                <a:ext cx="765175" cy="1081088"/>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0" name="Google Shape;4030;p102"/>
              <p:cNvSpPr txBox="1"/>
              <p:nvPr/>
            </p:nvSpPr>
            <p:spPr>
              <a:xfrm>
                <a:off x="8307388" y="4073525"/>
                <a:ext cx="357187"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B</a:t>
                </a:r>
                <a:endParaRPr/>
              </a:p>
            </p:txBody>
          </p:sp>
          <p:grpSp>
            <p:nvGrpSpPr>
              <p:cNvPr id="4031" name="Google Shape;4031;p102"/>
              <p:cNvGrpSpPr/>
              <p:nvPr/>
            </p:nvGrpSpPr>
            <p:grpSpPr>
              <a:xfrm>
                <a:off x="7179310" y="4033520"/>
                <a:ext cx="1009650" cy="855028"/>
                <a:chOff x="7179310" y="4033520"/>
                <a:chExt cx="1009650" cy="855028"/>
              </a:xfrm>
            </p:grpSpPr>
            <p:grpSp>
              <p:nvGrpSpPr>
                <p:cNvPr id="4032" name="Google Shape;4032;p102"/>
                <p:cNvGrpSpPr/>
                <p:nvPr/>
              </p:nvGrpSpPr>
              <p:grpSpPr>
                <a:xfrm>
                  <a:off x="7179310" y="4033520"/>
                  <a:ext cx="1009650" cy="855028"/>
                  <a:chOff x="-44" y="1473"/>
                  <a:chExt cx="981" cy="1105"/>
                </a:xfrm>
              </p:grpSpPr>
              <p:pic>
                <p:nvPicPr>
                  <p:cNvPr descr="desktop_computer_stylized_medium" id="4033" name="Google Shape;4033;p10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034" name="Google Shape;4034;p10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35" name="Google Shape;4035;p102"/>
                <p:cNvSpPr/>
                <p:nvPr/>
              </p:nvSpPr>
              <p:spPr>
                <a:xfrm rot="-5400000">
                  <a:off x="7438232" y="4309268"/>
                  <a:ext cx="127000" cy="1952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36" name="Google Shape;4036;p102"/>
              <p:cNvGrpSpPr/>
              <p:nvPr/>
            </p:nvGrpSpPr>
            <p:grpSpPr>
              <a:xfrm>
                <a:off x="3757614" y="4714240"/>
                <a:ext cx="1292225" cy="426719"/>
                <a:chOff x="4011622" y="3379152"/>
                <a:chExt cx="1262683" cy="390207"/>
              </a:xfrm>
            </p:grpSpPr>
            <p:sp>
              <p:nvSpPr>
                <p:cNvPr id="4037" name="Google Shape;4037;p102"/>
                <p:cNvSpPr/>
                <p:nvPr/>
              </p:nvSpPr>
              <p:spPr>
                <a:xfrm rot="-5400000">
                  <a:off x="5112705" y="3476529"/>
                  <a:ext cx="127747"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38" name="Google Shape;4038;p102"/>
                <p:cNvGrpSpPr/>
                <p:nvPr/>
              </p:nvGrpSpPr>
              <p:grpSpPr>
                <a:xfrm>
                  <a:off x="4197985" y="3379152"/>
                  <a:ext cx="892175" cy="390207"/>
                  <a:chOff x="4650" y="1129"/>
                  <a:chExt cx="246" cy="95"/>
                </a:xfrm>
              </p:grpSpPr>
              <p:sp>
                <p:nvSpPr>
                  <p:cNvPr id="4039" name="Google Shape;4039;p102"/>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4040" name="Google Shape;4040;p102"/>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4041" name="Google Shape;4041;p102"/>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grpSp>
                <p:nvGrpSpPr>
                  <p:cNvPr id="4042" name="Google Shape;4042;p102"/>
                  <p:cNvGrpSpPr/>
                  <p:nvPr/>
                </p:nvGrpSpPr>
                <p:grpSpPr>
                  <a:xfrm>
                    <a:off x="4699" y="1145"/>
                    <a:ext cx="138" cy="29"/>
                    <a:chOff x="2468" y="1332"/>
                    <a:chExt cx="310" cy="60"/>
                  </a:xfrm>
                </p:grpSpPr>
                <p:sp>
                  <p:nvSpPr>
                    <p:cNvPr id="4043" name="Google Shape;4043;p102"/>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4" name="Google Shape;4044;p102"/>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045" name="Google Shape;4045;p102"/>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4046" name="Google Shape;4046;p102"/>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sp>
              <p:nvSpPr>
                <p:cNvPr id="4047" name="Google Shape;4047;p102"/>
                <p:cNvSpPr/>
                <p:nvPr/>
              </p:nvSpPr>
              <p:spPr>
                <a:xfrm rot="-5400000">
                  <a:off x="4046200" y="3485965"/>
                  <a:ext cx="126295"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48" name="Google Shape;4048;p102"/>
              <p:cNvGrpSpPr/>
              <p:nvPr/>
            </p:nvGrpSpPr>
            <p:grpSpPr>
              <a:xfrm>
                <a:off x="1483360" y="5313680"/>
                <a:ext cx="701040" cy="517588"/>
                <a:chOff x="1046480" y="3962400"/>
                <a:chExt cx="1026158" cy="761428"/>
              </a:xfrm>
            </p:grpSpPr>
            <p:sp>
              <p:nvSpPr>
                <p:cNvPr id="4049" name="Google Shape;4049;p102"/>
                <p:cNvSpPr/>
                <p:nvPr/>
              </p:nvSpPr>
              <p:spPr>
                <a:xfrm rot="-5400000">
                  <a:off x="1893438" y="4298853"/>
                  <a:ext cx="109762" cy="248638"/>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50" name="Google Shape;4050;p102"/>
                <p:cNvGrpSpPr/>
                <p:nvPr/>
              </p:nvGrpSpPr>
              <p:grpSpPr>
                <a:xfrm>
                  <a:off x="1046480" y="3962400"/>
                  <a:ext cx="936071" cy="761428"/>
                  <a:chOff x="-44" y="1473"/>
                  <a:chExt cx="981" cy="1105"/>
                </a:xfrm>
              </p:grpSpPr>
              <p:pic>
                <p:nvPicPr>
                  <p:cNvPr descr="desktop_computer_stylized_medium" id="4051" name="Google Shape;4051;p102"/>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052" name="Google Shape;4052;p10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4053" name="Google Shape;4053;p102"/>
            <p:cNvSpPr/>
            <p:nvPr/>
          </p:nvSpPr>
          <p:spPr>
            <a:xfrm>
              <a:off x="7062788" y="3464719"/>
              <a:ext cx="314325" cy="792162"/>
            </a:xfrm>
            <a:prstGeom prst="downArrow">
              <a:avLst>
                <a:gd fmla="val 50000" name="adj1"/>
                <a:gd fmla="val 63005" name="adj2"/>
              </a:avLst>
            </a:prstGeom>
            <a:gradFill>
              <a:gsLst>
                <a:gs pos="0">
                  <a:schemeClr val="lt1"/>
                </a:gs>
                <a:gs pos="100000">
                  <a:srgbClr val="FF0000"/>
                </a:gs>
              </a:gsLst>
              <a:lin ang="5400000" scaled="0"/>
            </a:gra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054" name="Google Shape;4054;p102"/>
            <p:cNvGrpSpPr/>
            <p:nvPr/>
          </p:nvGrpSpPr>
          <p:grpSpPr>
            <a:xfrm>
              <a:off x="6569091" y="3021818"/>
              <a:ext cx="3333751" cy="760401"/>
              <a:chOff x="1197" y="1665"/>
              <a:chExt cx="2100" cy="479"/>
            </a:xfrm>
          </p:grpSpPr>
          <p:grpSp>
            <p:nvGrpSpPr>
              <p:cNvPr id="4055" name="Google Shape;4055;p102"/>
              <p:cNvGrpSpPr/>
              <p:nvPr/>
            </p:nvGrpSpPr>
            <p:grpSpPr>
              <a:xfrm>
                <a:off x="1231" y="1990"/>
                <a:ext cx="691" cy="154"/>
                <a:chOff x="1231" y="1990"/>
                <a:chExt cx="691" cy="154"/>
              </a:xfrm>
            </p:grpSpPr>
            <p:sp>
              <p:nvSpPr>
                <p:cNvPr id="4056" name="Google Shape;4056;p102"/>
                <p:cNvSpPr/>
                <p:nvPr/>
              </p:nvSpPr>
              <p:spPr>
                <a:xfrm>
                  <a:off x="1231" y="1991"/>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057" name="Google Shape;4057;p102"/>
                <p:cNvCxnSpPr/>
                <p:nvPr/>
              </p:nvCxnSpPr>
              <p:spPr>
                <a:xfrm>
                  <a:off x="1337" y="1990"/>
                  <a:ext cx="0" cy="152"/>
                </a:xfrm>
                <a:prstGeom prst="straightConnector1">
                  <a:avLst/>
                </a:prstGeom>
                <a:noFill/>
                <a:ln cap="flat" cmpd="sng" w="19050">
                  <a:solidFill>
                    <a:schemeClr val="lt1"/>
                  </a:solidFill>
                  <a:prstDash val="solid"/>
                  <a:round/>
                  <a:headEnd len="med" w="med" type="none"/>
                  <a:tailEnd len="med" w="med" type="none"/>
                </a:ln>
              </p:spPr>
            </p:cxnSp>
            <p:cxnSp>
              <p:nvCxnSpPr>
                <p:cNvPr id="4058" name="Google Shape;4058;p102"/>
                <p:cNvCxnSpPr/>
                <p:nvPr/>
              </p:nvCxnSpPr>
              <p:spPr>
                <a:xfrm>
                  <a:off x="1427" y="1992"/>
                  <a:ext cx="0" cy="152"/>
                </a:xfrm>
                <a:prstGeom prst="straightConnector1">
                  <a:avLst/>
                </a:prstGeom>
                <a:noFill/>
                <a:ln cap="flat" cmpd="sng" w="19050">
                  <a:solidFill>
                    <a:schemeClr val="lt1"/>
                  </a:solidFill>
                  <a:prstDash val="solid"/>
                  <a:round/>
                  <a:headEnd len="med" w="med" type="none"/>
                  <a:tailEnd len="med" w="med" type="none"/>
                </a:ln>
              </p:spPr>
            </p:cxnSp>
          </p:grpSp>
          <p:sp>
            <p:nvSpPr>
              <p:cNvPr id="4059" name="Google Shape;4059;p102"/>
              <p:cNvSpPr txBox="1"/>
              <p:nvPr/>
            </p:nvSpPr>
            <p:spPr>
              <a:xfrm>
                <a:off x="1197" y="1665"/>
                <a:ext cx="21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IP src: 111.111.111.111</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IP dest: 222.222.222.222</a:t>
                </a:r>
                <a:endParaRPr/>
              </a:p>
            </p:txBody>
          </p:sp>
        </p:grpSp>
        <p:grpSp>
          <p:nvGrpSpPr>
            <p:cNvPr id="4060" name="Google Shape;4060;p102"/>
            <p:cNvGrpSpPr/>
            <p:nvPr/>
          </p:nvGrpSpPr>
          <p:grpSpPr>
            <a:xfrm>
              <a:off x="6692900" y="3272631"/>
              <a:ext cx="146050" cy="385763"/>
              <a:chOff x="1272" y="1762"/>
              <a:chExt cx="92" cy="243"/>
            </a:xfrm>
          </p:grpSpPr>
          <p:cxnSp>
            <p:nvCxnSpPr>
              <p:cNvPr id="4061" name="Google Shape;4061;p102"/>
              <p:cNvCxnSpPr/>
              <p:nvPr/>
            </p:nvCxnSpPr>
            <p:spPr>
              <a:xfrm>
                <a:off x="1272" y="1762"/>
                <a:ext cx="0" cy="243"/>
              </a:xfrm>
              <a:prstGeom prst="straightConnector1">
                <a:avLst/>
              </a:prstGeom>
              <a:noFill/>
              <a:ln cap="flat" cmpd="sng" w="9525">
                <a:solidFill>
                  <a:schemeClr val="dk1"/>
                </a:solidFill>
                <a:prstDash val="solid"/>
                <a:round/>
                <a:headEnd len="med" w="med" type="none"/>
                <a:tailEnd len="med" w="med" type="triangle"/>
              </a:ln>
            </p:spPr>
          </p:cxnSp>
          <p:cxnSp>
            <p:nvCxnSpPr>
              <p:cNvPr id="4062" name="Google Shape;4062;p102"/>
              <p:cNvCxnSpPr/>
              <p:nvPr/>
            </p:nvCxnSpPr>
            <p:spPr>
              <a:xfrm>
                <a:off x="1364" y="1878"/>
                <a:ext cx="0" cy="126"/>
              </a:xfrm>
              <a:prstGeom prst="straightConnector1">
                <a:avLst/>
              </a:prstGeom>
              <a:noFill/>
              <a:ln cap="flat" cmpd="sng" w="9525">
                <a:solidFill>
                  <a:schemeClr val="dk1"/>
                </a:solidFill>
                <a:prstDash val="solid"/>
                <a:round/>
                <a:headEnd len="med" w="med" type="none"/>
                <a:tailEnd len="med" w="med" type="triangle"/>
              </a:ln>
            </p:spPr>
          </p:cxnSp>
        </p:grpSp>
        <p:grpSp>
          <p:nvGrpSpPr>
            <p:cNvPr id="4063" name="Google Shape;4063;p102"/>
            <p:cNvGrpSpPr/>
            <p:nvPr/>
          </p:nvGrpSpPr>
          <p:grpSpPr>
            <a:xfrm>
              <a:off x="6143637" y="2613815"/>
              <a:ext cx="3810001" cy="1519241"/>
              <a:chOff x="931" y="1414"/>
              <a:chExt cx="2400" cy="957"/>
            </a:xfrm>
          </p:grpSpPr>
          <p:sp>
            <p:nvSpPr>
              <p:cNvPr id="4064" name="Google Shape;4064;p102"/>
              <p:cNvSpPr txBox="1"/>
              <p:nvPr/>
            </p:nvSpPr>
            <p:spPr>
              <a:xfrm>
                <a:off x="931" y="1414"/>
                <a:ext cx="24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MAC src: </a:t>
                </a:r>
                <a:r>
                  <a:rPr i="0" lang="en-US" sz="1200">
                    <a:solidFill>
                      <a:srgbClr val="FF0000"/>
                    </a:solidFill>
                    <a:latin typeface="Arial"/>
                    <a:ea typeface="Arial"/>
                    <a:cs typeface="Arial"/>
                    <a:sym typeface="Arial"/>
                  </a:rPr>
                  <a:t>1A-23-F9-CD-06-9B</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MAC dest: </a:t>
                </a:r>
                <a:r>
                  <a:rPr i="0" lang="en-US" sz="1200">
                    <a:solidFill>
                      <a:srgbClr val="FF0000"/>
                    </a:solidFill>
                    <a:latin typeface="Arial"/>
                    <a:ea typeface="Arial"/>
                    <a:cs typeface="Arial"/>
                    <a:sym typeface="Arial"/>
                  </a:rPr>
                  <a:t>49-BD-D2-C7-56-2A</a:t>
                </a:r>
                <a:endParaRPr/>
              </a:p>
              <a:p>
                <a:pPr indent="0" lvl="0" marL="0" marR="0" rtl="0" algn="l">
                  <a:spcBef>
                    <a:spcPts val="0"/>
                  </a:spcBef>
                  <a:spcAft>
                    <a:spcPts val="0"/>
                  </a:spcAft>
                  <a:buNone/>
                </a:pPr>
                <a:r>
                  <a:t/>
                </a:r>
                <a:endParaRPr i="0" sz="1200">
                  <a:solidFill>
                    <a:srgbClr val="FF0000"/>
                  </a:solidFill>
                  <a:latin typeface="Arial"/>
                  <a:ea typeface="Arial"/>
                  <a:cs typeface="Arial"/>
                  <a:sym typeface="Arial"/>
                </a:endParaRPr>
              </a:p>
            </p:txBody>
          </p:sp>
          <p:grpSp>
            <p:nvGrpSpPr>
              <p:cNvPr id="4065" name="Google Shape;4065;p102"/>
              <p:cNvGrpSpPr/>
              <p:nvPr/>
            </p:nvGrpSpPr>
            <p:grpSpPr>
              <a:xfrm>
                <a:off x="981" y="2182"/>
                <a:ext cx="1049" cy="189"/>
                <a:chOff x="2829" y="2040"/>
                <a:chExt cx="1049" cy="189"/>
              </a:xfrm>
            </p:grpSpPr>
            <p:sp>
              <p:nvSpPr>
                <p:cNvPr id="4066" name="Google Shape;4066;p102"/>
                <p:cNvSpPr/>
                <p:nvPr/>
              </p:nvSpPr>
              <p:spPr>
                <a:xfrm>
                  <a:off x="2829" y="2042"/>
                  <a:ext cx="1049" cy="185"/>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67" name="Google Shape;4067;p102"/>
                <p:cNvSpPr/>
                <p:nvPr/>
              </p:nvSpPr>
              <p:spPr>
                <a:xfrm>
                  <a:off x="3078" y="2060"/>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068" name="Google Shape;4068;p102"/>
                <p:cNvCxnSpPr/>
                <p:nvPr/>
              </p:nvCxnSpPr>
              <p:spPr>
                <a:xfrm>
                  <a:off x="3180"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4069" name="Google Shape;4069;p102"/>
                <p:cNvCxnSpPr/>
                <p:nvPr/>
              </p:nvCxnSpPr>
              <p:spPr>
                <a:xfrm>
                  <a:off x="3276"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4070" name="Google Shape;4070;p102"/>
                <p:cNvCxnSpPr/>
                <p:nvPr/>
              </p:nvCxnSpPr>
              <p:spPr>
                <a:xfrm>
                  <a:off x="2910" y="2040"/>
                  <a:ext cx="0" cy="189"/>
                </a:xfrm>
                <a:prstGeom prst="straightConnector1">
                  <a:avLst/>
                </a:prstGeom>
                <a:noFill/>
                <a:ln cap="flat" cmpd="sng" w="19050">
                  <a:solidFill>
                    <a:schemeClr val="lt1"/>
                  </a:solidFill>
                  <a:prstDash val="solid"/>
                  <a:round/>
                  <a:headEnd len="med" w="med" type="none"/>
                  <a:tailEnd len="med" w="med" type="none"/>
                </a:ln>
              </p:spPr>
            </p:cxnSp>
            <p:cxnSp>
              <p:nvCxnSpPr>
                <p:cNvPr id="4071" name="Google Shape;4071;p102"/>
                <p:cNvCxnSpPr/>
                <p:nvPr/>
              </p:nvCxnSpPr>
              <p:spPr>
                <a:xfrm>
                  <a:off x="3006" y="2040"/>
                  <a:ext cx="0" cy="189"/>
                </a:xfrm>
                <a:prstGeom prst="straightConnector1">
                  <a:avLst/>
                </a:prstGeom>
                <a:noFill/>
                <a:ln cap="flat" cmpd="sng" w="19050">
                  <a:solidFill>
                    <a:schemeClr val="lt1"/>
                  </a:solidFill>
                  <a:prstDash val="solid"/>
                  <a:round/>
                  <a:headEnd len="med" w="med" type="none"/>
                  <a:tailEnd len="med" w="med" type="none"/>
                </a:ln>
              </p:spPr>
            </p:cxnSp>
          </p:grpSp>
          <p:cxnSp>
            <p:nvCxnSpPr>
              <p:cNvPr id="4072" name="Google Shape;4072;p102"/>
              <p:cNvCxnSpPr/>
              <p:nvPr/>
            </p:nvCxnSpPr>
            <p:spPr>
              <a:xfrm flipH="1" rot="10800000">
                <a:off x="1018" y="1576"/>
                <a:ext cx="2" cy="702"/>
              </a:xfrm>
              <a:prstGeom prst="straightConnector1">
                <a:avLst/>
              </a:prstGeom>
              <a:noFill/>
              <a:ln cap="flat" cmpd="sng" w="9525">
                <a:solidFill>
                  <a:schemeClr val="dk1"/>
                </a:solidFill>
                <a:prstDash val="solid"/>
                <a:round/>
                <a:headEnd len="med" w="med" type="triangle"/>
                <a:tailEnd len="med" w="med" type="none"/>
              </a:ln>
            </p:spPr>
          </p:cxnSp>
          <p:cxnSp>
            <p:nvCxnSpPr>
              <p:cNvPr id="4073" name="Google Shape;4073;p102"/>
              <p:cNvCxnSpPr/>
              <p:nvPr/>
            </p:nvCxnSpPr>
            <p:spPr>
              <a:xfrm rot="10800000">
                <a:off x="1106" y="1680"/>
                <a:ext cx="0" cy="598"/>
              </a:xfrm>
              <a:prstGeom prst="straightConnector1">
                <a:avLst/>
              </a:prstGeom>
              <a:noFill/>
              <a:ln cap="flat" cmpd="sng" w="9525">
                <a:solidFill>
                  <a:schemeClr val="dk1"/>
                </a:solidFill>
                <a:prstDash val="solid"/>
                <a:round/>
                <a:headEnd len="med" w="med" type="triangle"/>
                <a:tailEnd len="med" w="med" type="none"/>
              </a:ln>
            </p:spPr>
          </p:cxnSp>
          <p:cxnSp>
            <p:nvCxnSpPr>
              <p:cNvPr id="4074" name="Google Shape;4074;p102"/>
              <p:cNvCxnSpPr/>
              <p:nvPr/>
            </p:nvCxnSpPr>
            <p:spPr>
              <a:xfrm rot="10800000">
                <a:off x="1276" y="1812"/>
                <a:ext cx="2" cy="470"/>
              </a:xfrm>
              <a:prstGeom prst="straightConnector1">
                <a:avLst/>
              </a:prstGeom>
              <a:noFill/>
              <a:ln cap="flat" cmpd="sng" w="9525">
                <a:solidFill>
                  <a:schemeClr val="dk1"/>
                </a:solidFill>
                <a:prstDash val="solid"/>
                <a:round/>
                <a:headEnd len="med" w="med" type="triangle"/>
                <a:tailEnd len="med" w="med" type="none"/>
              </a:ln>
            </p:spPr>
          </p:cxnSp>
          <p:cxnSp>
            <p:nvCxnSpPr>
              <p:cNvPr id="4075" name="Google Shape;4075;p102"/>
              <p:cNvCxnSpPr/>
              <p:nvPr/>
            </p:nvCxnSpPr>
            <p:spPr>
              <a:xfrm>
                <a:off x="1368" y="1924"/>
                <a:ext cx="2" cy="358"/>
              </a:xfrm>
              <a:prstGeom prst="straightConnector1">
                <a:avLst/>
              </a:prstGeom>
              <a:noFill/>
              <a:ln cap="flat" cmpd="sng" w="9525">
                <a:solidFill>
                  <a:schemeClr val="dk1"/>
                </a:solidFill>
                <a:prstDash val="solid"/>
                <a:round/>
                <a:headEnd len="med" w="med" type="none"/>
                <a:tailEnd len="med" w="med" type="triangle"/>
              </a:ln>
            </p:spPr>
          </p:cxnSp>
        </p:grpSp>
        <p:grpSp>
          <p:nvGrpSpPr>
            <p:cNvPr id="4076" name="Google Shape;4076;p102"/>
            <p:cNvGrpSpPr/>
            <p:nvPr/>
          </p:nvGrpSpPr>
          <p:grpSpPr>
            <a:xfrm>
              <a:off x="5305425" y="3086894"/>
              <a:ext cx="895350" cy="2038350"/>
              <a:chOff x="2823" y="1545"/>
              <a:chExt cx="564" cy="1284"/>
            </a:xfrm>
          </p:grpSpPr>
          <p:sp>
            <p:nvSpPr>
              <p:cNvPr id="4077" name="Google Shape;4077;p102"/>
              <p:cNvSpPr/>
              <p:nvPr/>
            </p:nvSpPr>
            <p:spPr>
              <a:xfrm>
                <a:off x="2823" y="2265"/>
                <a:ext cx="564" cy="564"/>
              </a:xfrm>
              <a:custGeom>
                <a:rect b="b" l="l" r="r" t="t"/>
                <a:pathLst>
                  <a:path extrusionOk="0" h="564" w="564">
                    <a:moveTo>
                      <a:pt x="564" y="0"/>
                    </a:moveTo>
                    <a:lnTo>
                      <a:pt x="287" y="564"/>
                    </a:lnTo>
                    <a:lnTo>
                      <a:pt x="0" y="0"/>
                    </a:lnTo>
                    <a:lnTo>
                      <a:pt x="564" y="0"/>
                    </a:lnTo>
                    <a:close/>
                  </a:path>
                </a:pathLst>
              </a:custGeom>
              <a:gradFill>
                <a:gsLst>
                  <a:gs pos="0">
                    <a:schemeClr val="lt1"/>
                  </a:gs>
                  <a:gs pos="100000">
                    <a:srgbClr val="FF0000"/>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8" name="Google Shape;4078;p102"/>
              <p:cNvSpPr/>
              <p:nvPr/>
            </p:nvSpPr>
            <p:spPr>
              <a:xfrm>
                <a:off x="2872" y="1877"/>
                <a:ext cx="493" cy="47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79" name="Google Shape;4079;p102"/>
              <p:cNvSpPr txBox="1"/>
              <p:nvPr/>
            </p:nvSpPr>
            <p:spPr>
              <a:xfrm>
                <a:off x="2941" y="1545"/>
                <a:ext cx="336" cy="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IP</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Eth</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Phy</a:t>
                </a:r>
                <a:endParaRPr/>
              </a:p>
            </p:txBody>
          </p:sp>
          <p:cxnSp>
            <p:nvCxnSpPr>
              <p:cNvPr id="4080" name="Google Shape;4080;p102"/>
              <p:cNvCxnSpPr/>
              <p:nvPr/>
            </p:nvCxnSpPr>
            <p:spPr>
              <a:xfrm>
                <a:off x="2868" y="2039"/>
                <a:ext cx="489" cy="0"/>
              </a:xfrm>
              <a:prstGeom prst="straightConnector1">
                <a:avLst/>
              </a:prstGeom>
              <a:noFill/>
              <a:ln cap="flat" cmpd="sng" w="9525">
                <a:solidFill>
                  <a:schemeClr val="dk1"/>
                </a:solidFill>
                <a:prstDash val="solid"/>
                <a:round/>
                <a:headEnd len="med" w="med" type="none"/>
                <a:tailEnd len="med" w="med" type="none"/>
              </a:ln>
            </p:spPr>
          </p:cxnSp>
          <p:cxnSp>
            <p:nvCxnSpPr>
              <p:cNvPr id="4081" name="Google Shape;4081;p102"/>
              <p:cNvCxnSpPr/>
              <p:nvPr/>
            </p:nvCxnSpPr>
            <p:spPr>
              <a:xfrm>
                <a:off x="2865" y="2198"/>
                <a:ext cx="489" cy="0"/>
              </a:xfrm>
              <a:prstGeom prst="straightConnector1">
                <a:avLst/>
              </a:prstGeom>
              <a:noFill/>
              <a:ln cap="flat" cmpd="sng" w="9525">
                <a:solidFill>
                  <a:schemeClr val="dk1"/>
                </a:solidFill>
                <a:prstDash val="solid"/>
                <a:round/>
                <a:headEnd len="med" w="med" type="none"/>
                <a:tailEnd len="med" w="med" type="none"/>
              </a:ln>
            </p:spPr>
          </p:cxnSp>
        </p:grpSp>
        <p:grpSp>
          <p:nvGrpSpPr>
            <p:cNvPr id="4082" name="Google Shape;4082;p102"/>
            <p:cNvGrpSpPr/>
            <p:nvPr/>
          </p:nvGrpSpPr>
          <p:grpSpPr>
            <a:xfrm>
              <a:off x="9413875" y="2797969"/>
              <a:ext cx="928688" cy="1954212"/>
              <a:chOff x="250" y="1380"/>
              <a:chExt cx="585" cy="1231"/>
            </a:xfrm>
          </p:grpSpPr>
          <p:sp>
            <p:nvSpPr>
              <p:cNvPr id="4083" name="Google Shape;4083;p102"/>
              <p:cNvSpPr/>
              <p:nvPr/>
            </p:nvSpPr>
            <p:spPr>
              <a:xfrm>
                <a:off x="250" y="1414"/>
                <a:ext cx="582" cy="1197"/>
              </a:xfrm>
              <a:custGeom>
                <a:rect b="b" l="l" r="r" t="t"/>
                <a:pathLst>
                  <a:path extrusionOk="0" h="1197" w="582">
                    <a:moveTo>
                      <a:pt x="582" y="781"/>
                    </a:moveTo>
                    <a:lnTo>
                      <a:pt x="0" y="1197"/>
                    </a:lnTo>
                    <a:lnTo>
                      <a:pt x="83" y="0"/>
                    </a:lnTo>
                    <a:lnTo>
                      <a:pt x="582" y="781"/>
                    </a:lnTo>
                    <a:close/>
                  </a:path>
                </a:pathLst>
              </a:custGeom>
              <a:gradFill>
                <a:gsLst>
                  <a:gs pos="0">
                    <a:schemeClr val="lt1"/>
                  </a:gs>
                  <a:gs pos="100000">
                    <a:srgbClr val="FF0000"/>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4" name="Google Shape;4084;p102"/>
              <p:cNvSpPr/>
              <p:nvPr/>
            </p:nvSpPr>
            <p:spPr>
              <a:xfrm>
                <a:off x="338" y="1399"/>
                <a:ext cx="493" cy="79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85" name="Google Shape;4085;p102"/>
              <p:cNvSpPr txBox="1"/>
              <p:nvPr/>
            </p:nvSpPr>
            <p:spPr>
              <a:xfrm>
                <a:off x="413" y="1380"/>
                <a:ext cx="336" cy="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IP</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Eth</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Phy</a:t>
                </a:r>
                <a:endParaRPr/>
              </a:p>
            </p:txBody>
          </p:sp>
          <p:cxnSp>
            <p:nvCxnSpPr>
              <p:cNvPr id="4086" name="Google Shape;4086;p102"/>
              <p:cNvCxnSpPr/>
              <p:nvPr/>
            </p:nvCxnSpPr>
            <p:spPr>
              <a:xfrm>
                <a:off x="346" y="1868"/>
                <a:ext cx="489" cy="0"/>
              </a:xfrm>
              <a:prstGeom prst="straightConnector1">
                <a:avLst/>
              </a:prstGeom>
              <a:noFill/>
              <a:ln cap="flat" cmpd="sng" w="9525">
                <a:solidFill>
                  <a:schemeClr val="dk1"/>
                </a:solidFill>
                <a:prstDash val="solid"/>
                <a:round/>
                <a:headEnd len="med" w="med" type="none"/>
                <a:tailEnd len="med" w="med" type="none"/>
              </a:ln>
            </p:spPr>
          </p:cxnSp>
          <p:cxnSp>
            <p:nvCxnSpPr>
              <p:cNvPr id="4087" name="Google Shape;4087;p102"/>
              <p:cNvCxnSpPr/>
              <p:nvPr/>
            </p:nvCxnSpPr>
            <p:spPr>
              <a:xfrm>
                <a:off x="343" y="2027"/>
                <a:ext cx="489" cy="0"/>
              </a:xfrm>
              <a:prstGeom prst="straightConnector1">
                <a:avLst/>
              </a:prstGeom>
              <a:noFill/>
              <a:ln cap="flat" cmpd="sng" w="9525">
                <a:solidFill>
                  <a:schemeClr val="dk1"/>
                </a:solidFill>
                <a:prstDash val="solid"/>
                <a:round/>
                <a:headEnd len="med" w="med" type="none"/>
                <a:tailEnd len="med" w="med" type="none"/>
              </a:ln>
            </p:spPr>
          </p:cxnSp>
          <p:cxnSp>
            <p:nvCxnSpPr>
              <p:cNvPr id="4088" name="Google Shape;4088;p102"/>
              <p:cNvCxnSpPr/>
              <p:nvPr/>
            </p:nvCxnSpPr>
            <p:spPr>
              <a:xfrm>
                <a:off x="340" y="2186"/>
                <a:ext cx="489" cy="0"/>
              </a:xfrm>
              <a:prstGeom prst="straightConnector1">
                <a:avLst/>
              </a:prstGeom>
              <a:noFill/>
              <a:ln cap="flat" cmpd="sng" w="9525">
                <a:solidFill>
                  <a:schemeClr val="dk1"/>
                </a:solidFill>
                <a:prstDash val="solid"/>
                <a:round/>
                <a:headEnd len="med" w="med" type="none"/>
                <a:tailEnd len="med" w="med" type="none"/>
              </a:ln>
            </p:spPr>
          </p:cxnSp>
          <p:cxnSp>
            <p:nvCxnSpPr>
              <p:cNvPr id="4089" name="Google Shape;4089;p102"/>
              <p:cNvCxnSpPr/>
              <p:nvPr/>
            </p:nvCxnSpPr>
            <p:spPr>
              <a:xfrm>
                <a:off x="330" y="1698"/>
                <a:ext cx="489"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103"/>
          <p:cNvSpPr txBox="1"/>
          <p:nvPr>
            <p:ph idx="12" type="sldNum"/>
          </p:nvPr>
        </p:nvSpPr>
        <p:spPr>
          <a:xfrm>
            <a:off x="4724400"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95" name="Google Shape;4095;p103"/>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khác mạng LAN</a:t>
            </a:r>
            <a:endParaRPr/>
          </a:p>
        </p:txBody>
      </p:sp>
      <p:sp>
        <p:nvSpPr>
          <p:cNvPr id="4096" name="Google Shape;4096;p103"/>
          <p:cNvSpPr txBox="1"/>
          <p:nvPr>
            <p:ph idx="1" type="body"/>
          </p:nvPr>
        </p:nvSpPr>
        <p:spPr>
          <a:xfrm>
            <a:off x="628650" y="1571625"/>
            <a:ext cx="10887075" cy="2113789"/>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R chuyển tiếp datagram với IP nguồn A, đích B.</a:t>
            </a:r>
            <a:endParaRPr/>
          </a:p>
          <a:p>
            <a:pPr indent="-342900" lvl="0" marL="3429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R tạo frame tầng link với địa chỉ MAC của B như là địa chỉ đích, frame này chứa IP datagram từ A tới B.</a:t>
            </a:r>
            <a:endParaRPr/>
          </a:p>
        </p:txBody>
      </p:sp>
      <p:grpSp>
        <p:nvGrpSpPr>
          <p:cNvPr id="4097" name="Google Shape;4097;p103"/>
          <p:cNvGrpSpPr/>
          <p:nvPr/>
        </p:nvGrpSpPr>
        <p:grpSpPr>
          <a:xfrm>
            <a:off x="2148326" y="2446775"/>
            <a:ext cx="8424846" cy="3877103"/>
            <a:chOff x="2190529" y="2751915"/>
            <a:chExt cx="8424846" cy="3877103"/>
          </a:xfrm>
        </p:grpSpPr>
        <p:grpSp>
          <p:nvGrpSpPr>
            <p:cNvPr id="4098" name="Google Shape;4098;p103"/>
            <p:cNvGrpSpPr/>
            <p:nvPr/>
          </p:nvGrpSpPr>
          <p:grpSpPr>
            <a:xfrm>
              <a:off x="8461154" y="5750719"/>
              <a:ext cx="711200" cy="600075"/>
              <a:chOff x="7179310" y="4033520"/>
              <a:chExt cx="1009650" cy="855028"/>
            </a:xfrm>
          </p:grpSpPr>
          <p:grpSp>
            <p:nvGrpSpPr>
              <p:cNvPr id="4099" name="Google Shape;4099;p103"/>
              <p:cNvGrpSpPr/>
              <p:nvPr/>
            </p:nvGrpSpPr>
            <p:grpSpPr>
              <a:xfrm>
                <a:off x="7179310" y="4033520"/>
                <a:ext cx="1009650" cy="855028"/>
                <a:chOff x="-44" y="1473"/>
                <a:chExt cx="981" cy="1105"/>
              </a:xfrm>
            </p:grpSpPr>
            <p:pic>
              <p:nvPicPr>
                <p:cNvPr descr="desktop_computer_stylized_medium" id="4100" name="Google Shape;4100;p103"/>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101" name="Google Shape;4101;p10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02" name="Google Shape;4102;p103"/>
              <p:cNvSpPr/>
              <p:nvPr/>
            </p:nvSpPr>
            <p:spPr>
              <a:xfrm rot="-5400000">
                <a:off x="7439378" y="4308711"/>
                <a:ext cx="126671" cy="19607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03" name="Google Shape;4103;p103"/>
            <p:cNvGrpSpPr/>
            <p:nvPr/>
          </p:nvGrpSpPr>
          <p:grpSpPr>
            <a:xfrm>
              <a:off x="2527079" y="4358481"/>
              <a:ext cx="1027111" cy="762000"/>
              <a:chOff x="1046480" y="3962400"/>
              <a:chExt cx="1026163" cy="761428"/>
            </a:xfrm>
          </p:grpSpPr>
          <p:sp>
            <p:nvSpPr>
              <p:cNvPr id="4104" name="Google Shape;4104;p103"/>
              <p:cNvSpPr/>
              <p:nvPr/>
            </p:nvSpPr>
            <p:spPr>
              <a:xfrm rot="-5400000">
                <a:off x="1893411" y="4300306"/>
                <a:ext cx="111042" cy="247421"/>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05" name="Google Shape;4105;p103"/>
              <p:cNvGrpSpPr/>
              <p:nvPr/>
            </p:nvGrpSpPr>
            <p:grpSpPr>
              <a:xfrm>
                <a:off x="1046480" y="3962400"/>
                <a:ext cx="936071" cy="761428"/>
                <a:chOff x="-44" y="1473"/>
                <a:chExt cx="981" cy="1105"/>
              </a:xfrm>
            </p:grpSpPr>
            <p:pic>
              <p:nvPicPr>
                <p:cNvPr descr="desktop_computer_stylized_medium" id="4106" name="Google Shape;4106;p10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107" name="Google Shape;4107;p10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108" name="Google Shape;4108;p103"/>
            <p:cNvSpPr txBox="1"/>
            <p:nvPr/>
          </p:nvSpPr>
          <p:spPr>
            <a:xfrm>
              <a:off x="5705254" y="4777581"/>
              <a:ext cx="3577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R</a:t>
              </a:r>
              <a:endParaRPr b="1" i="0" sz="1800">
                <a:solidFill>
                  <a:schemeClr val="dk1"/>
                </a:solidFill>
                <a:latin typeface="Calibri"/>
                <a:ea typeface="Calibri"/>
                <a:cs typeface="Calibri"/>
                <a:sym typeface="Calibri"/>
              </a:endParaRPr>
            </a:p>
          </p:txBody>
        </p:sp>
        <p:sp>
          <p:nvSpPr>
            <p:cNvPr id="4109" name="Google Shape;4109;p103"/>
            <p:cNvSpPr txBox="1"/>
            <p:nvPr/>
          </p:nvSpPr>
          <p:spPr>
            <a:xfrm>
              <a:off x="5349653" y="5774540"/>
              <a:ext cx="2160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1A-23-F9-CD-06-9B</a:t>
              </a:r>
              <a:endParaRPr/>
            </a:p>
          </p:txBody>
        </p:sp>
        <p:sp>
          <p:nvSpPr>
            <p:cNvPr id="4110" name="Google Shape;4110;p103"/>
            <p:cNvSpPr txBox="1"/>
            <p:nvPr/>
          </p:nvSpPr>
          <p:spPr>
            <a:xfrm>
              <a:off x="5497307" y="5601490"/>
              <a:ext cx="1784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222.222.222.220</a:t>
              </a:r>
              <a:endParaRPr/>
            </a:p>
          </p:txBody>
        </p:sp>
        <p:grpSp>
          <p:nvGrpSpPr>
            <p:cNvPr id="4111" name="Google Shape;4111;p103"/>
            <p:cNvGrpSpPr/>
            <p:nvPr/>
          </p:nvGrpSpPr>
          <p:grpSpPr>
            <a:xfrm>
              <a:off x="4520978" y="6120606"/>
              <a:ext cx="1541463" cy="449263"/>
              <a:chOff x="1931" y="2361"/>
              <a:chExt cx="971" cy="283"/>
            </a:xfrm>
          </p:grpSpPr>
          <p:sp>
            <p:nvSpPr>
              <p:cNvPr id="4112" name="Google Shape;4112;p103"/>
              <p:cNvSpPr txBox="1"/>
              <p:nvPr/>
            </p:nvSpPr>
            <p:spPr>
              <a:xfrm>
                <a:off x="1931" y="2361"/>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111.111.111.110</a:t>
                </a:r>
                <a:endParaRPr/>
              </a:p>
            </p:txBody>
          </p:sp>
          <p:sp>
            <p:nvSpPr>
              <p:cNvPr id="4113" name="Google Shape;4113;p103"/>
              <p:cNvSpPr txBox="1"/>
              <p:nvPr/>
            </p:nvSpPr>
            <p:spPr>
              <a:xfrm>
                <a:off x="1935" y="2471"/>
                <a:ext cx="967"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E6-E9-00-17-BB-4B</a:t>
                </a:r>
                <a:endParaRPr/>
              </a:p>
            </p:txBody>
          </p:sp>
        </p:grpSp>
        <p:sp>
          <p:nvSpPr>
            <p:cNvPr id="4114" name="Google Shape;4114;p103"/>
            <p:cNvSpPr txBox="1"/>
            <p:nvPr/>
          </p:nvSpPr>
          <p:spPr>
            <a:xfrm>
              <a:off x="2435653" y="6347619"/>
              <a:ext cx="16271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CC-49-DE-D0-AB-7D</a:t>
              </a:r>
              <a:endParaRPr/>
            </a:p>
          </p:txBody>
        </p:sp>
        <p:sp>
          <p:nvSpPr>
            <p:cNvPr id="4115" name="Google Shape;4115;p103"/>
            <p:cNvSpPr txBox="1"/>
            <p:nvPr/>
          </p:nvSpPr>
          <p:spPr>
            <a:xfrm>
              <a:off x="2426128" y="6165056"/>
              <a:ext cx="1322388"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111.111.111.112</a:t>
              </a:r>
              <a:endParaRPr/>
            </a:p>
          </p:txBody>
        </p:sp>
        <p:sp>
          <p:nvSpPr>
            <p:cNvPr id="4116" name="Google Shape;4116;p103"/>
            <p:cNvSpPr txBox="1"/>
            <p:nvPr/>
          </p:nvSpPr>
          <p:spPr>
            <a:xfrm>
              <a:off x="2190529" y="5137944"/>
              <a:ext cx="1322387"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111.111.111.111</a:t>
              </a:r>
              <a:endParaRPr/>
            </a:p>
          </p:txBody>
        </p:sp>
        <p:sp>
          <p:nvSpPr>
            <p:cNvPr id="4117" name="Google Shape;4117;p103"/>
            <p:cNvSpPr txBox="1"/>
            <p:nvPr/>
          </p:nvSpPr>
          <p:spPr>
            <a:xfrm>
              <a:off x="2211166" y="5323681"/>
              <a:ext cx="15097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74-29-9C-E8-FF-55</a:t>
              </a:r>
              <a:endParaRPr/>
            </a:p>
          </p:txBody>
        </p:sp>
        <p:sp>
          <p:nvSpPr>
            <p:cNvPr id="4118" name="Google Shape;4118;p103"/>
            <p:cNvSpPr/>
            <p:nvPr/>
          </p:nvSpPr>
          <p:spPr>
            <a:xfrm>
              <a:off x="3846291" y="4833144"/>
              <a:ext cx="839788" cy="1069975"/>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19" name="Google Shape;4119;p103"/>
            <p:cNvCxnSpPr/>
            <p:nvPr/>
          </p:nvCxnSpPr>
          <p:spPr>
            <a:xfrm>
              <a:off x="3543079" y="4812506"/>
              <a:ext cx="438150" cy="230188"/>
            </a:xfrm>
            <a:prstGeom prst="straightConnector1">
              <a:avLst/>
            </a:prstGeom>
            <a:noFill/>
            <a:ln cap="flat" cmpd="sng" w="9525">
              <a:solidFill>
                <a:schemeClr val="dk1"/>
              </a:solidFill>
              <a:prstDash val="solid"/>
              <a:round/>
              <a:headEnd len="med" w="med" type="none"/>
              <a:tailEnd len="med" w="med" type="none"/>
            </a:ln>
          </p:spPr>
        </p:cxnSp>
        <p:cxnSp>
          <p:nvCxnSpPr>
            <p:cNvPr id="4120" name="Google Shape;4120;p103"/>
            <p:cNvCxnSpPr/>
            <p:nvPr/>
          </p:nvCxnSpPr>
          <p:spPr>
            <a:xfrm flipH="1" rot="10800000">
              <a:off x="3666904" y="5757069"/>
              <a:ext cx="231775" cy="255587"/>
            </a:xfrm>
            <a:prstGeom prst="straightConnector1">
              <a:avLst/>
            </a:prstGeom>
            <a:noFill/>
            <a:ln cap="flat" cmpd="sng" w="9525">
              <a:solidFill>
                <a:schemeClr val="dk1"/>
              </a:solidFill>
              <a:prstDash val="solid"/>
              <a:round/>
              <a:headEnd len="med" w="med" type="none"/>
              <a:tailEnd len="med" w="med" type="none"/>
            </a:ln>
          </p:spPr>
        </p:cxnSp>
        <p:cxnSp>
          <p:nvCxnSpPr>
            <p:cNvPr id="4121" name="Google Shape;4121;p103"/>
            <p:cNvCxnSpPr/>
            <p:nvPr/>
          </p:nvCxnSpPr>
          <p:spPr>
            <a:xfrm>
              <a:off x="4665441" y="5350669"/>
              <a:ext cx="584200" cy="9525"/>
            </a:xfrm>
            <a:prstGeom prst="straightConnector1">
              <a:avLst/>
            </a:prstGeom>
            <a:noFill/>
            <a:ln cap="flat" cmpd="sng" w="9525">
              <a:solidFill>
                <a:schemeClr val="dk1"/>
              </a:solidFill>
              <a:prstDash val="solid"/>
              <a:round/>
              <a:headEnd len="med" w="med" type="none"/>
              <a:tailEnd len="med" w="med" type="none"/>
            </a:ln>
          </p:spPr>
        </p:cxnSp>
        <p:cxnSp>
          <p:nvCxnSpPr>
            <p:cNvPr id="4122" name="Google Shape;4122;p103"/>
            <p:cNvCxnSpPr/>
            <p:nvPr/>
          </p:nvCxnSpPr>
          <p:spPr>
            <a:xfrm rot="10800000">
              <a:off x="3582766" y="6107906"/>
              <a:ext cx="0" cy="163513"/>
            </a:xfrm>
            <a:prstGeom prst="straightConnector1">
              <a:avLst/>
            </a:prstGeom>
            <a:noFill/>
            <a:ln cap="flat" cmpd="sng" w="9525">
              <a:solidFill>
                <a:schemeClr val="dk1"/>
              </a:solidFill>
              <a:prstDash val="solid"/>
              <a:round/>
              <a:headEnd len="med" w="med" type="none"/>
              <a:tailEnd len="med" w="med" type="triangle"/>
            </a:ln>
          </p:spPr>
        </p:cxnSp>
        <p:cxnSp>
          <p:nvCxnSpPr>
            <p:cNvPr id="4123" name="Google Shape;4123;p103"/>
            <p:cNvCxnSpPr/>
            <p:nvPr/>
          </p:nvCxnSpPr>
          <p:spPr>
            <a:xfrm rot="10800000">
              <a:off x="3457354" y="4885531"/>
              <a:ext cx="0" cy="398463"/>
            </a:xfrm>
            <a:prstGeom prst="straightConnector1">
              <a:avLst/>
            </a:prstGeom>
            <a:noFill/>
            <a:ln cap="flat" cmpd="sng" w="9525">
              <a:solidFill>
                <a:schemeClr val="dk1"/>
              </a:solidFill>
              <a:prstDash val="solid"/>
              <a:round/>
              <a:headEnd len="med" w="med" type="none"/>
              <a:tailEnd len="med" w="med" type="triangle"/>
            </a:ln>
          </p:spPr>
        </p:cxnSp>
        <p:cxnSp>
          <p:nvCxnSpPr>
            <p:cNvPr id="4124" name="Google Shape;4124;p103"/>
            <p:cNvCxnSpPr/>
            <p:nvPr/>
          </p:nvCxnSpPr>
          <p:spPr>
            <a:xfrm>
              <a:off x="5335366" y="5417344"/>
              <a:ext cx="0" cy="750887"/>
            </a:xfrm>
            <a:prstGeom prst="straightConnector1">
              <a:avLst/>
            </a:prstGeom>
            <a:noFill/>
            <a:ln cap="flat" cmpd="sng" w="9525">
              <a:solidFill>
                <a:schemeClr val="dk1"/>
              </a:solidFill>
              <a:prstDash val="solid"/>
              <a:round/>
              <a:headEnd len="med" w="med" type="triangle"/>
              <a:tailEnd len="med" w="med" type="none"/>
            </a:ln>
          </p:spPr>
        </p:cxnSp>
        <p:cxnSp>
          <p:nvCxnSpPr>
            <p:cNvPr id="4125" name="Google Shape;4125;p103"/>
            <p:cNvCxnSpPr/>
            <p:nvPr/>
          </p:nvCxnSpPr>
          <p:spPr>
            <a:xfrm rot="10800000">
              <a:off x="6416454" y="5407819"/>
              <a:ext cx="4762" cy="220662"/>
            </a:xfrm>
            <a:prstGeom prst="straightConnector1">
              <a:avLst/>
            </a:prstGeom>
            <a:noFill/>
            <a:ln cap="flat" cmpd="sng" w="9525">
              <a:solidFill>
                <a:schemeClr val="dk1"/>
              </a:solidFill>
              <a:prstDash val="solid"/>
              <a:round/>
              <a:headEnd len="med" w="med" type="none"/>
              <a:tailEnd len="med" w="med" type="triangle"/>
            </a:ln>
          </p:spPr>
        </p:cxnSp>
        <p:sp>
          <p:nvSpPr>
            <p:cNvPr id="4126" name="Google Shape;4126;p103"/>
            <p:cNvSpPr txBox="1"/>
            <p:nvPr/>
          </p:nvSpPr>
          <p:spPr>
            <a:xfrm>
              <a:off x="2200054" y="4552156"/>
              <a:ext cx="3545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A</a:t>
              </a:r>
              <a:endParaRPr/>
            </a:p>
          </p:txBody>
        </p:sp>
        <p:cxnSp>
          <p:nvCxnSpPr>
            <p:cNvPr id="4127" name="Google Shape;4127;p103"/>
            <p:cNvCxnSpPr/>
            <p:nvPr/>
          </p:nvCxnSpPr>
          <p:spPr>
            <a:xfrm>
              <a:off x="6525991" y="5317331"/>
              <a:ext cx="1198563" cy="0"/>
            </a:xfrm>
            <a:prstGeom prst="straightConnector1">
              <a:avLst/>
            </a:prstGeom>
            <a:noFill/>
            <a:ln cap="flat" cmpd="sng" w="9525">
              <a:solidFill>
                <a:schemeClr val="dk1"/>
              </a:solidFill>
              <a:prstDash val="solid"/>
              <a:round/>
              <a:headEnd len="med" w="med" type="none"/>
              <a:tailEnd len="med" w="med" type="none"/>
            </a:ln>
          </p:spPr>
        </p:cxnSp>
        <p:grpSp>
          <p:nvGrpSpPr>
            <p:cNvPr id="4128" name="Google Shape;4128;p103"/>
            <p:cNvGrpSpPr/>
            <p:nvPr/>
          </p:nvGrpSpPr>
          <p:grpSpPr>
            <a:xfrm>
              <a:off x="8853266" y="5241131"/>
              <a:ext cx="1558925" cy="460375"/>
              <a:chOff x="4351" y="2786"/>
              <a:chExt cx="982" cy="290"/>
            </a:xfrm>
          </p:grpSpPr>
          <p:sp>
            <p:nvSpPr>
              <p:cNvPr id="4129" name="Google Shape;4129;p103"/>
              <p:cNvSpPr txBox="1"/>
              <p:nvPr/>
            </p:nvSpPr>
            <p:spPr>
              <a:xfrm>
                <a:off x="4352" y="2786"/>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222.222.222.222</a:t>
                </a:r>
                <a:endParaRPr/>
              </a:p>
            </p:txBody>
          </p:sp>
          <p:sp>
            <p:nvSpPr>
              <p:cNvPr id="4130" name="Google Shape;4130;p103"/>
              <p:cNvSpPr txBox="1"/>
              <p:nvPr/>
            </p:nvSpPr>
            <p:spPr>
              <a:xfrm>
                <a:off x="4351" y="2904"/>
                <a:ext cx="982" cy="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49-BD-D2-C7-56-2A</a:t>
                </a:r>
                <a:endParaRPr/>
              </a:p>
            </p:txBody>
          </p:sp>
        </p:grpSp>
        <p:cxnSp>
          <p:nvCxnSpPr>
            <p:cNvPr id="4131" name="Google Shape;4131;p103"/>
            <p:cNvCxnSpPr/>
            <p:nvPr/>
          </p:nvCxnSpPr>
          <p:spPr>
            <a:xfrm flipH="1" rot="10800000">
              <a:off x="8424641" y="4812506"/>
              <a:ext cx="450850" cy="317500"/>
            </a:xfrm>
            <a:prstGeom prst="straightConnector1">
              <a:avLst/>
            </a:prstGeom>
            <a:noFill/>
            <a:ln cap="flat" cmpd="sng" w="9525">
              <a:solidFill>
                <a:schemeClr val="dk1"/>
              </a:solidFill>
              <a:prstDash val="solid"/>
              <a:round/>
              <a:headEnd len="med" w="med" type="none"/>
              <a:tailEnd len="med" w="med" type="none"/>
            </a:ln>
          </p:spPr>
        </p:cxnSp>
        <p:cxnSp>
          <p:nvCxnSpPr>
            <p:cNvPr id="4132" name="Google Shape;4132;p103"/>
            <p:cNvCxnSpPr/>
            <p:nvPr/>
          </p:nvCxnSpPr>
          <p:spPr>
            <a:xfrm rot="10800000">
              <a:off x="8950104" y="4888706"/>
              <a:ext cx="11112" cy="388938"/>
            </a:xfrm>
            <a:prstGeom prst="straightConnector1">
              <a:avLst/>
            </a:prstGeom>
            <a:noFill/>
            <a:ln cap="flat" cmpd="sng" w="9525">
              <a:solidFill>
                <a:schemeClr val="dk1"/>
              </a:solidFill>
              <a:prstDash val="solid"/>
              <a:round/>
              <a:headEnd len="med" w="med" type="none"/>
              <a:tailEnd len="med" w="med" type="triangle"/>
            </a:ln>
          </p:spPr>
        </p:cxnSp>
        <p:sp>
          <p:nvSpPr>
            <p:cNvPr id="4133" name="Google Shape;4133;p103"/>
            <p:cNvSpPr txBox="1"/>
            <p:nvPr/>
          </p:nvSpPr>
          <p:spPr>
            <a:xfrm>
              <a:off x="7472432" y="6179756"/>
              <a:ext cx="13223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222.222.222.221</a:t>
              </a:r>
              <a:endParaRPr/>
            </a:p>
          </p:txBody>
        </p:sp>
        <p:sp>
          <p:nvSpPr>
            <p:cNvPr id="4134" name="Google Shape;4134;p103"/>
            <p:cNvSpPr txBox="1"/>
            <p:nvPr/>
          </p:nvSpPr>
          <p:spPr>
            <a:xfrm>
              <a:off x="7475607" y="6354381"/>
              <a:ext cx="1501775"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88-B2-2F-54-1A-0F</a:t>
              </a:r>
              <a:endParaRPr/>
            </a:p>
          </p:txBody>
        </p:sp>
        <p:cxnSp>
          <p:nvCxnSpPr>
            <p:cNvPr id="4135" name="Google Shape;4135;p103"/>
            <p:cNvCxnSpPr/>
            <p:nvPr/>
          </p:nvCxnSpPr>
          <p:spPr>
            <a:xfrm rot="10800000">
              <a:off x="8354791" y="5709444"/>
              <a:ext cx="254000" cy="250825"/>
            </a:xfrm>
            <a:prstGeom prst="straightConnector1">
              <a:avLst/>
            </a:prstGeom>
            <a:noFill/>
            <a:ln cap="flat" cmpd="sng" w="9525">
              <a:solidFill>
                <a:schemeClr val="dk1"/>
              </a:solidFill>
              <a:prstDash val="solid"/>
              <a:round/>
              <a:headEnd len="med" w="med" type="none"/>
              <a:tailEnd len="med" w="med" type="none"/>
            </a:ln>
          </p:spPr>
        </p:cxnSp>
        <p:cxnSp>
          <p:nvCxnSpPr>
            <p:cNvPr id="4136" name="Google Shape;4136;p103"/>
            <p:cNvCxnSpPr/>
            <p:nvPr/>
          </p:nvCxnSpPr>
          <p:spPr>
            <a:xfrm flipH="1">
              <a:off x="8689754" y="6050756"/>
              <a:ext cx="4762" cy="201613"/>
            </a:xfrm>
            <a:prstGeom prst="straightConnector1">
              <a:avLst/>
            </a:prstGeom>
            <a:noFill/>
            <a:ln cap="flat" cmpd="sng" w="9525">
              <a:solidFill>
                <a:schemeClr val="dk1"/>
              </a:solidFill>
              <a:prstDash val="solid"/>
              <a:round/>
              <a:headEnd len="med" w="med" type="triangle"/>
              <a:tailEnd len="med" w="med" type="none"/>
            </a:ln>
          </p:spPr>
        </p:cxnSp>
        <p:sp>
          <p:nvSpPr>
            <p:cNvPr id="4137" name="Google Shape;4137;p103"/>
            <p:cNvSpPr/>
            <p:nvPr/>
          </p:nvSpPr>
          <p:spPr>
            <a:xfrm>
              <a:off x="7684866" y="4836319"/>
              <a:ext cx="765175" cy="1081087"/>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8" name="Google Shape;4138;p103"/>
            <p:cNvSpPr txBox="1"/>
            <p:nvPr/>
          </p:nvSpPr>
          <p:spPr>
            <a:xfrm>
              <a:off x="9788304" y="4469606"/>
              <a:ext cx="357187"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FF0000"/>
                  </a:solidFill>
                  <a:latin typeface="Calibri"/>
                  <a:ea typeface="Calibri"/>
                  <a:cs typeface="Calibri"/>
                  <a:sym typeface="Calibri"/>
                </a:rPr>
                <a:t>B</a:t>
              </a:r>
              <a:endParaRPr/>
            </a:p>
          </p:txBody>
        </p:sp>
        <p:grpSp>
          <p:nvGrpSpPr>
            <p:cNvPr id="4139" name="Google Shape;4139;p103"/>
            <p:cNvGrpSpPr/>
            <p:nvPr/>
          </p:nvGrpSpPr>
          <p:grpSpPr>
            <a:xfrm>
              <a:off x="8659591" y="4429919"/>
              <a:ext cx="1009650" cy="854075"/>
              <a:chOff x="7179310" y="4033520"/>
              <a:chExt cx="1009650" cy="855028"/>
            </a:xfrm>
          </p:grpSpPr>
          <p:grpSp>
            <p:nvGrpSpPr>
              <p:cNvPr id="4140" name="Google Shape;4140;p103"/>
              <p:cNvGrpSpPr/>
              <p:nvPr/>
            </p:nvGrpSpPr>
            <p:grpSpPr>
              <a:xfrm>
                <a:off x="7179310" y="4033520"/>
                <a:ext cx="1009650" cy="855028"/>
                <a:chOff x="-44" y="1473"/>
                <a:chExt cx="981" cy="1105"/>
              </a:xfrm>
            </p:grpSpPr>
            <p:pic>
              <p:nvPicPr>
                <p:cNvPr descr="desktop_computer_stylized_medium" id="4141" name="Google Shape;4141;p103"/>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142" name="Google Shape;4142;p10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43" name="Google Shape;4143;p103"/>
              <p:cNvSpPr/>
              <p:nvPr/>
            </p:nvSpPr>
            <p:spPr>
              <a:xfrm rot="-5400000">
                <a:off x="7438796" y="4309366"/>
                <a:ext cx="127142" cy="1952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44" name="Google Shape;4144;p103"/>
            <p:cNvGrpSpPr/>
            <p:nvPr/>
          </p:nvGrpSpPr>
          <p:grpSpPr>
            <a:xfrm>
              <a:off x="5238530" y="5110956"/>
              <a:ext cx="1292226" cy="425450"/>
              <a:chOff x="4011931" y="3379152"/>
              <a:chExt cx="1262063" cy="390207"/>
            </a:xfrm>
          </p:grpSpPr>
          <p:sp>
            <p:nvSpPr>
              <p:cNvPr id="4145" name="Google Shape;4145;p103"/>
              <p:cNvSpPr/>
              <p:nvPr/>
            </p:nvSpPr>
            <p:spPr>
              <a:xfrm rot="-5400000">
                <a:off x="5112252" y="3476577"/>
                <a:ext cx="128128" cy="195356"/>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46" name="Google Shape;4146;p103"/>
              <p:cNvGrpSpPr/>
              <p:nvPr/>
            </p:nvGrpSpPr>
            <p:grpSpPr>
              <a:xfrm>
                <a:off x="4197985" y="3379152"/>
                <a:ext cx="892175" cy="390207"/>
                <a:chOff x="4650" y="1129"/>
                <a:chExt cx="246" cy="95"/>
              </a:xfrm>
            </p:grpSpPr>
            <p:sp>
              <p:nvSpPr>
                <p:cNvPr id="4147" name="Google Shape;4147;p103"/>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4148" name="Google Shape;4148;p103"/>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4149" name="Google Shape;4149;p103"/>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grpSp>
              <p:nvGrpSpPr>
                <p:cNvPr id="4150" name="Google Shape;4150;p103"/>
                <p:cNvGrpSpPr/>
                <p:nvPr/>
              </p:nvGrpSpPr>
              <p:grpSpPr>
                <a:xfrm>
                  <a:off x="4699" y="1145"/>
                  <a:ext cx="138" cy="29"/>
                  <a:chOff x="2468" y="1332"/>
                  <a:chExt cx="310" cy="60"/>
                </a:xfrm>
              </p:grpSpPr>
              <p:sp>
                <p:nvSpPr>
                  <p:cNvPr id="4151" name="Google Shape;4151;p103"/>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2" name="Google Shape;4152;p103"/>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4153" name="Google Shape;4153;p103"/>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4154" name="Google Shape;4154;p103"/>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sp>
            <p:nvSpPr>
              <p:cNvPr id="4155" name="Google Shape;4155;p103"/>
              <p:cNvSpPr/>
              <p:nvPr/>
            </p:nvSpPr>
            <p:spPr>
              <a:xfrm rot="-5400000">
                <a:off x="4046274" y="3486041"/>
                <a:ext cx="126671" cy="195356"/>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56" name="Google Shape;4156;p103"/>
            <p:cNvGrpSpPr/>
            <p:nvPr/>
          </p:nvGrpSpPr>
          <p:grpSpPr>
            <a:xfrm>
              <a:off x="2963641" y="5709444"/>
              <a:ext cx="701675" cy="517525"/>
              <a:chOff x="1046480" y="3962400"/>
              <a:chExt cx="1026163" cy="761428"/>
            </a:xfrm>
          </p:grpSpPr>
          <p:sp>
            <p:nvSpPr>
              <p:cNvPr id="4157" name="Google Shape;4157;p103"/>
              <p:cNvSpPr/>
              <p:nvPr/>
            </p:nvSpPr>
            <p:spPr>
              <a:xfrm rot="-5400000">
                <a:off x="1893548" y="4299487"/>
                <a:ext cx="109776" cy="248414"/>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58" name="Google Shape;4158;p103"/>
              <p:cNvGrpSpPr/>
              <p:nvPr/>
            </p:nvGrpSpPr>
            <p:grpSpPr>
              <a:xfrm>
                <a:off x="1046480" y="3962400"/>
                <a:ext cx="936071" cy="761428"/>
                <a:chOff x="-44" y="1473"/>
                <a:chExt cx="981" cy="1105"/>
              </a:xfrm>
            </p:grpSpPr>
            <p:pic>
              <p:nvPicPr>
                <p:cNvPr descr="desktop_computer_stylized_medium" id="4159" name="Google Shape;4159;p103"/>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4160" name="Google Shape;4160;p10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161" name="Google Shape;4161;p103"/>
            <p:cNvSpPr/>
            <p:nvPr/>
          </p:nvSpPr>
          <p:spPr>
            <a:xfrm>
              <a:off x="8341332" y="3898072"/>
              <a:ext cx="314325" cy="792162"/>
            </a:xfrm>
            <a:prstGeom prst="downArrow">
              <a:avLst>
                <a:gd fmla="val 50000" name="adj1"/>
                <a:gd fmla="val 63005" name="adj2"/>
              </a:avLst>
            </a:prstGeom>
            <a:gradFill>
              <a:gsLst>
                <a:gs pos="0">
                  <a:schemeClr val="lt1"/>
                </a:gs>
                <a:gs pos="100000">
                  <a:srgbClr val="FF0000"/>
                </a:gs>
              </a:gsLst>
              <a:lin ang="5400000" scaled="0"/>
            </a:gra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162" name="Google Shape;4162;p103"/>
            <p:cNvGrpSpPr/>
            <p:nvPr/>
          </p:nvGrpSpPr>
          <p:grpSpPr>
            <a:xfrm>
              <a:off x="7707070" y="3159890"/>
              <a:ext cx="2857501" cy="760417"/>
              <a:chOff x="1197" y="1665"/>
              <a:chExt cx="1800" cy="479"/>
            </a:xfrm>
          </p:grpSpPr>
          <p:grpSp>
            <p:nvGrpSpPr>
              <p:cNvPr id="4163" name="Google Shape;4163;p103"/>
              <p:cNvGrpSpPr/>
              <p:nvPr/>
            </p:nvGrpSpPr>
            <p:grpSpPr>
              <a:xfrm>
                <a:off x="1231" y="1990"/>
                <a:ext cx="691" cy="154"/>
                <a:chOff x="1231" y="1990"/>
                <a:chExt cx="691" cy="154"/>
              </a:xfrm>
            </p:grpSpPr>
            <p:sp>
              <p:nvSpPr>
                <p:cNvPr id="4164" name="Google Shape;4164;p103"/>
                <p:cNvSpPr/>
                <p:nvPr/>
              </p:nvSpPr>
              <p:spPr>
                <a:xfrm>
                  <a:off x="1231" y="1991"/>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165" name="Google Shape;4165;p103"/>
                <p:cNvCxnSpPr/>
                <p:nvPr/>
              </p:nvCxnSpPr>
              <p:spPr>
                <a:xfrm>
                  <a:off x="1337" y="1990"/>
                  <a:ext cx="0" cy="152"/>
                </a:xfrm>
                <a:prstGeom prst="straightConnector1">
                  <a:avLst/>
                </a:prstGeom>
                <a:noFill/>
                <a:ln cap="flat" cmpd="sng" w="19050">
                  <a:solidFill>
                    <a:schemeClr val="lt1"/>
                  </a:solidFill>
                  <a:prstDash val="solid"/>
                  <a:round/>
                  <a:headEnd len="med" w="med" type="none"/>
                  <a:tailEnd len="med" w="med" type="none"/>
                </a:ln>
              </p:spPr>
            </p:cxnSp>
            <p:cxnSp>
              <p:nvCxnSpPr>
                <p:cNvPr id="4166" name="Google Shape;4166;p103"/>
                <p:cNvCxnSpPr/>
                <p:nvPr/>
              </p:nvCxnSpPr>
              <p:spPr>
                <a:xfrm>
                  <a:off x="1427" y="1992"/>
                  <a:ext cx="0" cy="152"/>
                </a:xfrm>
                <a:prstGeom prst="straightConnector1">
                  <a:avLst/>
                </a:prstGeom>
                <a:noFill/>
                <a:ln cap="flat" cmpd="sng" w="19050">
                  <a:solidFill>
                    <a:schemeClr val="lt1"/>
                  </a:solidFill>
                  <a:prstDash val="solid"/>
                  <a:round/>
                  <a:headEnd len="med" w="med" type="none"/>
                  <a:tailEnd len="med" w="med" type="none"/>
                </a:ln>
              </p:spPr>
            </p:cxnSp>
          </p:grpSp>
          <p:sp>
            <p:nvSpPr>
              <p:cNvPr id="4167" name="Google Shape;4167;p103"/>
              <p:cNvSpPr txBox="1"/>
              <p:nvPr/>
            </p:nvSpPr>
            <p:spPr>
              <a:xfrm>
                <a:off x="1197" y="1665"/>
                <a:ext cx="18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IP src: 111.111.111.111</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IP dest: 222.222.222.222</a:t>
                </a:r>
                <a:endParaRPr/>
              </a:p>
            </p:txBody>
          </p:sp>
        </p:grpSp>
        <p:grpSp>
          <p:nvGrpSpPr>
            <p:cNvPr id="4168" name="Google Shape;4168;p103"/>
            <p:cNvGrpSpPr/>
            <p:nvPr/>
          </p:nvGrpSpPr>
          <p:grpSpPr>
            <a:xfrm>
              <a:off x="7830915" y="3410719"/>
              <a:ext cx="146050" cy="385763"/>
              <a:chOff x="1272" y="1762"/>
              <a:chExt cx="92" cy="243"/>
            </a:xfrm>
          </p:grpSpPr>
          <p:cxnSp>
            <p:nvCxnSpPr>
              <p:cNvPr id="4169" name="Google Shape;4169;p103"/>
              <p:cNvCxnSpPr/>
              <p:nvPr/>
            </p:nvCxnSpPr>
            <p:spPr>
              <a:xfrm>
                <a:off x="1272" y="1762"/>
                <a:ext cx="0" cy="243"/>
              </a:xfrm>
              <a:prstGeom prst="straightConnector1">
                <a:avLst/>
              </a:prstGeom>
              <a:noFill/>
              <a:ln cap="flat" cmpd="sng" w="9525">
                <a:solidFill>
                  <a:schemeClr val="dk1"/>
                </a:solidFill>
                <a:prstDash val="solid"/>
                <a:round/>
                <a:headEnd len="med" w="med" type="none"/>
                <a:tailEnd len="med" w="med" type="triangle"/>
              </a:ln>
            </p:spPr>
          </p:cxnSp>
          <p:cxnSp>
            <p:nvCxnSpPr>
              <p:cNvPr id="4170" name="Google Shape;4170;p103"/>
              <p:cNvCxnSpPr/>
              <p:nvPr/>
            </p:nvCxnSpPr>
            <p:spPr>
              <a:xfrm>
                <a:off x="1364" y="1878"/>
                <a:ext cx="0" cy="126"/>
              </a:xfrm>
              <a:prstGeom prst="straightConnector1">
                <a:avLst/>
              </a:prstGeom>
              <a:noFill/>
              <a:ln cap="flat" cmpd="sng" w="9525">
                <a:solidFill>
                  <a:schemeClr val="dk1"/>
                </a:solidFill>
                <a:prstDash val="solid"/>
                <a:round/>
                <a:headEnd len="med" w="med" type="none"/>
                <a:tailEnd len="med" w="med" type="triangle"/>
              </a:ln>
            </p:spPr>
          </p:cxnSp>
        </p:grpSp>
        <p:grpSp>
          <p:nvGrpSpPr>
            <p:cNvPr id="4171" name="Google Shape;4171;p103"/>
            <p:cNvGrpSpPr/>
            <p:nvPr/>
          </p:nvGrpSpPr>
          <p:grpSpPr>
            <a:xfrm>
              <a:off x="7281624" y="2751915"/>
              <a:ext cx="3333751" cy="1519229"/>
              <a:chOff x="931" y="1414"/>
              <a:chExt cx="2100" cy="957"/>
            </a:xfrm>
          </p:grpSpPr>
          <p:sp>
            <p:nvSpPr>
              <p:cNvPr id="4172" name="Google Shape;4172;p103"/>
              <p:cNvSpPr txBox="1"/>
              <p:nvPr/>
            </p:nvSpPr>
            <p:spPr>
              <a:xfrm>
                <a:off x="931" y="1414"/>
                <a:ext cx="21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MAC src: </a:t>
                </a:r>
                <a:r>
                  <a:rPr i="0" lang="en-US" sz="1200">
                    <a:solidFill>
                      <a:srgbClr val="FF0000"/>
                    </a:solidFill>
                    <a:latin typeface="Arial"/>
                    <a:ea typeface="Arial"/>
                    <a:cs typeface="Arial"/>
                    <a:sym typeface="Arial"/>
                  </a:rPr>
                  <a:t>1A-23-F9-CD-06-9B</a:t>
                </a:r>
                <a:endParaRPr/>
              </a:p>
              <a:p>
                <a:pPr indent="0" lvl="0" marL="0" marR="0" rtl="0" algn="l">
                  <a:spcBef>
                    <a:spcPts val="0"/>
                  </a:spcBef>
                  <a:spcAft>
                    <a:spcPts val="0"/>
                  </a:spcAft>
                  <a:buNone/>
                </a:pPr>
                <a:r>
                  <a:rPr i="0" lang="en-US" sz="1200">
                    <a:solidFill>
                      <a:schemeClr val="dk1"/>
                    </a:solidFill>
                    <a:latin typeface="Arial"/>
                    <a:ea typeface="Arial"/>
                    <a:cs typeface="Arial"/>
                    <a:sym typeface="Arial"/>
                  </a:rPr>
                  <a:t>  MAC dest: </a:t>
                </a:r>
                <a:r>
                  <a:rPr i="0" lang="en-US" sz="1200">
                    <a:solidFill>
                      <a:srgbClr val="FF0000"/>
                    </a:solidFill>
                    <a:latin typeface="Arial"/>
                    <a:ea typeface="Arial"/>
                    <a:cs typeface="Arial"/>
                    <a:sym typeface="Arial"/>
                  </a:rPr>
                  <a:t>49-BD-D2-C7-56-2A</a:t>
                </a:r>
                <a:endParaRPr/>
              </a:p>
              <a:p>
                <a:pPr indent="0" lvl="0" marL="0" marR="0" rtl="0" algn="l">
                  <a:spcBef>
                    <a:spcPts val="0"/>
                  </a:spcBef>
                  <a:spcAft>
                    <a:spcPts val="0"/>
                  </a:spcAft>
                  <a:buNone/>
                </a:pPr>
                <a:r>
                  <a:t/>
                </a:r>
                <a:endParaRPr i="0" sz="1200">
                  <a:solidFill>
                    <a:srgbClr val="FF0000"/>
                  </a:solidFill>
                  <a:latin typeface="Arial"/>
                  <a:ea typeface="Arial"/>
                  <a:cs typeface="Arial"/>
                  <a:sym typeface="Arial"/>
                </a:endParaRPr>
              </a:p>
            </p:txBody>
          </p:sp>
          <p:grpSp>
            <p:nvGrpSpPr>
              <p:cNvPr id="4173" name="Google Shape;4173;p103"/>
              <p:cNvGrpSpPr/>
              <p:nvPr/>
            </p:nvGrpSpPr>
            <p:grpSpPr>
              <a:xfrm>
                <a:off x="981" y="2182"/>
                <a:ext cx="1049" cy="189"/>
                <a:chOff x="2829" y="2040"/>
                <a:chExt cx="1049" cy="189"/>
              </a:xfrm>
            </p:grpSpPr>
            <p:sp>
              <p:nvSpPr>
                <p:cNvPr id="4174" name="Google Shape;4174;p103"/>
                <p:cNvSpPr/>
                <p:nvPr/>
              </p:nvSpPr>
              <p:spPr>
                <a:xfrm>
                  <a:off x="2829" y="2042"/>
                  <a:ext cx="1049" cy="185"/>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75" name="Google Shape;4175;p103"/>
                <p:cNvSpPr/>
                <p:nvPr/>
              </p:nvSpPr>
              <p:spPr>
                <a:xfrm>
                  <a:off x="3078" y="2060"/>
                  <a:ext cx="691" cy="153"/>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176" name="Google Shape;4176;p103"/>
                <p:cNvCxnSpPr/>
                <p:nvPr/>
              </p:nvCxnSpPr>
              <p:spPr>
                <a:xfrm>
                  <a:off x="3180"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4177" name="Google Shape;4177;p103"/>
                <p:cNvCxnSpPr/>
                <p:nvPr/>
              </p:nvCxnSpPr>
              <p:spPr>
                <a:xfrm>
                  <a:off x="3276" y="2063"/>
                  <a:ext cx="0" cy="152"/>
                </a:xfrm>
                <a:prstGeom prst="straightConnector1">
                  <a:avLst/>
                </a:prstGeom>
                <a:noFill/>
                <a:ln cap="flat" cmpd="sng" w="19050">
                  <a:solidFill>
                    <a:schemeClr val="lt1"/>
                  </a:solidFill>
                  <a:prstDash val="solid"/>
                  <a:round/>
                  <a:headEnd len="med" w="med" type="none"/>
                  <a:tailEnd len="med" w="med" type="none"/>
                </a:ln>
              </p:spPr>
            </p:cxnSp>
            <p:cxnSp>
              <p:nvCxnSpPr>
                <p:cNvPr id="4178" name="Google Shape;4178;p103"/>
                <p:cNvCxnSpPr/>
                <p:nvPr/>
              </p:nvCxnSpPr>
              <p:spPr>
                <a:xfrm>
                  <a:off x="2910" y="2040"/>
                  <a:ext cx="0" cy="189"/>
                </a:xfrm>
                <a:prstGeom prst="straightConnector1">
                  <a:avLst/>
                </a:prstGeom>
                <a:noFill/>
                <a:ln cap="flat" cmpd="sng" w="19050">
                  <a:solidFill>
                    <a:schemeClr val="lt1"/>
                  </a:solidFill>
                  <a:prstDash val="solid"/>
                  <a:round/>
                  <a:headEnd len="med" w="med" type="none"/>
                  <a:tailEnd len="med" w="med" type="none"/>
                </a:ln>
              </p:spPr>
            </p:cxnSp>
            <p:cxnSp>
              <p:nvCxnSpPr>
                <p:cNvPr id="4179" name="Google Shape;4179;p103"/>
                <p:cNvCxnSpPr/>
                <p:nvPr/>
              </p:nvCxnSpPr>
              <p:spPr>
                <a:xfrm>
                  <a:off x="3006" y="2040"/>
                  <a:ext cx="0" cy="189"/>
                </a:xfrm>
                <a:prstGeom prst="straightConnector1">
                  <a:avLst/>
                </a:prstGeom>
                <a:noFill/>
                <a:ln cap="flat" cmpd="sng" w="19050">
                  <a:solidFill>
                    <a:schemeClr val="lt1"/>
                  </a:solidFill>
                  <a:prstDash val="solid"/>
                  <a:round/>
                  <a:headEnd len="med" w="med" type="none"/>
                  <a:tailEnd len="med" w="med" type="none"/>
                </a:ln>
              </p:spPr>
            </p:cxnSp>
          </p:grpSp>
          <p:cxnSp>
            <p:nvCxnSpPr>
              <p:cNvPr id="4180" name="Google Shape;4180;p103"/>
              <p:cNvCxnSpPr/>
              <p:nvPr/>
            </p:nvCxnSpPr>
            <p:spPr>
              <a:xfrm flipH="1" rot="10800000">
                <a:off x="1018" y="1576"/>
                <a:ext cx="2" cy="702"/>
              </a:xfrm>
              <a:prstGeom prst="straightConnector1">
                <a:avLst/>
              </a:prstGeom>
              <a:noFill/>
              <a:ln cap="flat" cmpd="sng" w="9525">
                <a:solidFill>
                  <a:schemeClr val="dk1"/>
                </a:solidFill>
                <a:prstDash val="solid"/>
                <a:round/>
                <a:headEnd len="med" w="med" type="triangle"/>
                <a:tailEnd len="med" w="med" type="none"/>
              </a:ln>
            </p:spPr>
          </p:cxnSp>
          <p:cxnSp>
            <p:nvCxnSpPr>
              <p:cNvPr id="4181" name="Google Shape;4181;p103"/>
              <p:cNvCxnSpPr/>
              <p:nvPr/>
            </p:nvCxnSpPr>
            <p:spPr>
              <a:xfrm rot="10800000">
                <a:off x="1106" y="1680"/>
                <a:ext cx="0" cy="598"/>
              </a:xfrm>
              <a:prstGeom prst="straightConnector1">
                <a:avLst/>
              </a:prstGeom>
              <a:noFill/>
              <a:ln cap="flat" cmpd="sng" w="9525">
                <a:solidFill>
                  <a:schemeClr val="dk1"/>
                </a:solidFill>
                <a:prstDash val="solid"/>
                <a:round/>
                <a:headEnd len="med" w="med" type="triangle"/>
                <a:tailEnd len="med" w="med" type="none"/>
              </a:ln>
            </p:spPr>
          </p:cxnSp>
          <p:cxnSp>
            <p:nvCxnSpPr>
              <p:cNvPr id="4182" name="Google Shape;4182;p103"/>
              <p:cNvCxnSpPr/>
              <p:nvPr/>
            </p:nvCxnSpPr>
            <p:spPr>
              <a:xfrm rot="10800000">
                <a:off x="1276" y="1812"/>
                <a:ext cx="2" cy="470"/>
              </a:xfrm>
              <a:prstGeom prst="straightConnector1">
                <a:avLst/>
              </a:prstGeom>
              <a:noFill/>
              <a:ln cap="flat" cmpd="sng" w="9525">
                <a:solidFill>
                  <a:schemeClr val="dk1"/>
                </a:solidFill>
                <a:prstDash val="solid"/>
                <a:round/>
                <a:headEnd len="med" w="med" type="triangle"/>
                <a:tailEnd len="med" w="med" type="none"/>
              </a:ln>
            </p:spPr>
          </p:cxnSp>
          <p:cxnSp>
            <p:nvCxnSpPr>
              <p:cNvPr id="4183" name="Google Shape;4183;p103"/>
              <p:cNvCxnSpPr/>
              <p:nvPr/>
            </p:nvCxnSpPr>
            <p:spPr>
              <a:xfrm>
                <a:off x="1368" y="1924"/>
                <a:ext cx="2" cy="358"/>
              </a:xfrm>
              <a:prstGeom prst="straightConnector1">
                <a:avLst/>
              </a:prstGeom>
              <a:noFill/>
              <a:ln cap="flat" cmpd="sng" w="9525">
                <a:solidFill>
                  <a:schemeClr val="dk1"/>
                </a:solidFill>
                <a:prstDash val="solid"/>
                <a:round/>
                <a:headEnd len="med" w="med" type="none"/>
                <a:tailEnd len="med" w="med" type="triangle"/>
              </a:ln>
            </p:spPr>
          </p:cxnSp>
        </p:grpSp>
        <p:grpSp>
          <p:nvGrpSpPr>
            <p:cNvPr id="4184" name="Google Shape;4184;p103"/>
            <p:cNvGrpSpPr/>
            <p:nvPr/>
          </p:nvGrpSpPr>
          <p:grpSpPr>
            <a:xfrm>
              <a:off x="9542241" y="2874169"/>
              <a:ext cx="928688" cy="1954212"/>
              <a:chOff x="250" y="1380"/>
              <a:chExt cx="585" cy="1231"/>
            </a:xfrm>
          </p:grpSpPr>
          <p:sp>
            <p:nvSpPr>
              <p:cNvPr id="4185" name="Google Shape;4185;p103"/>
              <p:cNvSpPr/>
              <p:nvPr/>
            </p:nvSpPr>
            <p:spPr>
              <a:xfrm>
                <a:off x="250" y="1414"/>
                <a:ext cx="582" cy="1197"/>
              </a:xfrm>
              <a:custGeom>
                <a:rect b="b" l="l" r="r" t="t"/>
                <a:pathLst>
                  <a:path extrusionOk="0" h="1197" w="582">
                    <a:moveTo>
                      <a:pt x="582" y="781"/>
                    </a:moveTo>
                    <a:lnTo>
                      <a:pt x="0" y="1197"/>
                    </a:lnTo>
                    <a:lnTo>
                      <a:pt x="83" y="0"/>
                    </a:lnTo>
                    <a:lnTo>
                      <a:pt x="582" y="781"/>
                    </a:lnTo>
                    <a:close/>
                  </a:path>
                </a:pathLst>
              </a:custGeom>
              <a:gradFill>
                <a:gsLst>
                  <a:gs pos="0">
                    <a:schemeClr val="lt1"/>
                  </a:gs>
                  <a:gs pos="100000">
                    <a:srgbClr val="FF0000"/>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6" name="Google Shape;4186;p103"/>
              <p:cNvSpPr/>
              <p:nvPr/>
            </p:nvSpPr>
            <p:spPr>
              <a:xfrm>
                <a:off x="338" y="1399"/>
                <a:ext cx="493" cy="79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87" name="Google Shape;4187;p103"/>
              <p:cNvSpPr txBox="1"/>
              <p:nvPr/>
            </p:nvSpPr>
            <p:spPr>
              <a:xfrm>
                <a:off x="413" y="1380"/>
                <a:ext cx="336" cy="8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t/>
                </a:r>
                <a:endParaRPr i="0" sz="1600">
                  <a:solidFill>
                    <a:schemeClr val="dk1"/>
                  </a:solidFill>
                  <a:latin typeface="Arial"/>
                  <a:ea typeface="Arial"/>
                  <a:cs typeface="Arial"/>
                  <a:sym typeface="Arial"/>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IP</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Eth</a:t>
                </a:r>
                <a:endParaRPr/>
              </a:p>
              <a:p>
                <a:pPr indent="0" lvl="0" marL="0" marR="0" rtl="0" algn="ctr">
                  <a:spcBef>
                    <a:spcPts val="0"/>
                  </a:spcBef>
                  <a:spcAft>
                    <a:spcPts val="0"/>
                  </a:spcAft>
                  <a:buNone/>
                </a:pPr>
                <a:r>
                  <a:rPr i="0" lang="en-US" sz="1600">
                    <a:solidFill>
                      <a:schemeClr val="dk1"/>
                    </a:solidFill>
                    <a:latin typeface="Arial"/>
                    <a:ea typeface="Arial"/>
                    <a:cs typeface="Arial"/>
                    <a:sym typeface="Arial"/>
                  </a:rPr>
                  <a:t>Phy</a:t>
                </a:r>
                <a:endParaRPr/>
              </a:p>
            </p:txBody>
          </p:sp>
          <p:cxnSp>
            <p:nvCxnSpPr>
              <p:cNvPr id="4188" name="Google Shape;4188;p103"/>
              <p:cNvCxnSpPr/>
              <p:nvPr/>
            </p:nvCxnSpPr>
            <p:spPr>
              <a:xfrm>
                <a:off x="346" y="1868"/>
                <a:ext cx="489" cy="0"/>
              </a:xfrm>
              <a:prstGeom prst="straightConnector1">
                <a:avLst/>
              </a:prstGeom>
              <a:noFill/>
              <a:ln cap="flat" cmpd="sng" w="9525">
                <a:solidFill>
                  <a:schemeClr val="dk1"/>
                </a:solidFill>
                <a:prstDash val="solid"/>
                <a:round/>
                <a:headEnd len="med" w="med" type="none"/>
                <a:tailEnd len="med" w="med" type="none"/>
              </a:ln>
            </p:spPr>
          </p:cxnSp>
          <p:cxnSp>
            <p:nvCxnSpPr>
              <p:cNvPr id="4189" name="Google Shape;4189;p103"/>
              <p:cNvCxnSpPr/>
              <p:nvPr/>
            </p:nvCxnSpPr>
            <p:spPr>
              <a:xfrm>
                <a:off x="343" y="2027"/>
                <a:ext cx="489" cy="0"/>
              </a:xfrm>
              <a:prstGeom prst="straightConnector1">
                <a:avLst/>
              </a:prstGeom>
              <a:noFill/>
              <a:ln cap="flat" cmpd="sng" w="9525">
                <a:solidFill>
                  <a:schemeClr val="dk1"/>
                </a:solidFill>
                <a:prstDash val="solid"/>
                <a:round/>
                <a:headEnd len="med" w="med" type="none"/>
                <a:tailEnd len="med" w="med" type="none"/>
              </a:ln>
            </p:spPr>
          </p:cxnSp>
          <p:cxnSp>
            <p:nvCxnSpPr>
              <p:cNvPr id="4190" name="Google Shape;4190;p103"/>
              <p:cNvCxnSpPr/>
              <p:nvPr/>
            </p:nvCxnSpPr>
            <p:spPr>
              <a:xfrm>
                <a:off x="340" y="2186"/>
                <a:ext cx="489" cy="0"/>
              </a:xfrm>
              <a:prstGeom prst="straightConnector1">
                <a:avLst/>
              </a:prstGeom>
              <a:noFill/>
              <a:ln cap="flat" cmpd="sng" w="9525">
                <a:solidFill>
                  <a:schemeClr val="dk1"/>
                </a:solidFill>
                <a:prstDash val="solid"/>
                <a:round/>
                <a:headEnd len="med" w="med" type="none"/>
                <a:tailEnd len="med" w="med" type="none"/>
              </a:ln>
            </p:spPr>
          </p:cxnSp>
          <p:cxnSp>
            <p:nvCxnSpPr>
              <p:cNvPr id="4191" name="Google Shape;4191;p103"/>
              <p:cNvCxnSpPr/>
              <p:nvPr/>
            </p:nvCxnSpPr>
            <p:spPr>
              <a:xfrm>
                <a:off x="330" y="1698"/>
                <a:ext cx="489" cy="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5" name="Shape 4195"/>
        <p:cNvGrpSpPr/>
        <p:nvPr/>
      </p:nvGrpSpPr>
      <p:grpSpPr>
        <a:xfrm>
          <a:off x="0" y="0"/>
          <a:ext cx="0" cy="0"/>
          <a:chOff x="0" y="0"/>
          <a:chExt cx="0" cy="0"/>
        </a:xfrm>
      </p:grpSpPr>
      <p:sp>
        <p:nvSpPr>
          <p:cNvPr id="4196" name="Google Shape;4196;p10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197" name="Google Shape;4197;p104"/>
          <p:cNvSpPr/>
          <p:nvPr/>
        </p:nvSpPr>
        <p:spPr>
          <a:xfrm>
            <a:off x="542934" y="950784"/>
            <a:ext cx="8853752" cy="155573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80000"/>
              </a:lnSpc>
              <a:spcBef>
                <a:spcPts val="0"/>
              </a:spcBef>
              <a:spcAft>
                <a:spcPts val="0"/>
              </a:spcAft>
              <a:buNone/>
            </a:pPr>
            <a:r>
              <a:rPr b="1" i="0" lang="en-US" sz="2800" u="none" cap="none" strike="noStrike">
                <a:solidFill>
                  <a:srgbClr val="000000"/>
                </a:solidFill>
                <a:latin typeface="Calibri"/>
                <a:ea typeface="Calibri"/>
                <a:cs typeface="Calibri"/>
                <a:sym typeface="Calibri"/>
              </a:rPr>
              <a:t>Giả sử các thiết bị trong mô hình mạng trên vừa khởi động lại. Lúc này PC1 muốn biết địa chỉ MAC của PC3 nên đã gởi đi một ARP request. Thiết bị nào sẽ nhận được gói tin request này?</a:t>
            </a:r>
            <a:endParaRPr b="1" sz="2000">
              <a:solidFill>
                <a:schemeClr val="dk1"/>
              </a:solidFill>
              <a:latin typeface="Calibri"/>
              <a:ea typeface="Calibri"/>
              <a:cs typeface="Calibri"/>
              <a:sym typeface="Calibri"/>
            </a:endParaRPr>
          </a:p>
        </p:txBody>
      </p:sp>
      <p:grpSp>
        <p:nvGrpSpPr>
          <p:cNvPr id="4198" name="Google Shape;4198;p104"/>
          <p:cNvGrpSpPr/>
          <p:nvPr/>
        </p:nvGrpSpPr>
        <p:grpSpPr>
          <a:xfrm>
            <a:off x="757717" y="2727839"/>
            <a:ext cx="3966684" cy="546538"/>
            <a:chOff x="1418897" y="2165131"/>
            <a:chExt cx="9007365" cy="546538"/>
          </a:xfrm>
        </p:grpSpPr>
        <p:sp>
          <p:nvSpPr>
            <p:cNvPr id="4199" name="Google Shape;4199;p10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PC3</a:t>
              </a:r>
              <a:endParaRPr b="1" i="0" sz="2600" u="none" cap="none" strike="noStrike">
                <a:solidFill>
                  <a:srgbClr val="000000"/>
                </a:solidFill>
                <a:latin typeface="Calibri"/>
                <a:ea typeface="Calibri"/>
                <a:cs typeface="Calibri"/>
                <a:sym typeface="Calibri"/>
              </a:endParaRPr>
            </a:p>
          </p:txBody>
        </p:sp>
        <p:sp>
          <p:nvSpPr>
            <p:cNvPr id="4200" name="Google Shape;4200;p10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201" name="Google Shape;4201;p104"/>
          <p:cNvGrpSpPr/>
          <p:nvPr/>
        </p:nvGrpSpPr>
        <p:grpSpPr>
          <a:xfrm>
            <a:off x="757716" y="3605453"/>
            <a:ext cx="3966684" cy="546538"/>
            <a:chOff x="1418897" y="2165131"/>
            <a:chExt cx="9007365" cy="546538"/>
          </a:xfrm>
        </p:grpSpPr>
        <p:sp>
          <p:nvSpPr>
            <p:cNvPr id="4202" name="Google Shape;4202;p10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PC2, PC3, PC4</a:t>
              </a:r>
              <a:endParaRPr b="1" i="0" sz="2600" u="none" cap="none" strike="noStrike">
                <a:solidFill>
                  <a:srgbClr val="000000"/>
                </a:solidFill>
                <a:latin typeface="Calibri"/>
                <a:ea typeface="Calibri"/>
                <a:cs typeface="Calibri"/>
                <a:sym typeface="Calibri"/>
              </a:endParaRPr>
            </a:p>
          </p:txBody>
        </p:sp>
        <p:sp>
          <p:nvSpPr>
            <p:cNvPr id="4203" name="Google Shape;4203;p10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204" name="Google Shape;4204;p104"/>
          <p:cNvGrpSpPr/>
          <p:nvPr/>
        </p:nvGrpSpPr>
        <p:grpSpPr>
          <a:xfrm>
            <a:off x="757716" y="4483066"/>
            <a:ext cx="3966684" cy="546538"/>
            <a:chOff x="1418897" y="2165131"/>
            <a:chExt cx="9007365" cy="546538"/>
          </a:xfrm>
        </p:grpSpPr>
        <p:sp>
          <p:nvSpPr>
            <p:cNvPr id="4205" name="Google Shape;4205;p10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Switch</a:t>
              </a:r>
              <a:endParaRPr b="1" i="0" sz="2600" u="none" cap="none" strike="noStrike">
                <a:solidFill>
                  <a:srgbClr val="000000"/>
                </a:solidFill>
                <a:latin typeface="Calibri"/>
                <a:ea typeface="Calibri"/>
                <a:cs typeface="Calibri"/>
                <a:sym typeface="Calibri"/>
              </a:endParaRPr>
            </a:p>
          </p:txBody>
        </p:sp>
        <p:sp>
          <p:nvSpPr>
            <p:cNvPr id="4206" name="Google Shape;4206;p10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207" name="Google Shape;4207;p104"/>
          <p:cNvGrpSpPr/>
          <p:nvPr/>
        </p:nvGrpSpPr>
        <p:grpSpPr>
          <a:xfrm>
            <a:off x="757716" y="5360678"/>
            <a:ext cx="3966684" cy="546538"/>
            <a:chOff x="1418897" y="2165131"/>
            <a:chExt cx="9007365" cy="546538"/>
          </a:xfrm>
        </p:grpSpPr>
        <p:sp>
          <p:nvSpPr>
            <p:cNvPr id="4208" name="Google Shape;4208;p10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Không có thiết bị nào.</a:t>
              </a:r>
              <a:endParaRPr b="1" i="0" sz="2600" u="none" cap="none" strike="noStrike">
                <a:solidFill>
                  <a:srgbClr val="000000"/>
                </a:solidFill>
                <a:latin typeface="Calibri"/>
                <a:ea typeface="Calibri"/>
                <a:cs typeface="Calibri"/>
                <a:sym typeface="Calibri"/>
              </a:endParaRPr>
            </a:p>
          </p:txBody>
        </p:sp>
        <p:sp>
          <p:nvSpPr>
            <p:cNvPr id="4209" name="Google Shape;4209;p10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210" name="Google Shape;4210;p104"/>
          <p:cNvSpPr/>
          <p:nvPr/>
        </p:nvSpPr>
        <p:spPr>
          <a:xfrm>
            <a:off x="715775" y="3605450"/>
            <a:ext cx="467468" cy="546542"/>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104"/>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pic>
        <p:nvPicPr>
          <p:cNvPr id="4212" name="Google Shape;4212;p104"/>
          <p:cNvPicPr preferRelativeResize="0"/>
          <p:nvPr/>
        </p:nvPicPr>
        <p:blipFill rotWithShape="1">
          <a:blip r:embed="rId3">
            <a:alphaModFix/>
          </a:blip>
          <a:srcRect b="0" l="0" r="0" t="0"/>
          <a:stretch/>
        </p:blipFill>
        <p:spPr>
          <a:xfrm>
            <a:off x="4806882" y="2509376"/>
            <a:ext cx="4589804" cy="37127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10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18" name="Google Shape;4218;p105"/>
          <p:cNvSpPr/>
          <p:nvPr/>
        </p:nvSpPr>
        <p:spPr>
          <a:xfrm>
            <a:off x="757715" y="1261646"/>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ĐỂ PHÂN GIẢI ĐỊA CHỈ IP THÀNH ĐỊA CHỈ MAC, TA SỬ DỤNG GIAO THỨC NÀO?</a:t>
            </a:r>
            <a:endParaRPr b="1" i="0" sz="3000" u="none" cap="none" strike="noStrike">
              <a:solidFill>
                <a:srgbClr val="000000"/>
              </a:solidFill>
              <a:latin typeface="Calibri"/>
              <a:ea typeface="Calibri"/>
              <a:cs typeface="Calibri"/>
              <a:sym typeface="Calibri"/>
            </a:endParaRPr>
          </a:p>
        </p:txBody>
      </p:sp>
      <p:grpSp>
        <p:nvGrpSpPr>
          <p:cNvPr id="4219" name="Google Shape;4219;p105"/>
          <p:cNvGrpSpPr/>
          <p:nvPr/>
        </p:nvGrpSpPr>
        <p:grpSpPr>
          <a:xfrm>
            <a:off x="757716" y="2727839"/>
            <a:ext cx="9007365" cy="546538"/>
            <a:chOff x="1418897" y="2165131"/>
            <a:chExt cx="9007365" cy="546538"/>
          </a:xfrm>
        </p:grpSpPr>
        <p:sp>
          <p:nvSpPr>
            <p:cNvPr id="4220" name="Google Shape;4220;p105"/>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ARP</a:t>
              </a:r>
              <a:endParaRPr b="1" i="0" sz="2600" u="none" cap="none" strike="noStrike">
                <a:solidFill>
                  <a:srgbClr val="000000"/>
                </a:solidFill>
                <a:latin typeface="Calibri"/>
                <a:ea typeface="Calibri"/>
                <a:cs typeface="Calibri"/>
                <a:sym typeface="Calibri"/>
              </a:endParaRPr>
            </a:p>
          </p:txBody>
        </p:sp>
        <p:sp>
          <p:nvSpPr>
            <p:cNvPr id="4221" name="Google Shape;4221;p10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222" name="Google Shape;4222;p105"/>
          <p:cNvGrpSpPr/>
          <p:nvPr/>
        </p:nvGrpSpPr>
        <p:grpSpPr>
          <a:xfrm>
            <a:off x="757715" y="3605453"/>
            <a:ext cx="9007365" cy="546538"/>
            <a:chOff x="1418897" y="2165131"/>
            <a:chExt cx="9007365" cy="546538"/>
          </a:xfrm>
        </p:grpSpPr>
        <p:sp>
          <p:nvSpPr>
            <p:cNvPr id="4223" name="Google Shape;4223;p105"/>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DHCP</a:t>
              </a:r>
              <a:endParaRPr b="1" i="0" sz="2600" u="none" cap="none" strike="noStrike">
                <a:solidFill>
                  <a:srgbClr val="000000"/>
                </a:solidFill>
                <a:latin typeface="Calibri"/>
                <a:ea typeface="Calibri"/>
                <a:cs typeface="Calibri"/>
                <a:sym typeface="Calibri"/>
              </a:endParaRPr>
            </a:p>
          </p:txBody>
        </p:sp>
        <p:sp>
          <p:nvSpPr>
            <p:cNvPr id="4224" name="Google Shape;4224;p10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225" name="Google Shape;4225;p105"/>
          <p:cNvGrpSpPr/>
          <p:nvPr/>
        </p:nvGrpSpPr>
        <p:grpSpPr>
          <a:xfrm>
            <a:off x="757715" y="4483066"/>
            <a:ext cx="9007365" cy="546538"/>
            <a:chOff x="1418897" y="2165131"/>
            <a:chExt cx="9007365" cy="546538"/>
          </a:xfrm>
        </p:grpSpPr>
        <p:sp>
          <p:nvSpPr>
            <p:cNvPr id="4226" name="Google Shape;4226;p105"/>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TCP/IP</a:t>
              </a:r>
              <a:endParaRPr b="1" i="0" sz="2600" u="none" cap="none" strike="noStrike">
                <a:solidFill>
                  <a:srgbClr val="000000"/>
                </a:solidFill>
                <a:latin typeface="Calibri"/>
                <a:ea typeface="Calibri"/>
                <a:cs typeface="Calibri"/>
                <a:sym typeface="Calibri"/>
              </a:endParaRPr>
            </a:p>
          </p:txBody>
        </p:sp>
        <p:sp>
          <p:nvSpPr>
            <p:cNvPr id="4227" name="Google Shape;4227;p10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228" name="Google Shape;4228;p105"/>
          <p:cNvGrpSpPr/>
          <p:nvPr/>
        </p:nvGrpSpPr>
        <p:grpSpPr>
          <a:xfrm>
            <a:off x="757715" y="5360678"/>
            <a:ext cx="9007365" cy="546538"/>
            <a:chOff x="1418897" y="2165131"/>
            <a:chExt cx="9007365" cy="546538"/>
          </a:xfrm>
        </p:grpSpPr>
        <p:sp>
          <p:nvSpPr>
            <p:cNvPr id="4229" name="Google Shape;4229;p105"/>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ICMP</a:t>
              </a:r>
              <a:endParaRPr b="1" i="0" sz="2600" u="none" cap="none" strike="noStrike">
                <a:solidFill>
                  <a:srgbClr val="000000"/>
                </a:solidFill>
                <a:latin typeface="Calibri"/>
                <a:ea typeface="Calibri"/>
                <a:cs typeface="Calibri"/>
                <a:sym typeface="Calibri"/>
              </a:endParaRPr>
            </a:p>
          </p:txBody>
        </p:sp>
        <p:sp>
          <p:nvSpPr>
            <p:cNvPr id="4230" name="Google Shape;4230;p10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231" name="Google Shape;4231;p105"/>
          <p:cNvSpPr/>
          <p:nvPr/>
        </p:nvSpPr>
        <p:spPr>
          <a:xfrm>
            <a:off x="797978" y="2603251"/>
            <a:ext cx="854894" cy="795714"/>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105"/>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106"/>
          <p:cNvSpPr txBox="1"/>
          <p:nvPr>
            <p:ph type="title"/>
          </p:nvPr>
        </p:nvSpPr>
        <p:spPr>
          <a:xfrm>
            <a:off x="3010485" y="1901776"/>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5.5 Switch</a:t>
            </a:r>
            <a:endParaRPr b="1" sz="7200">
              <a:latin typeface="Times New Roman"/>
              <a:ea typeface="Times New Roman"/>
              <a:cs typeface="Times New Roman"/>
              <a:sym typeface="Times New Roman"/>
            </a:endParaRPr>
          </a:p>
        </p:txBody>
      </p:sp>
      <p:sp>
        <p:nvSpPr>
          <p:cNvPr id="4238" name="Google Shape;4238;p10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sp>
        <p:nvSpPr>
          <p:cNvPr id="4243" name="Google Shape;4243;p107"/>
          <p:cNvSpPr txBox="1"/>
          <p:nvPr>
            <p:ph type="title"/>
          </p:nvPr>
        </p:nvSpPr>
        <p:spPr>
          <a:xfrm>
            <a:off x="3009900" y="1171574"/>
            <a:ext cx="6086475" cy="66675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Switch</a:t>
            </a:r>
            <a:endParaRPr/>
          </a:p>
        </p:txBody>
      </p:sp>
      <p:sp>
        <p:nvSpPr>
          <p:cNvPr id="4244" name="Google Shape;4244;p107"/>
          <p:cNvSpPr txBox="1"/>
          <p:nvPr>
            <p:ph idx="12" type="sldNum"/>
          </p:nvPr>
        </p:nvSpPr>
        <p:spPr>
          <a:xfrm>
            <a:off x="4724400" y="649287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45" name="Google Shape;4245;p107"/>
          <p:cNvPicPr preferRelativeResize="0"/>
          <p:nvPr/>
        </p:nvPicPr>
        <p:blipFill rotWithShape="1">
          <a:blip r:embed="rId3">
            <a:alphaModFix/>
          </a:blip>
          <a:srcRect b="0" l="0" r="0" t="0"/>
          <a:stretch/>
        </p:blipFill>
        <p:spPr>
          <a:xfrm>
            <a:off x="2687589" y="2141810"/>
            <a:ext cx="6731096" cy="405901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108"/>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Hai tính năng này hoạt động ổn định nhờ bảng chuyển tiếp (switch table).</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Bảng chuyển tiếp gồm:</a:t>
            </a:r>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Địa chỉ MAC của các nút mạng.</a:t>
            </a:r>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Số hiệu cổng trên switch đối với từng nút mạng.</a:t>
            </a:r>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Thời điểm hai thông tin trên vào bảng switch.</a:t>
            </a:r>
            <a:endParaRPr/>
          </a:p>
        </p:txBody>
      </p:sp>
      <p:sp>
        <p:nvSpPr>
          <p:cNvPr id="4251" name="Google Shape;4251;p108"/>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Chuyển tiếp và lọc</a:t>
            </a:r>
            <a:endParaRPr/>
          </a:p>
        </p:txBody>
      </p:sp>
      <p:sp>
        <p:nvSpPr>
          <p:cNvPr id="4252" name="Google Shape;4252;p10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253" name="Google Shape;4253;p108"/>
          <p:cNvGraphicFramePr/>
          <p:nvPr/>
        </p:nvGraphicFramePr>
        <p:xfrm>
          <a:off x="628650" y="4303786"/>
          <a:ext cx="3000000" cy="3000000"/>
        </p:xfrm>
        <a:graphic>
          <a:graphicData uri="http://schemas.openxmlformats.org/drawingml/2006/table">
            <a:tbl>
              <a:tblPr bandRow="1" firstRow="1">
                <a:noFill/>
                <a:tableStyleId>{5A54A452-52A8-475D-BF72-43B074261E9B}</a:tableStyleId>
              </a:tblPr>
              <a:tblGrid>
                <a:gridCol w="2482850"/>
                <a:gridCol w="2482850"/>
                <a:gridCol w="2482850"/>
              </a:tblGrid>
              <a:tr h="370850">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Địa chỉ MAC</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Cổng</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Thời gian</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62-FE-F7-11-89-A3</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9:32</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7C-BA-B2-B4-91-10</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3</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9:36</a:t>
                      </a:r>
                      <a:endParaRPr/>
                    </a:p>
                  </a:txBody>
                  <a:tcPr marT="45725" marB="45725" marR="91450" marL="91450"/>
                </a:tc>
              </a:tr>
              <a:tr h="370850">
                <a:tc>
                  <a:txBody>
                    <a:bodyPr/>
                    <a:lstStyle/>
                    <a:p>
                      <a:pPr indent="0" lvl="0" marL="0" marR="0" rtl="0" algn="l">
                        <a:spcBef>
                          <a:spcPts val="0"/>
                        </a:spcBef>
                        <a:spcAft>
                          <a:spcPts val="0"/>
                        </a:spcAft>
                        <a:buNone/>
                      </a:pPr>
                      <a:r>
                        <a:rPr lang="en-US" sz="1800">
                          <a:latin typeface="Times New Roman"/>
                          <a:ea typeface="Times New Roman"/>
                          <a:cs typeface="Times New Roman"/>
                          <a:sym typeface="Times New Roman"/>
                        </a:rPr>
                        <a:t>…</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a:t>
                      </a:r>
                      <a:endParaRPr/>
                    </a:p>
                  </a:txBody>
                  <a:tcPr marT="45725" marB="45725" marR="91450" marL="91450"/>
                </a:tc>
                <a:tc>
                  <a:txBody>
                    <a:bodyPr/>
                    <a:lstStyle/>
                    <a:p>
                      <a:pPr indent="0" lvl="0" marL="0" marR="0" rtl="0" algn="ctr">
                        <a:spcBef>
                          <a:spcPts val="0"/>
                        </a:spcBef>
                        <a:spcAft>
                          <a:spcPts val="0"/>
                        </a:spcAft>
                        <a:buNone/>
                      </a:pPr>
                      <a:r>
                        <a:rPr lang="en-US" sz="1800">
                          <a:latin typeface="Times New Roman"/>
                          <a:ea typeface="Times New Roman"/>
                          <a:cs typeface="Times New Roman"/>
                          <a:sym typeface="Times New Roman"/>
                        </a:rPr>
                        <a:t>…</a:t>
                      </a:r>
                      <a:endParaRPr/>
                    </a:p>
                  </a:txBody>
                  <a:tcPr marT="45725" marB="45725" marR="91450" marL="91450"/>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7" name="Shape 4257"/>
        <p:cNvGrpSpPr/>
        <p:nvPr/>
      </p:nvGrpSpPr>
      <p:grpSpPr>
        <a:xfrm>
          <a:off x="0" y="0"/>
          <a:ext cx="0" cy="0"/>
          <a:chOff x="0" y="0"/>
          <a:chExt cx="0" cy="0"/>
        </a:xfrm>
      </p:grpSpPr>
      <p:sp>
        <p:nvSpPr>
          <p:cNvPr id="4258" name="Google Shape;4258;p109"/>
          <p:cNvSpPr txBox="1"/>
          <p:nvPr>
            <p:ph idx="1" type="body"/>
          </p:nvPr>
        </p:nvSpPr>
        <p:spPr>
          <a:xfrm>
            <a:off x="676275" y="1714499"/>
            <a:ext cx="10887075" cy="4486275"/>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Gói tin có địa chỉ đích DD-DD-DD-DD-DD-DD đến cổng x của switch.</a:t>
            </a:r>
            <a:endParaRPr/>
          </a:p>
          <a:p>
            <a:pPr indent="-457200" lvl="0" marL="457200" rtl="0" algn="just">
              <a:lnSpc>
                <a:spcPct val="90000"/>
              </a:lnSpc>
              <a:spcBef>
                <a:spcPts val="12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Switch sẽ tra cứu địa chỉ này trong bảng switch.</a:t>
            </a:r>
            <a:endParaRPr/>
          </a:p>
          <a:p>
            <a:pPr indent="-457200" lvl="0" marL="457200" rtl="0" algn="just">
              <a:lnSpc>
                <a:spcPct val="90000"/>
              </a:lnSpc>
              <a:spcBef>
                <a:spcPts val="12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Có 3 trường hợp xảy ra:</a:t>
            </a:r>
            <a:endParaRPr/>
          </a:p>
          <a:p>
            <a:pPr indent="-457200" lvl="1" marL="858838" rtl="0" algn="just">
              <a:lnSpc>
                <a:spcPct val="90000"/>
              </a:lnSpc>
              <a:spcBef>
                <a:spcPts val="12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Không có địa chỉ đích trong bảng: switch sẽ quảng bá gói tin này.</a:t>
            </a:r>
            <a:endParaRPr/>
          </a:p>
          <a:p>
            <a:pPr indent="-457200" lvl="1" marL="858838" rtl="0" algn="just">
              <a:lnSpc>
                <a:spcPct val="90000"/>
              </a:lnSpc>
              <a:spcBef>
                <a:spcPts val="12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Có thông tin địa chỉ đích nhưng trùng cổng x: tính năng lọc sẽ hủy gói tin.</a:t>
            </a:r>
            <a:endParaRPr/>
          </a:p>
          <a:p>
            <a:pPr indent="-457200" lvl="1" marL="858838" rtl="0" algn="just">
              <a:lnSpc>
                <a:spcPct val="90000"/>
              </a:lnSpc>
              <a:spcBef>
                <a:spcPts val="12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Có thông tin địa chỉ đích và địa chỉ này có cổng y: switch chuyển gói tin vào bộ nhớ đệm của cổng y.</a:t>
            </a:r>
            <a:endParaRPr/>
          </a:p>
        </p:txBody>
      </p:sp>
      <p:sp>
        <p:nvSpPr>
          <p:cNvPr id="4259" name="Google Shape;4259;p109"/>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Chuyển tiếp và lọc: cách hoạt động</a:t>
            </a:r>
            <a:endParaRPr/>
          </a:p>
        </p:txBody>
      </p:sp>
      <p:sp>
        <p:nvSpPr>
          <p:cNvPr id="4260" name="Google Shape;4260;p10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4.2 Datagram network</a:t>
            </a:r>
            <a:endParaRPr/>
          </a:p>
        </p:txBody>
      </p:sp>
      <p:sp>
        <p:nvSpPr>
          <p:cNvPr id="879" name="Google Shape;879;p1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880" name="Google Shape;880;p11"/>
          <p:cNvGraphicFramePr/>
          <p:nvPr/>
        </p:nvGraphicFramePr>
        <p:xfrm>
          <a:off x="811235" y="1698684"/>
          <a:ext cx="3000000" cy="3000000"/>
        </p:xfrm>
        <a:graphic>
          <a:graphicData uri="http://schemas.openxmlformats.org/drawingml/2006/table">
            <a:tbl>
              <a:tblPr bandRow="1" firstRow="1">
                <a:noFill/>
                <a:tableStyleId>{5A54A452-52A8-475D-BF72-43B074261E9B}</a:tableStyleId>
              </a:tblPr>
              <a:tblGrid>
                <a:gridCol w="5336350"/>
                <a:gridCol w="5233175"/>
              </a:tblGrid>
              <a:tr h="370850">
                <a:tc>
                  <a:txBody>
                    <a:bodyPr/>
                    <a:lstStyle/>
                    <a:p>
                      <a:pPr indent="0" lvl="0" marL="0" marR="0" rtl="0" algn="ctr">
                        <a:spcBef>
                          <a:spcPts val="0"/>
                        </a:spcBef>
                        <a:spcAft>
                          <a:spcPts val="0"/>
                        </a:spcAft>
                        <a:buNone/>
                      </a:pPr>
                      <a:r>
                        <a:rPr lang="en-US" sz="2400" u="none" cap="none" strike="noStrike">
                          <a:latin typeface="Times New Roman"/>
                          <a:ea typeface="Times New Roman"/>
                          <a:cs typeface="Times New Roman"/>
                          <a:sym typeface="Times New Roman"/>
                        </a:rPr>
                        <a:t>Dãy địa chỉ đích</a:t>
                      </a:r>
                      <a:endParaRPr/>
                    </a:p>
                  </a:txBody>
                  <a:tcPr marT="45725" marB="45725" marR="91450" marL="91450"/>
                </a:tc>
                <a:tc>
                  <a:txBody>
                    <a:bodyPr/>
                    <a:lstStyle/>
                    <a:p>
                      <a:pPr indent="0" lvl="0" marL="0" marR="0" rtl="0" algn="ctr">
                        <a:spcBef>
                          <a:spcPts val="0"/>
                        </a:spcBef>
                        <a:spcAft>
                          <a:spcPts val="0"/>
                        </a:spcAft>
                        <a:buNone/>
                      </a:pPr>
                      <a:r>
                        <a:rPr lang="en-US" sz="2400" u="none" cap="none" strike="noStrike">
                          <a:latin typeface="Times New Roman"/>
                          <a:ea typeface="Times New Roman"/>
                          <a:cs typeface="Times New Roman"/>
                          <a:sym typeface="Times New Roman"/>
                        </a:rPr>
                        <a:t>Link interface</a:t>
                      </a:r>
                      <a:endParaRPr/>
                    </a:p>
                  </a:txBody>
                  <a:tcPr marT="45725" marB="45725" marR="91450" marL="91450"/>
                </a:tc>
              </a:tr>
              <a:tr h="370850">
                <a:tc>
                  <a:txBody>
                    <a:bodyPr/>
                    <a:lstStyle/>
                    <a:p>
                      <a:pPr indent="0" lvl="0" marL="0" marR="0" rtl="0" algn="l">
                        <a:spcBef>
                          <a:spcPts val="0"/>
                        </a:spcBef>
                        <a:spcAft>
                          <a:spcPts val="0"/>
                        </a:spcAft>
                        <a:buNone/>
                      </a:pPr>
                      <a:r>
                        <a:rPr lang="en-US" sz="2400" u="none" cap="none" strike="noStrike">
                          <a:latin typeface="Times New Roman"/>
                          <a:ea typeface="Times New Roman"/>
                          <a:cs typeface="Times New Roman"/>
                          <a:sym typeface="Times New Roman"/>
                        </a:rPr>
                        <a:t>11001000 00010111 00010000 00000000 đến</a:t>
                      </a:r>
                      <a:endParaRPr/>
                    </a:p>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11001000 00010111 00010111 11111111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00011000 00000000 đến</a:t>
                      </a:r>
                      <a:endParaRPr/>
                    </a:p>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11001000 00010111 00011000 11111111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00011001 00000000 đến</a:t>
                      </a:r>
                      <a:endParaRPr/>
                    </a:p>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11001000 00010111 00011111 11111111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2</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Khác</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3</a:t>
                      </a:r>
                      <a:endParaRPr/>
                    </a:p>
                  </a:txBody>
                  <a:tcPr marT="45725" marB="45725" marR="91450" marL="91450"/>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4" name="Shape 4264"/>
        <p:cNvGrpSpPr/>
        <p:nvPr/>
      </p:nvGrpSpPr>
      <p:grpSpPr>
        <a:xfrm>
          <a:off x="0" y="0"/>
          <a:ext cx="0" cy="0"/>
          <a:chOff x="0" y="0"/>
          <a:chExt cx="0" cy="0"/>
        </a:xfrm>
      </p:grpSpPr>
      <p:sp>
        <p:nvSpPr>
          <p:cNvPr id="4265" name="Google Shape;4265;p110"/>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Cơ chế tự học: hoạt động</a:t>
            </a:r>
            <a:endParaRPr/>
          </a:p>
        </p:txBody>
      </p:sp>
      <p:sp>
        <p:nvSpPr>
          <p:cNvPr id="4266" name="Google Shape;4266;p11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67" name="Google Shape;4267;p110"/>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p>
            <a:pPr indent="-338138" lvl="1" marL="338138" marR="0" rtl="0" algn="just">
              <a:lnSpc>
                <a:spcPct val="90000"/>
              </a:lnSpc>
              <a:spcBef>
                <a:spcPts val="0"/>
              </a:spcBef>
              <a:spcAft>
                <a:spcPts val="0"/>
              </a:spcAft>
              <a:buClr>
                <a:schemeClr val="dk1"/>
              </a:buClr>
              <a:buSzPts val="2400"/>
              <a:buFont typeface="Noto Sans Symbols"/>
              <a:buChar char="❖"/>
            </a:pPr>
            <a:r>
              <a:rPr b="0" i="0" lang="en-US" u="none" cap="none" strike="noStrike">
                <a:solidFill>
                  <a:schemeClr val="dk1"/>
                </a:solidFill>
                <a:latin typeface="Calibri"/>
                <a:ea typeface="Calibri"/>
                <a:cs typeface="Calibri"/>
                <a:sym typeface="Calibri"/>
              </a:rPr>
              <a:t>Lúc mới khởi động, bảng chuyển tiếp của switch trống.</a:t>
            </a:r>
            <a:endParaRPr>
              <a:latin typeface="Calibri"/>
              <a:ea typeface="Calibri"/>
              <a:cs typeface="Calibri"/>
              <a:sym typeface="Calibri"/>
            </a:endParaRPr>
          </a:p>
          <a:p>
            <a:pPr indent="-338138" lvl="1" marL="338138" marR="0" rtl="0" algn="just">
              <a:lnSpc>
                <a:spcPct val="90000"/>
              </a:lnSpc>
              <a:spcBef>
                <a:spcPts val="1200"/>
              </a:spcBef>
              <a:spcAft>
                <a:spcPts val="0"/>
              </a:spcAft>
              <a:buClr>
                <a:schemeClr val="dk1"/>
              </a:buClr>
              <a:buSzPts val="2400"/>
              <a:buFont typeface="Noto Sans Symbols"/>
              <a:buChar char="❖"/>
            </a:pPr>
            <a:r>
              <a:rPr b="0" i="0" lang="en-US" u="none" cap="none" strike="noStrike">
                <a:solidFill>
                  <a:schemeClr val="dk1"/>
                </a:solidFill>
                <a:latin typeface="Calibri"/>
                <a:ea typeface="Calibri"/>
                <a:cs typeface="Calibri"/>
                <a:sym typeface="Calibri"/>
              </a:rPr>
              <a:t>Với mỗi gói tin nhận được tại một cổng, switch lưu vào bảng:</a:t>
            </a:r>
            <a:endParaRPr>
              <a:latin typeface="Calibri"/>
              <a:ea typeface="Calibri"/>
              <a:cs typeface="Calibri"/>
              <a:sym typeface="Calibri"/>
            </a:endParaRPr>
          </a:p>
          <a:p>
            <a:pPr indent="-342900" lvl="2" marL="688975" marR="0" rtl="0" algn="just">
              <a:lnSpc>
                <a:spcPct val="90000"/>
              </a:lnSpc>
              <a:spcBef>
                <a:spcPts val="1200"/>
              </a:spcBef>
              <a:spcAft>
                <a:spcPts val="0"/>
              </a:spcAft>
              <a:buClr>
                <a:schemeClr val="dk1"/>
              </a:buClr>
              <a:buSzPts val="2000"/>
              <a:buFont typeface="Noto Sans Symbols"/>
              <a:buChar char="❑"/>
            </a:pPr>
            <a:r>
              <a:rPr lang="en-US" sz="2200">
                <a:solidFill>
                  <a:schemeClr val="dk1"/>
                </a:solidFill>
                <a:latin typeface="Times New Roman"/>
                <a:ea typeface="Times New Roman"/>
                <a:cs typeface="Times New Roman"/>
                <a:sym typeface="Times New Roman"/>
              </a:rPr>
              <a:t>G</a:t>
            </a:r>
            <a:r>
              <a:rPr b="0" i="0" lang="en-US" sz="2200" u="none" cap="none" strike="noStrike">
                <a:solidFill>
                  <a:schemeClr val="dk1"/>
                </a:solidFill>
                <a:latin typeface="Times New Roman"/>
                <a:ea typeface="Times New Roman"/>
                <a:cs typeface="Times New Roman"/>
                <a:sym typeface="Times New Roman"/>
              </a:rPr>
              <a:t>iá trị MAC nguồn của gói tin.</a:t>
            </a:r>
            <a:endParaRPr sz="2200">
              <a:latin typeface="Times New Roman"/>
              <a:ea typeface="Times New Roman"/>
              <a:cs typeface="Times New Roman"/>
              <a:sym typeface="Times New Roman"/>
            </a:endParaRPr>
          </a:p>
          <a:p>
            <a:pPr indent="-342900" lvl="2" marL="688975" marR="0" rtl="0" algn="just">
              <a:lnSpc>
                <a:spcPct val="90000"/>
              </a:lnSpc>
              <a:spcBef>
                <a:spcPts val="1200"/>
              </a:spcBef>
              <a:spcAft>
                <a:spcPts val="0"/>
              </a:spcAft>
              <a:buClr>
                <a:schemeClr val="dk1"/>
              </a:buClr>
              <a:buSzPts val="2000"/>
              <a:buFont typeface="Noto Sans Symbols"/>
              <a:buChar char="❑"/>
            </a:pPr>
            <a:r>
              <a:rPr lang="en-US" sz="2200">
                <a:solidFill>
                  <a:schemeClr val="dk1"/>
                </a:solidFill>
                <a:latin typeface="Times New Roman"/>
                <a:ea typeface="Times New Roman"/>
                <a:cs typeface="Times New Roman"/>
                <a:sym typeface="Times New Roman"/>
              </a:rPr>
              <a:t>C</a:t>
            </a:r>
            <a:r>
              <a:rPr b="0" i="0" lang="en-US" sz="2200" u="none" cap="none" strike="noStrike">
                <a:solidFill>
                  <a:schemeClr val="dk1"/>
                </a:solidFill>
                <a:latin typeface="Times New Roman"/>
                <a:ea typeface="Times New Roman"/>
                <a:cs typeface="Times New Roman"/>
                <a:sym typeface="Times New Roman"/>
              </a:rPr>
              <a:t>ổng mà theo đó gói tin được truyền đến switch.</a:t>
            </a:r>
            <a:endParaRPr sz="2200">
              <a:latin typeface="Times New Roman"/>
              <a:ea typeface="Times New Roman"/>
              <a:cs typeface="Times New Roman"/>
              <a:sym typeface="Times New Roman"/>
            </a:endParaRPr>
          </a:p>
          <a:p>
            <a:pPr indent="-342900" lvl="2" marL="688975" marR="0" rtl="0" algn="just">
              <a:lnSpc>
                <a:spcPct val="90000"/>
              </a:lnSpc>
              <a:spcBef>
                <a:spcPts val="1200"/>
              </a:spcBef>
              <a:spcAft>
                <a:spcPts val="0"/>
              </a:spcAft>
              <a:buClr>
                <a:schemeClr val="dk1"/>
              </a:buClr>
              <a:buSzPts val="2000"/>
              <a:buFont typeface="Noto Sans Symbols"/>
              <a:buChar char="❑"/>
            </a:pPr>
            <a:r>
              <a:rPr b="0" i="0" lang="en-US" sz="2200" u="none" cap="none" strike="noStrike">
                <a:solidFill>
                  <a:schemeClr val="dk1"/>
                </a:solidFill>
                <a:latin typeface="Times New Roman"/>
                <a:ea typeface="Times New Roman"/>
                <a:cs typeface="Times New Roman"/>
                <a:sym typeface="Times New Roman"/>
              </a:rPr>
              <a:t>Thời gian hiện tại.</a:t>
            </a:r>
            <a:endParaRPr sz="2200">
              <a:latin typeface="Times New Roman"/>
              <a:ea typeface="Times New Roman"/>
              <a:cs typeface="Times New Roman"/>
              <a:sym typeface="Times New Roman"/>
            </a:endParaRPr>
          </a:p>
          <a:p>
            <a:pPr indent="-338138" lvl="1" marL="338138" marR="0" rtl="0" algn="just">
              <a:lnSpc>
                <a:spcPct val="100000"/>
              </a:lnSpc>
              <a:spcBef>
                <a:spcPts val="1200"/>
              </a:spcBef>
              <a:spcAft>
                <a:spcPts val="0"/>
              </a:spcAft>
              <a:buClr>
                <a:schemeClr val="dk1"/>
              </a:buClr>
              <a:buSzPts val="2400"/>
              <a:buFont typeface="Noto Sans Symbols"/>
              <a:buChar char="❖"/>
            </a:pPr>
            <a:r>
              <a:rPr b="0" i="0" lang="en-US" u="none" cap="none" strike="noStrike">
                <a:solidFill>
                  <a:schemeClr val="dk1"/>
                </a:solidFill>
                <a:latin typeface="Calibri"/>
                <a:ea typeface="Calibri"/>
                <a:cs typeface="Calibri"/>
                <a:sym typeface="Calibri"/>
              </a:rPr>
              <a:t>Sau một khoảng thời gian nhất định (aging time), nếu nút mạng nào không truyền tin đến nữa thì switch xóa thông tin của nút đó.</a:t>
            </a:r>
            <a:endParaRPr>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1" name="Shape 4271"/>
        <p:cNvGrpSpPr/>
        <p:nvPr/>
      </p:nvGrpSpPr>
      <p:grpSpPr>
        <a:xfrm>
          <a:off x="0" y="0"/>
          <a:ext cx="0" cy="0"/>
          <a:chOff x="0" y="0"/>
          <a:chExt cx="0" cy="0"/>
        </a:xfrm>
      </p:grpSpPr>
      <p:sp>
        <p:nvSpPr>
          <p:cNvPr id="4272" name="Google Shape;4272;p111"/>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Cơ chế tự học: hoạt động</a:t>
            </a:r>
            <a:endParaRPr/>
          </a:p>
        </p:txBody>
      </p:sp>
      <p:sp>
        <p:nvSpPr>
          <p:cNvPr id="4273" name="Google Shape;4273;p11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74" name="Google Shape;4274;p111"/>
          <p:cNvPicPr preferRelativeResize="0"/>
          <p:nvPr/>
        </p:nvPicPr>
        <p:blipFill rotWithShape="1">
          <a:blip r:embed="rId3">
            <a:alphaModFix/>
          </a:blip>
          <a:srcRect b="0" l="0" r="0" t="0"/>
          <a:stretch/>
        </p:blipFill>
        <p:spPr>
          <a:xfrm>
            <a:off x="1144905" y="1651829"/>
            <a:ext cx="5586674" cy="4591844"/>
          </a:xfrm>
          <a:prstGeom prst="rect">
            <a:avLst/>
          </a:prstGeom>
          <a:noFill/>
          <a:ln>
            <a:noFill/>
          </a:ln>
        </p:spPr>
      </p:pic>
      <p:pic>
        <p:nvPicPr>
          <p:cNvPr id="4275" name="Google Shape;4275;p111"/>
          <p:cNvPicPr preferRelativeResize="0"/>
          <p:nvPr/>
        </p:nvPicPr>
        <p:blipFill rotWithShape="1">
          <a:blip r:embed="rId4">
            <a:alphaModFix/>
          </a:blip>
          <a:srcRect b="0" l="0" r="0" t="0"/>
          <a:stretch/>
        </p:blipFill>
        <p:spPr>
          <a:xfrm>
            <a:off x="7005711" y="2236975"/>
            <a:ext cx="4387300" cy="342155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112"/>
          <p:cNvSpPr txBox="1"/>
          <p:nvPr>
            <p:ph idx="1" type="body"/>
          </p:nvPr>
        </p:nvSpPr>
        <p:spPr>
          <a:xfrm>
            <a:off x="628650" y="1661751"/>
            <a:ext cx="7448550" cy="4543424"/>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800"/>
              <a:buFont typeface="Noto Sans Symbols"/>
              <a:buChar char="❖"/>
            </a:pPr>
            <a:r>
              <a:rPr b="0" i="0" lang="en-US" sz="2400" u="none" cap="none" strike="noStrike">
                <a:solidFill>
                  <a:schemeClr val="dk1"/>
                </a:solidFill>
                <a:latin typeface="Calibri"/>
                <a:ea typeface="Calibri"/>
                <a:cs typeface="Calibri"/>
                <a:sym typeface="Calibri"/>
              </a:rPr>
              <a:t>Loại bỏ xung đột:</a:t>
            </a:r>
            <a:endParaRPr sz="3200">
              <a:latin typeface="Calibri"/>
              <a:ea typeface="Calibri"/>
              <a:cs typeface="Calibri"/>
              <a:sym typeface="Calibri"/>
            </a:endParaRPr>
          </a:p>
          <a:p>
            <a:pPr indent="-344488" lvl="1" marL="688975" marR="0" rtl="0" algn="just">
              <a:lnSpc>
                <a:spcPct val="90000"/>
              </a:lnSpc>
              <a:spcBef>
                <a:spcPts val="1200"/>
              </a:spcBef>
              <a:spcAft>
                <a:spcPts val="0"/>
              </a:spcAft>
              <a:buClr>
                <a:schemeClr val="dk1"/>
              </a:buClr>
              <a:buSzPts val="2400"/>
              <a:buFont typeface="Noto Sans Symbols"/>
              <a:buChar char="❑"/>
            </a:pPr>
            <a:r>
              <a:rPr b="0" i="0" lang="en-US" sz="2000" u="none" cap="none" strike="noStrike">
                <a:solidFill>
                  <a:schemeClr val="dk1"/>
                </a:solidFill>
                <a:latin typeface="Calibri"/>
                <a:ea typeface="Calibri"/>
                <a:cs typeface="Calibri"/>
                <a:sym typeface="Calibri"/>
              </a:rPr>
              <a:t>Không có hao phí băng thông do xung đột.</a:t>
            </a:r>
            <a:endParaRPr sz="2000">
              <a:latin typeface="Calibri"/>
              <a:ea typeface="Calibri"/>
              <a:cs typeface="Calibri"/>
              <a:sym typeface="Calibri"/>
            </a:endParaRPr>
          </a:p>
          <a:p>
            <a:pPr indent="-342900" lvl="0" marL="342900" marR="0" rtl="0" algn="just">
              <a:lnSpc>
                <a:spcPct val="90000"/>
              </a:lnSpc>
              <a:spcBef>
                <a:spcPts val="1200"/>
              </a:spcBef>
              <a:spcAft>
                <a:spcPts val="0"/>
              </a:spcAft>
              <a:buClr>
                <a:schemeClr val="dk1"/>
              </a:buClr>
              <a:buSzPts val="2800"/>
              <a:buFont typeface="Noto Sans Symbols"/>
              <a:buChar char="❖"/>
            </a:pPr>
            <a:r>
              <a:rPr b="0" i="0" lang="en-US" sz="2400" u="none" cap="none" strike="noStrike">
                <a:solidFill>
                  <a:schemeClr val="dk1"/>
                </a:solidFill>
                <a:latin typeface="Calibri"/>
                <a:ea typeface="Calibri"/>
                <a:cs typeface="Calibri"/>
                <a:sym typeface="Calibri"/>
              </a:rPr>
              <a:t>Các cổng độc lập với nhau:</a:t>
            </a:r>
            <a:endParaRPr sz="3200">
              <a:latin typeface="Calibri"/>
              <a:ea typeface="Calibri"/>
              <a:cs typeface="Calibri"/>
              <a:sym typeface="Calibri"/>
            </a:endParaRPr>
          </a:p>
          <a:p>
            <a:pPr indent="-344488" lvl="1" marL="688975" marR="0" rtl="0" algn="just">
              <a:lnSpc>
                <a:spcPct val="90000"/>
              </a:lnSpc>
              <a:spcBef>
                <a:spcPts val="1200"/>
              </a:spcBef>
              <a:spcAft>
                <a:spcPts val="0"/>
              </a:spcAft>
              <a:buClr>
                <a:schemeClr val="dk1"/>
              </a:buClr>
              <a:buSzPts val="2400"/>
              <a:buFont typeface="Noto Sans Symbols"/>
              <a:buChar char="❑"/>
            </a:pPr>
            <a:r>
              <a:rPr b="0" i="0" lang="en-US" sz="2000" u="none" cap="none" strike="noStrike">
                <a:solidFill>
                  <a:schemeClr val="dk1"/>
                </a:solidFill>
                <a:latin typeface="Calibri"/>
                <a:ea typeface="Calibri"/>
                <a:cs typeface="Calibri"/>
                <a:sym typeface="Calibri"/>
              </a:rPr>
              <a:t>Cổng 1 kết nối cáp đồng, cổng 3 kết nối cáp quang đều được.</a:t>
            </a:r>
            <a:endParaRPr sz="2000">
              <a:latin typeface="Calibri"/>
              <a:ea typeface="Calibri"/>
              <a:cs typeface="Calibri"/>
              <a:sym typeface="Calibri"/>
            </a:endParaRPr>
          </a:p>
          <a:p>
            <a:pPr indent="-344488" lvl="1" marL="688975" marR="0" rtl="0" algn="just">
              <a:lnSpc>
                <a:spcPct val="90000"/>
              </a:lnSpc>
              <a:spcBef>
                <a:spcPts val="1200"/>
              </a:spcBef>
              <a:spcAft>
                <a:spcPts val="0"/>
              </a:spcAft>
              <a:buClr>
                <a:schemeClr val="dk1"/>
              </a:buClr>
              <a:buSzPts val="2400"/>
              <a:buFont typeface="Noto Sans Symbols"/>
              <a:buChar char="❑"/>
            </a:pPr>
            <a:r>
              <a:rPr b="0" i="0" lang="en-US" sz="2000" u="none" cap="none" strike="noStrike">
                <a:solidFill>
                  <a:schemeClr val="dk1"/>
                </a:solidFill>
                <a:latin typeface="Calibri"/>
                <a:ea typeface="Calibri"/>
                <a:cs typeface="Calibri"/>
                <a:sym typeface="Calibri"/>
              </a:rPr>
              <a:t>Độc lập và có tốc độ khác nhau.</a:t>
            </a:r>
            <a:endParaRPr sz="2000">
              <a:latin typeface="Calibri"/>
              <a:ea typeface="Calibri"/>
              <a:cs typeface="Calibri"/>
              <a:sym typeface="Calibri"/>
            </a:endParaRPr>
          </a:p>
          <a:p>
            <a:pPr indent="-342900" lvl="0" marL="342900" marR="0" rtl="0" algn="just">
              <a:lnSpc>
                <a:spcPct val="90000"/>
              </a:lnSpc>
              <a:spcBef>
                <a:spcPts val="1200"/>
              </a:spcBef>
              <a:spcAft>
                <a:spcPts val="0"/>
              </a:spcAft>
              <a:buClr>
                <a:schemeClr val="dk1"/>
              </a:buClr>
              <a:buSzPts val="2800"/>
              <a:buFont typeface="Noto Sans Symbols"/>
              <a:buChar char="❖"/>
            </a:pPr>
            <a:r>
              <a:rPr b="0" i="0" lang="en-US" sz="2400" u="none" cap="none" strike="noStrike">
                <a:solidFill>
                  <a:schemeClr val="dk1"/>
                </a:solidFill>
                <a:latin typeface="Calibri"/>
                <a:ea typeface="Calibri"/>
                <a:cs typeface="Calibri"/>
                <a:sym typeface="Calibri"/>
              </a:rPr>
              <a:t>An ninh: </a:t>
            </a:r>
            <a:endParaRPr b="0" i="0" sz="2400" u="none" cap="none" strike="noStrike">
              <a:solidFill>
                <a:schemeClr val="dk1"/>
              </a:solidFill>
              <a:latin typeface="Calibri"/>
              <a:ea typeface="Calibri"/>
              <a:cs typeface="Calibri"/>
              <a:sym typeface="Calibri"/>
            </a:endParaRPr>
          </a:p>
          <a:p>
            <a:pPr indent="-344488" lvl="1" marL="688975" rtl="0" algn="just">
              <a:lnSpc>
                <a:spcPct val="90000"/>
              </a:lnSpc>
              <a:spcBef>
                <a:spcPts val="1200"/>
              </a:spcBef>
              <a:spcAft>
                <a:spcPts val="0"/>
              </a:spcAft>
              <a:buClr>
                <a:schemeClr val="dk1"/>
              </a:buClr>
              <a:buSzPts val="2800"/>
              <a:buFont typeface="Noto Sans Symbols"/>
              <a:buChar char="❑"/>
            </a:pPr>
            <a:r>
              <a:rPr b="0" i="0" lang="en-US" sz="2000" u="none" cap="none" strike="noStrike">
                <a:solidFill>
                  <a:schemeClr val="dk1"/>
                </a:solidFill>
                <a:latin typeface="Calibri"/>
                <a:ea typeface="Calibri"/>
                <a:cs typeface="Calibri"/>
                <a:sym typeface="Calibri"/>
              </a:rPr>
              <a:t>gói tin chỉ đến đúng cổng cần thiết, khó nghe lén hơn.</a:t>
            </a:r>
            <a:endParaRPr sz="2000">
              <a:latin typeface="Calibri"/>
              <a:ea typeface="Calibri"/>
              <a:cs typeface="Calibri"/>
              <a:sym typeface="Calibri"/>
            </a:endParaRPr>
          </a:p>
          <a:p>
            <a:pPr indent="-342900" lvl="0" marL="342900" marR="0" rtl="0" algn="just">
              <a:lnSpc>
                <a:spcPct val="90000"/>
              </a:lnSpc>
              <a:spcBef>
                <a:spcPts val="1200"/>
              </a:spcBef>
              <a:spcAft>
                <a:spcPts val="0"/>
              </a:spcAft>
              <a:buClr>
                <a:schemeClr val="dk1"/>
              </a:buClr>
              <a:buSzPts val="2800"/>
              <a:buFont typeface="Noto Sans Symbols"/>
              <a:buChar char="❖"/>
            </a:pPr>
            <a:r>
              <a:rPr b="0" i="0" lang="en-US" sz="2400" u="none" cap="none" strike="noStrike">
                <a:solidFill>
                  <a:schemeClr val="dk1"/>
                </a:solidFill>
                <a:latin typeface="Calibri"/>
                <a:ea typeface="Calibri"/>
                <a:cs typeface="Calibri"/>
                <a:sym typeface="Calibri"/>
              </a:rPr>
              <a:t>Dễ quản lý:</a:t>
            </a:r>
            <a:endParaRPr/>
          </a:p>
          <a:p>
            <a:pPr indent="-344488" lvl="1" marL="688975" marR="0" rtl="0" algn="just">
              <a:lnSpc>
                <a:spcPct val="90000"/>
              </a:lnSpc>
              <a:spcBef>
                <a:spcPts val="1200"/>
              </a:spcBef>
              <a:spcAft>
                <a:spcPts val="0"/>
              </a:spcAft>
              <a:buClr>
                <a:schemeClr val="dk1"/>
              </a:buClr>
              <a:buSzPts val="2400"/>
              <a:buFont typeface="Noto Sans Symbols"/>
              <a:buChar char="❑"/>
            </a:pPr>
            <a:r>
              <a:rPr b="0" i="0" lang="en-US" sz="2000" u="none" cap="none" strike="noStrike">
                <a:solidFill>
                  <a:schemeClr val="dk1"/>
                </a:solidFill>
                <a:latin typeface="Calibri"/>
                <a:ea typeface="Calibri"/>
                <a:cs typeface="Calibri"/>
                <a:sym typeface="Calibri"/>
              </a:rPr>
              <a:t>Nút mạng bị hỏng sẽ bị cô lập khỏi đường truyền.</a:t>
            </a:r>
            <a:endParaRPr/>
          </a:p>
        </p:txBody>
      </p:sp>
      <p:sp>
        <p:nvSpPr>
          <p:cNvPr id="4281" name="Google Shape;4281;p112"/>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Switch: ưu điểm</a:t>
            </a:r>
            <a:endParaRPr/>
          </a:p>
        </p:txBody>
      </p:sp>
      <p:sp>
        <p:nvSpPr>
          <p:cNvPr id="4282" name="Google Shape;4282;p11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6" name="Shape 4286"/>
        <p:cNvGrpSpPr/>
        <p:nvPr/>
      </p:nvGrpSpPr>
      <p:grpSpPr>
        <a:xfrm>
          <a:off x="0" y="0"/>
          <a:ext cx="0" cy="0"/>
          <a:chOff x="0" y="0"/>
          <a:chExt cx="0" cy="0"/>
        </a:xfrm>
      </p:grpSpPr>
      <p:sp>
        <p:nvSpPr>
          <p:cNvPr id="4287" name="Google Shape;4287;p113"/>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5.5 So sánh Router và Switch</a:t>
            </a:r>
            <a:endParaRPr/>
          </a:p>
        </p:txBody>
      </p:sp>
      <p:sp>
        <p:nvSpPr>
          <p:cNvPr id="4288" name="Google Shape;4288;p11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289" name="Google Shape;4289;p113"/>
          <p:cNvGraphicFramePr/>
          <p:nvPr/>
        </p:nvGraphicFramePr>
        <p:xfrm>
          <a:off x="1350267" y="1935871"/>
          <a:ext cx="3000000" cy="3000000"/>
        </p:xfrm>
        <a:graphic>
          <a:graphicData uri="http://schemas.openxmlformats.org/drawingml/2006/table">
            <a:tbl>
              <a:tblPr bandRow="1" firstRow="1">
                <a:noFill/>
                <a:tableStyleId>{5A54A452-52A8-475D-BF72-43B074261E9B}</a:tableStyleId>
              </a:tblPr>
              <a:tblGrid>
                <a:gridCol w="3179700"/>
                <a:gridCol w="3179700"/>
                <a:gridCol w="3179700"/>
              </a:tblGrid>
              <a:tr h="370850">
                <a:tc>
                  <a:txBody>
                    <a:bodyPr/>
                    <a:lstStyle/>
                    <a:p>
                      <a:pPr indent="0" lvl="0" marL="0" marR="0" rtl="0" algn="l">
                        <a:spcBef>
                          <a:spcPts val="0"/>
                        </a:spcBef>
                        <a:spcAft>
                          <a:spcPts val="0"/>
                        </a:spcAft>
                        <a:buNone/>
                      </a:pPr>
                      <a:r>
                        <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ROUTER</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SWITCH</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Chức năng</a:t>
                      </a:r>
                      <a:endParaRPr/>
                    </a:p>
                  </a:txBody>
                  <a:tcPr marT="45725" marB="45725" marR="91450" marL="91450"/>
                </a:tc>
                <a:tc gridSpan="2">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Cùng là thiết bị lưu chuyển</a:t>
                      </a:r>
                      <a:endParaRPr/>
                    </a:p>
                  </a:txBody>
                  <a:tcPr marT="45725" marB="45725" marR="91450" marL="91450"/>
                </a:tc>
                <a:tc hMerge="1"/>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Cô lập dữ liệu</a:t>
                      </a:r>
                      <a:endParaRPr/>
                    </a:p>
                  </a:txBody>
                  <a:tcPr marT="45725" marB="45725" marR="91450" marL="91450"/>
                </a:tc>
                <a:tc gridSpan="2">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Có</a:t>
                      </a:r>
                      <a:endParaRPr/>
                    </a:p>
                  </a:txBody>
                  <a:tcPr marT="45725" marB="45725" marR="91450" marL="91450"/>
                </a:tc>
                <a:tc hMerge="1"/>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Tầng OSI</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Tầng network</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Tầng link</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Loại địa chỉ</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IP</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MAC</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Loại bảng</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Bảng định tuyến</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Bảng chuyển tiếp</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Thuật toán</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Định tuyến</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Tự học</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Plug-ang-play</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Không</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Có</a:t>
                      </a:r>
                      <a:endParaRPr/>
                    </a:p>
                  </a:txBody>
                  <a:tcPr marT="45725" marB="45725" marR="91450" marL="91450"/>
                </a:tc>
              </a:tr>
              <a:tr h="370850">
                <a:tc>
                  <a:txBody>
                    <a:bodyPr/>
                    <a:lstStyle/>
                    <a:p>
                      <a:pPr indent="0" lvl="0" marL="0" marR="0" rtl="0" algn="l">
                        <a:spcBef>
                          <a:spcPts val="0"/>
                        </a:spcBef>
                        <a:spcAft>
                          <a:spcPts val="0"/>
                        </a:spcAft>
                        <a:buNone/>
                      </a:pPr>
                      <a:r>
                        <a:rPr b="1" lang="en-US" sz="2000">
                          <a:latin typeface="Times New Roman"/>
                          <a:ea typeface="Times New Roman"/>
                          <a:cs typeface="Times New Roman"/>
                          <a:sym typeface="Times New Roman"/>
                        </a:rPr>
                        <a:t>Tìm đường đi ngắn nhất</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Có</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Không</a:t>
                      </a:r>
                      <a:endParaRPr/>
                    </a:p>
                  </a:txBody>
                  <a:tcPr marT="45725" marB="45725" marR="91450" marL="91450"/>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sp>
        <p:nvSpPr>
          <p:cNvPr id="4294" name="Google Shape;4294;p114"/>
          <p:cNvSpPr txBox="1"/>
          <p:nvPr>
            <p:ph type="title"/>
          </p:nvPr>
        </p:nvSpPr>
        <p:spPr>
          <a:xfrm>
            <a:off x="3010485" y="1761099"/>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5.6 VLAN</a:t>
            </a:r>
            <a:br>
              <a:rPr b="1" lang="en-US" sz="6600">
                <a:latin typeface="Times New Roman"/>
                <a:ea typeface="Times New Roman"/>
                <a:cs typeface="Times New Roman"/>
                <a:sym typeface="Times New Roman"/>
              </a:rPr>
            </a:br>
            <a:r>
              <a:rPr b="1" lang="en-US" sz="3600">
                <a:latin typeface="Times New Roman"/>
                <a:ea typeface="Times New Roman"/>
                <a:cs typeface="Times New Roman"/>
                <a:sym typeface="Times New Roman"/>
              </a:rPr>
              <a:t>(Virtual Local Area Network)</a:t>
            </a:r>
            <a:endParaRPr b="1" sz="7200">
              <a:latin typeface="Times New Roman"/>
              <a:ea typeface="Times New Roman"/>
              <a:cs typeface="Times New Roman"/>
              <a:sym typeface="Times New Roman"/>
            </a:endParaRPr>
          </a:p>
        </p:txBody>
      </p:sp>
      <p:sp>
        <p:nvSpPr>
          <p:cNvPr id="4295" name="Google Shape;4295;p11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sp>
        <p:nvSpPr>
          <p:cNvPr id="4300" name="Google Shape;4300;p115"/>
          <p:cNvSpPr txBox="1"/>
          <p:nvPr>
            <p:ph type="title"/>
          </p:nvPr>
        </p:nvSpPr>
        <p:spPr>
          <a:xfrm>
            <a:off x="2461844" y="1107724"/>
            <a:ext cx="7070042" cy="143238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5.6 VLAN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(Virtual Local Area Network)</a:t>
            </a:r>
            <a:endParaRPr/>
          </a:p>
        </p:txBody>
      </p:sp>
      <p:sp>
        <p:nvSpPr>
          <p:cNvPr id="4301" name="Google Shape;4301;p115"/>
          <p:cNvSpPr txBox="1"/>
          <p:nvPr>
            <p:ph idx="1" type="body"/>
          </p:nvPr>
        </p:nvSpPr>
        <p:spPr>
          <a:xfrm>
            <a:off x="2461845" y="2540108"/>
            <a:ext cx="7070041" cy="3924447"/>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Miền broadcast đơn:</a:t>
            </a:r>
            <a:endParaRPr/>
          </a:p>
          <a:p>
            <a:pPr indent="-457200"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Tất cả lưu lượng broadcast tầng 2 (ARP, DHCP, địa chỉ MAC không biết vị trí đích đến ở đâu) phải đi qua toàn mạng LAN</a:t>
            </a:r>
            <a:endParaRPr/>
          </a:p>
          <a:p>
            <a:pPr indent="-457200"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An ninh/riêng tư, các vấn đề về hiệu suất</a:t>
            </a:r>
            <a:endParaRPr/>
          </a:p>
          <a:p>
            <a:pPr indent="-457200" lvl="0" marL="457200" rtl="0" algn="just">
              <a:lnSpc>
                <a:spcPct val="90000"/>
              </a:lnSpc>
              <a:spcBef>
                <a:spcPts val="1000"/>
              </a:spcBef>
              <a:spcAft>
                <a:spcPts val="0"/>
              </a:spcAft>
              <a:buClr>
                <a:srgbClr val="000000"/>
              </a:buClr>
              <a:buSzPts val="2800"/>
              <a:buFont typeface="Noto Sans Symbols"/>
              <a:buChar char="❖"/>
            </a:pPr>
            <a:r>
              <a:rPr i="0" lang="en-US" sz="2800">
                <a:solidFill>
                  <a:srgbClr val="000000"/>
                </a:solidFill>
                <a:latin typeface="Times New Roman"/>
                <a:ea typeface="Times New Roman"/>
                <a:cs typeface="Times New Roman"/>
                <a:sym typeface="Times New Roman"/>
              </a:rPr>
              <a:t>Các switch hỗ trợ khả năng VLAN có thể được cấu hình để định nghĩa nhiều mạng LAN </a:t>
            </a:r>
            <a:r>
              <a:rPr b="1" i="0" lang="en-US" sz="2800" u="sng">
                <a:solidFill>
                  <a:srgbClr val="FF0000"/>
                </a:solidFill>
                <a:latin typeface="Times New Roman"/>
                <a:ea typeface="Times New Roman"/>
                <a:cs typeface="Times New Roman"/>
                <a:sym typeface="Times New Roman"/>
              </a:rPr>
              <a:t>ảo</a:t>
            </a:r>
            <a:r>
              <a:rPr i="0" lang="en-US" sz="2800">
                <a:solidFill>
                  <a:srgbClr val="000000"/>
                </a:solidFill>
                <a:latin typeface="Times New Roman"/>
                <a:ea typeface="Times New Roman"/>
                <a:cs typeface="Times New Roman"/>
                <a:sym typeface="Times New Roman"/>
              </a:rPr>
              <a:t> trên một hạ tầng vật lý của mạng LAN.</a:t>
            </a:r>
            <a:endParaRPr/>
          </a:p>
        </p:txBody>
      </p:sp>
      <p:sp>
        <p:nvSpPr>
          <p:cNvPr id="4302" name="Google Shape;4302;p115"/>
          <p:cNvSpPr txBox="1"/>
          <p:nvPr>
            <p:ph idx="12" type="sldNum"/>
          </p:nvPr>
        </p:nvSpPr>
        <p:spPr>
          <a:xfrm>
            <a:off x="4724400" y="649287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6" name="Shape 4306"/>
        <p:cNvGrpSpPr/>
        <p:nvPr/>
      </p:nvGrpSpPr>
      <p:grpSpPr>
        <a:xfrm>
          <a:off x="0" y="0"/>
          <a:ext cx="0" cy="0"/>
          <a:chOff x="0" y="0"/>
          <a:chExt cx="0" cy="0"/>
        </a:xfrm>
      </p:grpSpPr>
      <p:sp>
        <p:nvSpPr>
          <p:cNvPr id="4307" name="Google Shape;4307;p116"/>
          <p:cNvSpPr txBox="1"/>
          <p:nvPr>
            <p:ph type="title"/>
          </p:nvPr>
        </p:nvSpPr>
        <p:spPr>
          <a:xfrm>
            <a:off x="623963" y="982749"/>
            <a:ext cx="5171926" cy="70484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5.6: Port-based VLAN</a:t>
            </a:r>
            <a:endParaRPr/>
          </a:p>
        </p:txBody>
      </p:sp>
      <p:sp>
        <p:nvSpPr>
          <p:cNvPr id="4308" name="Google Shape;4308;p116"/>
          <p:cNvSpPr txBox="1"/>
          <p:nvPr>
            <p:ph idx="1" type="body"/>
          </p:nvPr>
        </p:nvSpPr>
        <p:spPr>
          <a:xfrm>
            <a:off x="762001" y="1924050"/>
            <a:ext cx="4895850" cy="43053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800"/>
              <a:buNone/>
            </a:pPr>
            <a:r>
              <a:rPr lang="en-US" sz="2800">
                <a:latin typeface="Times New Roman"/>
                <a:ea typeface="Times New Roman"/>
                <a:cs typeface="Times New Roman"/>
                <a:sym typeface="Times New Roman"/>
              </a:rPr>
              <a:t>các port của switch được nhóm lại (bởi phần mềm quản lý switch) để trở thành một switch </a:t>
            </a:r>
            <a:r>
              <a:rPr lang="en-US" sz="2800">
                <a:solidFill>
                  <a:srgbClr val="FF0000"/>
                </a:solidFill>
                <a:latin typeface="Times New Roman"/>
                <a:ea typeface="Times New Roman"/>
                <a:cs typeface="Times New Roman"/>
                <a:sym typeface="Times New Roman"/>
              </a:rPr>
              <a:t>vật lý</a:t>
            </a:r>
            <a:r>
              <a:rPr lang="en-US" sz="2800">
                <a:latin typeface="Times New Roman"/>
                <a:ea typeface="Times New Roman"/>
                <a:cs typeface="Times New Roman"/>
                <a:sym typeface="Times New Roman"/>
              </a:rPr>
              <a:t> duy nhất …</a:t>
            </a:r>
            <a:endParaRPr>
              <a:latin typeface="Times New Roman"/>
              <a:ea typeface="Times New Roman"/>
              <a:cs typeface="Times New Roman"/>
              <a:sym typeface="Times New Roman"/>
            </a:endParaRPr>
          </a:p>
        </p:txBody>
      </p:sp>
      <p:sp>
        <p:nvSpPr>
          <p:cNvPr id="4309" name="Google Shape;4309;p11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4310" name="Google Shape;4310;p116"/>
          <p:cNvGrpSpPr/>
          <p:nvPr/>
        </p:nvGrpSpPr>
        <p:grpSpPr>
          <a:xfrm>
            <a:off x="761605" y="3717435"/>
            <a:ext cx="4445000" cy="1971675"/>
            <a:chOff x="4927600" y="1820863"/>
            <a:chExt cx="4445000" cy="1971675"/>
          </a:xfrm>
        </p:grpSpPr>
        <p:sp>
          <p:nvSpPr>
            <p:cNvPr id="4311" name="Google Shape;4311;p116"/>
            <p:cNvSpPr/>
            <p:nvPr/>
          </p:nvSpPr>
          <p:spPr>
            <a:xfrm>
              <a:off x="8305800" y="2308225"/>
              <a:ext cx="2794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312" name="Google Shape;4312;p116"/>
            <p:cNvSpPr/>
            <p:nvPr/>
          </p:nvSpPr>
          <p:spPr>
            <a:xfrm>
              <a:off x="6232525" y="2092325"/>
              <a:ext cx="273050" cy="19685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313" name="Google Shape;4313;p116"/>
            <p:cNvSpPr/>
            <p:nvPr/>
          </p:nvSpPr>
          <p:spPr>
            <a:xfrm>
              <a:off x="6224588" y="2301875"/>
              <a:ext cx="290512" cy="242888"/>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14" name="Google Shape;4314;p116"/>
            <p:cNvSpPr/>
            <p:nvPr/>
          </p:nvSpPr>
          <p:spPr>
            <a:xfrm>
              <a:off x="8296275" y="2082800"/>
              <a:ext cx="290513" cy="20955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15" name="Google Shape;4315;p116"/>
            <p:cNvSpPr/>
            <p:nvPr/>
          </p:nvSpPr>
          <p:spPr>
            <a:xfrm>
              <a:off x="7405688" y="2087563"/>
              <a:ext cx="890587" cy="4572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16" name="Google Shape;4316;p116"/>
            <p:cNvSpPr/>
            <p:nvPr/>
          </p:nvSpPr>
          <p:spPr>
            <a:xfrm>
              <a:off x="6510338" y="2087563"/>
              <a:ext cx="900112" cy="452437"/>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17" name="Google Shape;4317;p116"/>
            <p:cNvSpPr/>
            <p:nvPr/>
          </p:nvSpPr>
          <p:spPr>
            <a:xfrm>
              <a:off x="6224588" y="2079625"/>
              <a:ext cx="2370137" cy="4683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318" name="Google Shape;4318;p116"/>
            <p:cNvCxnSpPr/>
            <p:nvPr/>
          </p:nvCxnSpPr>
          <p:spPr>
            <a:xfrm>
              <a:off x="6226175" y="2295525"/>
              <a:ext cx="2351088" cy="4763"/>
            </a:xfrm>
            <a:prstGeom prst="straightConnector1">
              <a:avLst/>
            </a:prstGeom>
            <a:noFill/>
            <a:ln cap="flat" cmpd="sng" w="9525">
              <a:solidFill>
                <a:schemeClr val="dk1"/>
              </a:solidFill>
              <a:prstDash val="solid"/>
              <a:round/>
              <a:headEnd len="med" w="med" type="none"/>
              <a:tailEnd len="med" w="med" type="none"/>
            </a:ln>
          </p:spPr>
        </p:cxnSp>
        <p:sp>
          <p:nvSpPr>
            <p:cNvPr id="4319" name="Google Shape;4319;p116"/>
            <p:cNvSpPr txBox="1"/>
            <p:nvPr/>
          </p:nvSpPr>
          <p:spPr>
            <a:xfrm>
              <a:off x="6142038" y="203835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a:t>
              </a:r>
              <a:endParaRPr/>
            </a:p>
          </p:txBody>
        </p:sp>
        <p:cxnSp>
          <p:nvCxnSpPr>
            <p:cNvPr id="4320" name="Google Shape;4320;p116"/>
            <p:cNvCxnSpPr/>
            <p:nvPr/>
          </p:nvCxnSpPr>
          <p:spPr>
            <a:xfrm>
              <a:off x="7405688" y="2084388"/>
              <a:ext cx="0" cy="463550"/>
            </a:xfrm>
            <a:prstGeom prst="straightConnector1">
              <a:avLst/>
            </a:prstGeom>
            <a:noFill/>
            <a:ln cap="flat" cmpd="sng" w="9525">
              <a:solidFill>
                <a:schemeClr val="dk1"/>
              </a:solidFill>
              <a:prstDash val="solid"/>
              <a:round/>
              <a:headEnd len="med" w="med" type="none"/>
              <a:tailEnd len="med" w="med" type="none"/>
            </a:ln>
          </p:spPr>
        </p:cxnSp>
        <p:sp>
          <p:nvSpPr>
            <p:cNvPr id="4321" name="Google Shape;4321;p116"/>
            <p:cNvSpPr/>
            <p:nvPr/>
          </p:nvSpPr>
          <p:spPr>
            <a:xfrm>
              <a:off x="6196013" y="1820863"/>
              <a:ext cx="3176587" cy="261937"/>
            </a:xfrm>
            <a:prstGeom prst="parallelogram">
              <a:avLst>
                <a:gd fmla="val 303182"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22" name="Google Shape;4322;p116"/>
            <p:cNvSpPr/>
            <p:nvPr/>
          </p:nvSpPr>
          <p:spPr>
            <a:xfrm>
              <a:off x="8599488" y="1824038"/>
              <a:ext cx="763587" cy="720725"/>
            </a:xfrm>
            <a:custGeom>
              <a:rect b="b" l="l" r="r" t="t"/>
              <a:pathLst>
                <a:path extrusionOk="0" h="454" w="232">
                  <a:moveTo>
                    <a:pt x="0" y="454"/>
                  </a:moveTo>
                  <a:lnTo>
                    <a:pt x="232" y="274"/>
                  </a:lnTo>
                  <a:lnTo>
                    <a:pt x="229"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3" name="Google Shape;4323;p116"/>
            <p:cNvSpPr/>
            <p:nvPr/>
          </p:nvSpPr>
          <p:spPr>
            <a:xfrm>
              <a:off x="6597650" y="1868488"/>
              <a:ext cx="2228850" cy="150812"/>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4" name="Google Shape;4324;p116"/>
            <p:cNvSpPr/>
            <p:nvPr/>
          </p:nvSpPr>
          <p:spPr>
            <a:xfrm>
              <a:off x="7070725" y="1868488"/>
              <a:ext cx="1420813" cy="166687"/>
            </a:xfrm>
            <a:custGeom>
              <a:rect b="b" l="l" r="r" t="t"/>
              <a:pathLst>
                <a:path extrusionOk="0" h="105" w="432">
                  <a:moveTo>
                    <a:pt x="0" y="0"/>
                  </a:moveTo>
                  <a:lnTo>
                    <a:pt x="85" y="0"/>
                  </a:lnTo>
                  <a:lnTo>
                    <a:pt x="307" y="105"/>
                  </a:lnTo>
                  <a:lnTo>
                    <a:pt x="432" y="105"/>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325" name="Google Shape;4325;p116"/>
            <p:cNvCxnSpPr/>
            <p:nvPr/>
          </p:nvCxnSpPr>
          <p:spPr>
            <a:xfrm>
              <a:off x="8005763" y="208915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26" name="Google Shape;4326;p116"/>
            <p:cNvCxnSpPr/>
            <p:nvPr/>
          </p:nvCxnSpPr>
          <p:spPr>
            <a:xfrm>
              <a:off x="6805613" y="2084388"/>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27" name="Google Shape;4327;p116"/>
            <p:cNvCxnSpPr/>
            <p:nvPr/>
          </p:nvCxnSpPr>
          <p:spPr>
            <a:xfrm>
              <a:off x="6515100" y="208121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28" name="Google Shape;4328;p116"/>
            <p:cNvCxnSpPr/>
            <p:nvPr/>
          </p:nvCxnSpPr>
          <p:spPr>
            <a:xfrm>
              <a:off x="6224588" y="209391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29" name="Google Shape;4329;p116"/>
            <p:cNvCxnSpPr/>
            <p:nvPr/>
          </p:nvCxnSpPr>
          <p:spPr>
            <a:xfrm>
              <a:off x="7086600" y="208915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30" name="Google Shape;4330;p116"/>
            <p:cNvCxnSpPr/>
            <p:nvPr/>
          </p:nvCxnSpPr>
          <p:spPr>
            <a:xfrm>
              <a:off x="7710488" y="2084388"/>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331" name="Google Shape;4331;p116"/>
            <p:cNvCxnSpPr/>
            <p:nvPr/>
          </p:nvCxnSpPr>
          <p:spPr>
            <a:xfrm>
              <a:off x="8301038" y="2079625"/>
              <a:ext cx="0" cy="463550"/>
            </a:xfrm>
            <a:prstGeom prst="straightConnector1">
              <a:avLst/>
            </a:prstGeom>
            <a:noFill/>
            <a:ln cap="flat" cmpd="sng" w="9525">
              <a:solidFill>
                <a:schemeClr val="dk1"/>
              </a:solidFill>
              <a:prstDash val="solid"/>
              <a:round/>
              <a:headEnd len="med" w="med" type="none"/>
              <a:tailEnd len="med" w="med" type="none"/>
            </a:ln>
          </p:spPr>
        </p:cxnSp>
        <p:sp>
          <p:nvSpPr>
            <p:cNvPr id="4332" name="Google Shape;4332;p116"/>
            <p:cNvSpPr txBox="1"/>
            <p:nvPr/>
          </p:nvSpPr>
          <p:spPr>
            <a:xfrm>
              <a:off x="7023100" y="224790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8</a:t>
              </a:r>
              <a:endParaRPr/>
            </a:p>
          </p:txBody>
        </p:sp>
        <p:sp>
          <p:nvSpPr>
            <p:cNvPr id="4333" name="Google Shape;4333;p116"/>
            <p:cNvSpPr txBox="1"/>
            <p:nvPr/>
          </p:nvSpPr>
          <p:spPr>
            <a:xfrm>
              <a:off x="7342188" y="203358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9</a:t>
              </a:r>
              <a:endParaRPr/>
            </a:p>
          </p:txBody>
        </p:sp>
        <p:sp>
          <p:nvSpPr>
            <p:cNvPr id="4334" name="Google Shape;4334;p116"/>
            <p:cNvSpPr txBox="1"/>
            <p:nvPr/>
          </p:nvSpPr>
          <p:spPr>
            <a:xfrm>
              <a:off x="8218488" y="2252663"/>
              <a:ext cx="29845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16</a:t>
              </a:r>
              <a:endParaRPr/>
            </a:p>
          </p:txBody>
        </p:sp>
        <p:sp>
          <p:nvSpPr>
            <p:cNvPr id="4335" name="Google Shape;4335;p116"/>
            <p:cNvSpPr txBox="1"/>
            <p:nvPr/>
          </p:nvSpPr>
          <p:spPr>
            <a:xfrm>
              <a:off x="7323138" y="2252663"/>
              <a:ext cx="29845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10</a:t>
              </a:r>
              <a:endParaRPr/>
            </a:p>
          </p:txBody>
        </p:sp>
        <p:sp>
          <p:nvSpPr>
            <p:cNvPr id="4336" name="Google Shape;4336;p116"/>
            <p:cNvSpPr txBox="1"/>
            <p:nvPr/>
          </p:nvSpPr>
          <p:spPr>
            <a:xfrm>
              <a:off x="6151563" y="2238375"/>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2</a:t>
              </a:r>
              <a:endParaRPr/>
            </a:p>
          </p:txBody>
        </p:sp>
        <p:sp>
          <p:nvSpPr>
            <p:cNvPr id="4337" name="Google Shape;4337;p116"/>
            <p:cNvSpPr txBox="1"/>
            <p:nvPr/>
          </p:nvSpPr>
          <p:spPr>
            <a:xfrm>
              <a:off x="7018338" y="203358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7</a:t>
              </a:r>
              <a:endParaRPr/>
            </a:p>
          </p:txBody>
        </p:sp>
        <p:cxnSp>
          <p:nvCxnSpPr>
            <p:cNvPr id="4338" name="Google Shape;4338;p116"/>
            <p:cNvCxnSpPr/>
            <p:nvPr/>
          </p:nvCxnSpPr>
          <p:spPr>
            <a:xfrm flipH="1">
              <a:off x="5464175" y="2414588"/>
              <a:ext cx="901700" cy="279400"/>
            </a:xfrm>
            <a:prstGeom prst="straightConnector1">
              <a:avLst/>
            </a:prstGeom>
            <a:noFill/>
            <a:ln cap="flat" cmpd="sng" w="9525">
              <a:solidFill>
                <a:schemeClr val="dk1"/>
              </a:solidFill>
              <a:prstDash val="solid"/>
              <a:round/>
              <a:headEnd len="med" w="med" type="none"/>
              <a:tailEnd len="med" w="med" type="none"/>
            </a:ln>
          </p:spPr>
        </p:cxnSp>
        <p:cxnSp>
          <p:nvCxnSpPr>
            <p:cNvPr id="4339" name="Google Shape;4339;p116"/>
            <p:cNvCxnSpPr/>
            <p:nvPr/>
          </p:nvCxnSpPr>
          <p:spPr>
            <a:xfrm flipH="1">
              <a:off x="5849938" y="2414588"/>
              <a:ext cx="806450" cy="419100"/>
            </a:xfrm>
            <a:prstGeom prst="straightConnector1">
              <a:avLst/>
            </a:prstGeom>
            <a:noFill/>
            <a:ln cap="flat" cmpd="sng" w="9525">
              <a:solidFill>
                <a:schemeClr val="dk1"/>
              </a:solidFill>
              <a:prstDash val="solid"/>
              <a:round/>
              <a:headEnd len="med" w="med" type="none"/>
              <a:tailEnd len="med" w="med" type="none"/>
            </a:ln>
          </p:spPr>
        </p:cxnSp>
        <p:cxnSp>
          <p:nvCxnSpPr>
            <p:cNvPr id="4340" name="Google Shape;4340;p116"/>
            <p:cNvCxnSpPr/>
            <p:nvPr/>
          </p:nvCxnSpPr>
          <p:spPr>
            <a:xfrm flipH="1">
              <a:off x="6569075" y="2430463"/>
              <a:ext cx="709613" cy="360362"/>
            </a:xfrm>
            <a:prstGeom prst="straightConnector1">
              <a:avLst/>
            </a:prstGeom>
            <a:noFill/>
            <a:ln cap="flat" cmpd="sng" w="9525">
              <a:solidFill>
                <a:schemeClr val="dk1"/>
              </a:solidFill>
              <a:prstDash val="solid"/>
              <a:round/>
              <a:headEnd len="med" w="med" type="none"/>
              <a:tailEnd len="med" w="med" type="none"/>
            </a:ln>
          </p:spPr>
        </p:cxnSp>
        <p:sp>
          <p:nvSpPr>
            <p:cNvPr id="4341" name="Google Shape;4341;p116"/>
            <p:cNvSpPr txBox="1"/>
            <p:nvPr/>
          </p:nvSpPr>
          <p:spPr>
            <a:xfrm>
              <a:off x="8289925" y="2792413"/>
              <a:ext cx="412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cxnSp>
          <p:nvCxnSpPr>
            <p:cNvPr id="4342" name="Google Shape;4342;p116"/>
            <p:cNvCxnSpPr/>
            <p:nvPr/>
          </p:nvCxnSpPr>
          <p:spPr>
            <a:xfrm>
              <a:off x="7577138" y="2417763"/>
              <a:ext cx="101600" cy="377825"/>
            </a:xfrm>
            <a:prstGeom prst="straightConnector1">
              <a:avLst/>
            </a:prstGeom>
            <a:noFill/>
            <a:ln cap="flat" cmpd="sng" w="9525">
              <a:solidFill>
                <a:schemeClr val="dk1"/>
              </a:solidFill>
              <a:prstDash val="solid"/>
              <a:round/>
              <a:headEnd len="med" w="med" type="none"/>
              <a:tailEnd len="med" w="med" type="none"/>
            </a:ln>
          </p:spPr>
        </p:cxnSp>
        <p:cxnSp>
          <p:nvCxnSpPr>
            <p:cNvPr id="4343" name="Google Shape;4343;p116"/>
            <p:cNvCxnSpPr/>
            <p:nvPr/>
          </p:nvCxnSpPr>
          <p:spPr>
            <a:xfrm>
              <a:off x="7567613" y="2216150"/>
              <a:ext cx="479425" cy="603250"/>
            </a:xfrm>
            <a:prstGeom prst="straightConnector1">
              <a:avLst/>
            </a:prstGeom>
            <a:noFill/>
            <a:ln cap="flat" cmpd="sng" w="9525">
              <a:solidFill>
                <a:schemeClr val="dk1"/>
              </a:solidFill>
              <a:prstDash val="solid"/>
              <a:round/>
              <a:headEnd len="med" w="med" type="none"/>
              <a:tailEnd len="med" w="med" type="none"/>
            </a:ln>
          </p:spPr>
        </p:cxnSp>
        <p:cxnSp>
          <p:nvCxnSpPr>
            <p:cNvPr id="4344" name="Google Shape;4344;p116"/>
            <p:cNvCxnSpPr/>
            <p:nvPr/>
          </p:nvCxnSpPr>
          <p:spPr>
            <a:xfrm>
              <a:off x="8423275" y="2160588"/>
              <a:ext cx="514350" cy="484187"/>
            </a:xfrm>
            <a:prstGeom prst="straightConnector1">
              <a:avLst/>
            </a:prstGeom>
            <a:noFill/>
            <a:ln cap="flat" cmpd="sng" w="9525">
              <a:solidFill>
                <a:schemeClr val="dk1"/>
              </a:solidFill>
              <a:prstDash val="solid"/>
              <a:round/>
              <a:headEnd len="med" w="med" type="none"/>
              <a:tailEnd len="med" w="med" type="none"/>
            </a:ln>
          </p:spPr>
        </p:cxnSp>
        <p:sp>
          <p:nvSpPr>
            <p:cNvPr id="4345" name="Google Shape;4345;p116"/>
            <p:cNvSpPr txBox="1"/>
            <p:nvPr/>
          </p:nvSpPr>
          <p:spPr>
            <a:xfrm>
              <a:off x="5454650" y="3335338"/>
              <a:ext cx="1651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Electrical Engineering</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1-8)</a:t>
              </a:r>
              <a:endParaRPr/>
            </a:p>
          </p:txBody>
        </p:sp>
        <p:sp>
          <p:nvSpPr>
            <p:cNvPr id="4346" name="Google Shape;4346;p116"/>
            <p:cNvSpPr txBox="1"/>
            <p:nvPr/>
          </p:nvSpPr>
          <p:spPr>
            <a:xfrm>
              <a:off x="7616825" y="3322638"/>
              <a:ext cx="1433513"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Computer Science</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9-15)</a:t>
              </a:r>
              <a:endParaRPr/>
            </a:p>
          </p:txBody>
        </p:sp>
        <p:sp>
          <p:nvSpPr>
            <p:cNvPr id="4347" name="Google Shape;4347;p116"/>
            <p:cNvSpPr txBox="1"/>
            <p:nvPr/>
          </p:nvSpPr>
          <p:spPr>
            <a:xfrm>
              <a:off x="8213725" y="2028825"/>
              <a:ext cx="29845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15</a:t>
              </a:r>
              <a:endParaRPr/>
            </a:p>
          </p:txBody>
        </p:sp>
        <p:sp>
          <p:nvSpPr>
            <p:cNvPr id="4348" name="Google Shape;4348;p116"/>
            <p:cNvSpPr/>
            <p:nvPr/>
          </p:nvSpPr>
          <p:spPr>
            <a:xfrm>
              <a:off x="6340475" y="2393950"/>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49" name="Google Shape;4349;p116"/>
            <p:cNvSpPr/>
            <p:nvPr/>
          </p:nvSpPr>
          <p:spPr>
            <a:xfrm>
              <a:off x="6632575" y="239077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50" name="Google Shape;4350;p116"/>
            <p:cNvSpPr/>
            <p:nvPr/>
          </p:nvSpPr>
          <p:spPr>
            <a:xfrm>
              <a:off x="7219950" y="2395538"/>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51" name="Google Shape;4351;p116"/>
            <p:cNvSpPr/>
            <p:nvPr/>
          </p:nvSpPr>
          <p:spPr>
            <a:xfrm>
              <a:off x="7551738" y="2392363"/>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52" name="Google Shape;4352;p116"/>
            <p:cNvSpPr/>
            <p:nvPr/>
          </p:nvSpPr>
          <p:spPr>
            <a:xfrm>
              <a:off x="7539038" y="2178050"/>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53" name="Google Shape;4353;p116"/>
            <p:cNvSpPr/>
            <p:nvPr/>
          </p:nvSpPr>
          <p:spPr>
            <a:xfrm>
              <a:off x="8413750" y="217487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54" name="Google Shape;4354;p116"/>
            <p:cNvSpPr txBox="1"/>
            <p:nvPr/>
          </p:nvSpPr>
          <p:spPr>
            <a:xfrm>
              <a:off x="6003925" y="2759075"/>
              <a:ext cx="412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grpSp>
          <p:nvGrpSpPr>
            <p:cNvPr id="4355" name="Google Shape;4355;p116"/>
            <p:cNvGrpSpPr/>
            <p:nvPr/>
          </p:nvGrpSpPr>
          <p:grpSpPr>
            <a:xfrm>
              <a:off x="4927600" y="2600325"/>
              <a:ext cx="609600" cy="558800"/>
              <a:chOff x="-44" y="1473"/>
              <a:chExt cx="981" cy="1105"/>
            </a:xfrm>
          </p:grpSpPr>
          <p:pic>
            <p:nvPicPr>
              <p:cNvPr descr="desktop_computer_stylized_medium" id="4356" name="Google Shape;4356;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57" name="Google Shape;4357;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58" name="Google Shape;4358;p116"/>
            <p:cNvGrpSpPr/>
            <p:nvPr/>
          </p:nvGrpSpPr>
          <p:grpSpPr>
            <a:xfrm>
              <a:off x="5456238" y="2692400"/>
              <a:ext cx="609600" cy="558800"/>
              <a:chOff x="-44" y="1473"/>
              <a:chExt cx="981" cy="1105"/>
            </a:xfrm>
          </p:grpSpPr>
          <p:pic>
            <p:nvPicPr>
              <p:cNvPr descr="desktop_computer_stylized_medium" id="4359" name="Google Shape;4359;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60" name="Google Shape;4360;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61" name="Google Shape;4361;p116"/>
            <p:cNvGrpSpPr/>
            <p:nvPr/>
          </p:nvGrpSpPr>
          <p:grpSpPr>
            <a:xfrm>
              <a:off x="6176963" y="2713038"/>
              <a:ext cx="609600" cy="558800"/>
              <a:chOff x="-44" y="1473"/>
              <a:chExt cx="981" cy="1105"/>
            </a:xfrm>
          </p:grpSpPr>
          <p:pic>
            <p:nvPicPr>
              <p:cNvPr descr="desktop_computer_stylized_medium" id="4362" name="Google Shape;4362;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63" name="Google Shape;4363;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64" name="Google Shape;4364;p116"/>
            <p:cNvGrpSpPr/>
            <p:nvPr/>
          </p:nvGrpSpPr>
          <p:grpSpPr>
            <a:xfrm>
              <a:off x="7192963" y="2733675"/>
              <a:ext cx="609600" cy="558800"/>
              <a:chOff x="-44" y="1473"/>
              <a:chExt cx="981" cy="1105"/>
            </a:xfrm>
          </p:grpSpPr>
          <p:pic>
            <p:nvPicPr>
              <p:cNvPr descr="desktop_computer_stylized_medium" id="4365" name="Google Shape;4365;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66" name="Google Shape;4366;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67" name="Google Shape;4367;p116"/>
            <p:cNvGrpSpPr/>
            <p:nvPr/>
          </p:nvGrpSpPr>
          <p:grpSpPr>
            <a:xfrm>
              <a:off x="7700963" y="2743200"/>
              <a:ext cx="609600" cy="558800"/>
              <a:chOff x="-44" y="1473"/>
              <a:chExt cx="981" cy="1105"/>
            </a:xfrm>
          </p:grpSpPr>
          <p:pic>
            <p:nvPicPr>
              <p:cNvPr descr="desktop_computer_stylized_medium" id="4368" name="Google Shape;4368;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69" name="Google Shape;4369;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70" name="Google Shape;4370;p116"/>
            <p:cNvGrpSpPr/>
            <p:nvPr/>
          </p:nvGrpSpPr>
          <p:grpSpPr>
            <a:xfrm>
              <a:off x="8564563" y="2560638"/>
              <a:ext cx="609600" cy="558800"/>
              <a:chOff x="-44" y="1473"/>
              <a:chExt cx="981" cy="1105"/>
            </a:xfrm>
          </p:grpSpPr>
          <p:pic>
            <p:nvPicPr>
              <p:cNvPr descr="desktop_computer_stylized_medium" id="4371" name="Google Shape;4371;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372" name="Google Shape;4372;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373" name="Google Shape;4373;p116"/>
          <p:cNvGrpSpPr/>
          <p:nvPr/>
        </p:nvGrpSpPr>
        <p:grpSpPr>
          <a:xfrm>
            <a:off x="6474622" y="1924050"/>
            <a:ext cx="5334000" cy="2593975"/>
            <a:chOff x="3902075" y="3695700"/>
            <a:chExt cx="5334289" cy="2593975"/>
          </a:xfrm>
        </p:grpSpPr>
        <p:sp>
          <p:nvSpPr>
            <p:cNvPr id="4374" name="Google Shape;4374;p116"/>
            <p:cNvSpPr/>
            <p:nvPr/>
          </p:nvSpPr>
          <p:spPr>
            <a:xfrm>
              <a:off x="4560888" y="4090988"/>
              <a:ext cx="4516437" cy="1214437"/>
            </a:xfrm>
            <a:custGeom>
              <a:rect b="b" l="l" r="r" t="t"/>
              <a:pathLst>
                <a:path extrusionOk="0" h="21600" w="2160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extrusionOk="0" fill="none" h="21600" w="21600">
                  <a:moveTo>
                    <a:pt x="1074" y="12702"/>
                  </a:moveTo>
                  <a:cubicBezTo>
                    <a:pt x="1407" y="12969"/>
                    <a:pt x="1786" y="13110"/>
                    <a:pt x="2172" y="13110"/>
                  </a:cubicBezTo>
                  <a:cubicBezTo>
                    <a:pt x="2228" y="13109"/>
                    <a:pt x="2285" y="13107"/>
                    <a:pt x="2341" y="13101"/>
                  </a:cubicBezTo>
                </a:path>
                <a:path extrusionOk="0" fill="none" h="21600" w="21600">
                  <a:moveTo>
                    <a:pt x="2909" y="17629"/>
                  </a:moveTo>
                  <a:cubicBezTo>
                    <a:pt x="3099" y="17599"/>
                    <a:pt x="3285" y="17535"/>
                    <a:pt x="3463" y="17439"/>
                  </a:cubicBezTo>
                </a:path>
                <a:path extrusionOk="0" fill="none" h="21600" w="21600">
                  <a:moveTo>
                    <a:pt x="7895" y="18680"/>
                  </a:moveTo>
                  <a:cubicBezTo>
                    <a:pt x="7983" y="18985"/>
                    <a:pt x="8095" y="19277"/>
                    <a:pt x="8229" y="19550"/>
                  </a:cubicBezTo>
                </a:path>
                <a:path extrusionOk="0" fill="none" h="21600" w="21600">
                  <a:moveTo>
                    <a:pt x="14267" y="18324"/>
                  </a:moveTo>
                  <a:cubicBezTo>
                    <a:pt x="14336" y="18013"/>
                    <a:pt x="14380" y="17693"/>
                    <a:pt x="14400" y="17370"/>
                  </a:cubicBezTo>
                </a:path>
                <a:path extrusionOk="0" fill="none" h="21600" w="21600">
                  <a:moveTo>
                    <a:pt x="18694" y="15045"/>
                  </a:moveTo>
                  <a:cubicBezTo>
                    <a:pt x="18694" y="15034"/>
                    <a:pt x="18695" y="15024"/>
                    <a:pt x="18695" y="15013"/>
                  </a:cubicBezTo>
                  <a:cubicBezTo>
                    <a:pt x="18695" y="13508"/>
                    <a:pt x="18063" y="12136"/>
                    <a:pt x="17069" y="11477"/>
                  </a:cubicBezTo>
                </a:path>
                <a:path extrusionOk="0" fill="none" h="21600" w="21600">
                  <a:moveTo>
                    <a:pt x="20165" y="8999"/>
                  </a:moveTo>
                  <a:cubicBezTo>
                    <a:pt x="20479" y="8635"/>
                    <a:pt x="20726" y="8177"/>
                    <a:pt x="20889" y="7661"/>
                  </a:cubicBezTo>
                </a:path>
                <a:path extrusionOk="0" fill="none" h="21600" w="21600">
                  <a:moveTo>
                    <a:pt x="19186" y="3344"/>
                  </a:moveTo>
                  <a:cubicBezTo>
                    <a:pt x="19186" y="3328"/>
                    <a:pt x="19187" y="3313"/>
                    <a:pt x="19187" y="3297"/>
                  </a:cubicBezTo>
                  <a:cubicBezTo>
                    <a:pt x="19187" y="3101"/>
                    <a:pt x="19174" y="2905"/>
                    <a:pt x="19148" y="2712"/>
                  </a:cubicBezTo>
                </a:path>
                <a:path extrusionOk="0" fill="none" h="21600" w="21600">
                  <a:moveTo>
                    <a:pt x="14905" y="1165"/>
                  </a:moveTo>
                  <a:cubicBezTo>
                    <a:pt x="14754" y="1408"/>
                    <a:pt x="14629" y="1679"/>
                    <a:pt x="14535" y="1971"/>
                  </a:cubicBezTo>
                </a:path>
                <a:path extrusionOk="0" fill="none" h="21600" w="21600">
                  <a:moveTo>
                    <a:pt x="11221" y="1645"/>
                  </a:moveTo>
                  <a:cubicBezTo>
                    <a:pt x="11140" y="1866"/>
                    <a:pt x="11080" y="2099"/>
                    <a:pt x="11041" y="2340"/>
                  </a:cubicBezTo>
                </a:path>
                <a:path extrusionOk="0" fill="none" h="21600" w="21600">
                  <a:moveTo>
                    <a:pt x="7645" y="3276"/>
                  </a:moveTo>
                  <a:cubicBezTo>
                    <a:pt x="7449" y="3016"/>
                    <a:pt x="7231" y="2790"/>
                    <a:pt x="6995" y="2602"/>
                  </a:cubicBezTo>
                </a:path>
                <a:path extrusionOk="0" fill="none" h="21600" w="21600">
                  <a:moveTo>
                    <a:pt x="1942" y="7186"/>
                  </a:moveTo>
                  <a:cubicBezTo>
                    <a:pt x="1966" y="7426"/>
                    <a:pt x="2004" y="7663"/>
                    <a:pt x="2056" y="7895"/>
                  </a:cubicBezTo>
                </a:path>
              </a:pathLst>
            </a:custGeom>
            <a:solidFill>
              <a:schemeClr val="lt1"/>
            </a:solidFill>
            <a:ln cap="flat" cmpd="sng" w="9525">
              <a:solidFill>
                <a:srgbClr val="000000"/>
              </a:solidFill>
              <a:prstDash val="solid"/>
              <a:miter lim="800000"/>
              <a:headEnd len="sm" w="sm" type="none"/>
              <a:tailEnd len="sm" w="sm" type="none"/>
            </a:ln>
            <a:effectLst>
              <a:outerShdw rotWithShape="0" algn="ctr" dir="2700000" dist="107763">
                <a:srgbClr val="80808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5" name="Google Shape;4375;p116"/>
            <p:cNvSpPr/>
            <p:nvPr/>
          </p:nvSpPr>
          <p:spPr>
            <a:xfrm>
              <a:off x="5135630" y="4583113"/>
              <a:ext cx="269890" cy="204787"/>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376" name="Google Shape;4376;p116"/>
            <p:cNvSpPr/>
            <p:nvPr/>
          </p:nvSpPr>
          <p:spPr>
            <a:xfrm>
              <a:off x="8064726" y="4811713"/>
              <a:ext cx="279415" cy="238125"/>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cxnSp>
          <p:nvCxnSpPr>
            <p:cNvPr id="4377" name="Google Shape;4377;p116"/>
            <p:cNvCxnSpPr/>
            <p:nvPr/>
          </p:nvCxnSpPr>
          <p:spPr>
            <a:xfrm flipH="1">
              <a:off x="4364038" y="4911725"/>
              <a:ext cx="901700" cy="279400"/>
            </a:xfrm>
            <a:prstGeom prst="straightConnector1">
              <a:avLst/>
            </a:prstGeom>
            <a:noFill/>
            <a:ln cap="flat" cmpd="sng" w="9525">
              <a:solidFill>
                <a:schemeClr val="dk1"/>
              </a:solidFill>
              <a:prstDash val="solid"/>
              <a:round/>
              <a:headEnd len="med" w="med" type="none"/>
              <a:tailEnd len="med" w="med" type="none"/>
            </a:ln>
          </p:spPr>
        </p:cxnSp>
        <p:cxnSp>
          <p:nvCxnSpPr>
            <p:cNvPr id="4378" name="Google Shape;4378;p116"/>
            <p:cNvCxnSpPr/>
            <p:nvPr/>
          </p:nvCxnSpPr>
          <p:spPr>
            <a:xfrm flipH="1">
              <a:off x="4749800" y="4911725"/>
              <a:ext cx="806450" cy="419100"/>
            </a:xfrm>
            <a:prstGeom prst="straightConnector1">
              <a:avLst/>
            </a:prstGeom>
            <a:noFill/>
            <a:ln cap="flat" cmpd="sng" w="9525">
              <a:solidFill>
                <a:schemeClr val="dk1"/>
              </a:solidFill>
              <a:prstDash val="solid"/>
              <a:round/>
              <a:headEnd len="med" w="med" type="none"/>
              <a:tailEnd len="med" w="med" type="none"/>
            </a:ln>
          </p:spPr>
        </p:cxnSp>
        <p:cxnSp>
          <p:nvCxnSpPr>
            <p:cNvPr id="4379" name="Google Shape;4379;p116"/>
            <p:cNvCxnSpPr/>
            <p:nvPr/>
          </p:nvCxnSpPr>
          <p:spPr>
            <a:xfrm flipH="1">
              <a:off x="5468938" y="4921250"/>
              <a:ext cx="684212" cy="366713"/>
            </a:xfrm>
            <a:prstGeom prst="straightConnector1">
              <a:avLst/>
            </a:prstGeom>
            <a:noFill/>
            <a:ln cap="flat" cmpd="sng" w="9525">
              <a:solidFill>
                <a:schemeClr val="dk1"/>
              </a:solidFill>
              <a:prstDash val="solid"/>
              <a:round/>
              <a:headEnd len="med" w="med" type="none"/>
              <a:tailEnd len="med" w="med" type="none"/>
            </a:ln>
          </p:spPr>
        </p:cxnSp>
        <p:sp>
          <p:nvSpPr>
            <p:cNvPr id="4380" name="Google Shape;4380;p116"/>
            <p:cNvSpPr txBox="1"/>
            <p:nvPr/>
          </p:nvSpPr>
          <p:spPr>
            <a:xfrm>
              <a:off x="4354513" y="5832475"/>
              <a:ext cx="1651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Electrical Engineering</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1-8)</a:t>
              </a:r>
              <a:endParaRPr/>
            </a:p>
          </p:txBody>
        </p:sp>
        <p:sp>
          <p:nvSpPr>
            <p:cNvPr id="4381" name="Google Shape;4381;p116"/>
            <p:cNvSpPr txBox="1"/>
            <p:nvPr/>
          </p:nvSpPr>
          <p:spPr>
            <a:xfrm>
              <a:off x="4903788" y="5256213"/>
              <a:ext cx="412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grpSp>
          <p:nvGrpSpPr>
            <p:cNvPr id="4382" name="Google Shape;4382;p116"/>
            <p:cNvGrpSpPr/>
            <p:nvPr/>
          </p:nvGrpSpPr>
          <p:grpSpPr>
            <a:xfrm>
              <a:off x="5041900" y="4316413"/>
              <a:ext cx="1684338" cy="738187"/>
              <a:chOff x="3479" y="2610"/>
              <a:chExt cx="1061" cy="465"/>
            </a:xfrm>
          </p:grpSpPr>
          <p:sp>
            <p:nvSpPr>
              <p:cNvPr id="4383" name="Google Shape;4383;p116"/>
              <p:cNvSpPr/>
              <p:nvPr/>
            </p:nvSpPr>
            <p:spPr>
              <a:xfrm>
                <a:off x="3531" y="2914"/>
                <a:ext cx="183" cy="153"/>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84" name="Google Shape;4384;p116"/>
              <p:cNvSpPr/>
              <p:nvPr/>
            </p:nvSpPr>
            <p:spPr>
              <a:xfrm>
                <a:off x="3711" y="2779"/>
                <a:ext cx="567" cy="285"/>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85" name="Google Shape;4385;p116"/>
              <p:cNvSpPr/>
              <p:nvPr/>
            </p:nvSpPr>
            <p:spPr>
              <a:xfrm>
                <a:off x="3531" y="2774"/>
                <a:ext cx="745" cy="29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386" name="Google Shape;4386;p116"/>
              <p:cNvCxnSpPr/>
              <p:nvPr/>
            </p:nvCxnSpPr>
            <p:spPr>
              <a:xfrm>
                <a:off x="3532" y="2910"/>
                <a:ext cx="741" cy="1"/>
              </a:xfrm>
              <a:prstGeom prst="straightConnector1">
                <a:avLst/>
              </a:prstGeom>
              <a:noFill/>
              <a:ln cap="flat" cmpd="sng" w="9525">
                <a:solidFill>
                  <a:schemeClr val="dk1"/>
                </a:solidFill>
                <a:prstDash val="solid"/>
                <a:round/>
                <a:headEnd len="med" w="med" type="none"/>
                <a:tailEnd len="med" w="med" type="none"/>
              </a:ln>
            </p:spPr>
          </p:cxnSp>
          <p:sp>
            <p:nvSpPr>
              <p:cNvPr id="4387" name="Google Shape;4387;p116"/>
              <p:cNvSpPr txBox="1"/>
              <p:nvPr/>
            </p:nvSpPr>
            <p:spPr>
              <a:xfrm>
                <a:off x="3479" y="2748"/>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a:t>
                </a:r>
                <a:endParaRPr/>
              </a:p>
            </p:txBody>
          </p:sp>
          <p:sp>
            <p:nvSpPr>
              <p:cNvPr id="4388" name="Google Shape;4388;p116"/>
              <p:cNvSpPr/>
              <p:nvPr/>
            </p:nvSpPr>
            <p:spPr>
              <a:xfrm>
                <a:off x="3513" y="2611"/>
                <a:ext cx="1027" cy="165"/>
              </a:xfrm>
              <a:prstGeom prst="parallelogram">
                <a:avLst>
                  <a:gd fmla="val 155606"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89" name="Google Shape;4389;p116"/>
              <p:cNvSpPr/>
              <p:nvPr/>
            </p:nvSpPr>
            <p:spPr>
              <a:xfrm>
                <a:off x="3628" y="2639"/>
                <a:ext cx="746" cy="105"/>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390" name="Google Shape;4390;p116"/>
              <p:cNvCxnSpPr/>
              <p:nvPr/>
            </p:nvCxnSpPr>
            <p:spPr>
              <a:xfrm>
                <a:off x="3897" y="2777"/>
                <a:ext cx="0" cy="292"/>
              </a:xfrm>
              <a:prstGeom prst="straightConnector1">
                <a:avLst/>
              </a:prstGeom>
              <a:noFill/>
              <a:ln cap="flat" cmpd="sng" w="9525">
                <a:solidFill>
                  <a:schemeClr val="dk1"/>
                </a:solidFill>
                <a:prstDash val="solid"/>
                <a:round/>
                <a:headEnd len="med" w="med" type="none"/>
                <a:tailEnd len="med" w="med" type="none"/>
              </a:ln>
            </p:spPr>
          </p:cxnSp>
          <p:cxnSp>
            <p:nvCxnSpPr>
              <p:cNvPr id="4391" name="Google Shape;4391;p116"/>
              <p:cNvCxnSpPr/>
              <p:nvPr/>
            </p:nvCxnSpPr>
            <p:spPr>
              <a:xfrm>
                <a:off x="3714" y="2775"/>
                <a:ext cx="0" cy="292"/>
              </a:xfrm>
              <a:prstGeom prst="straightConnector1">
                <a:avLst/>
              </a:prstGeom>
              <a:noFill/>
              <a:ln cap="flat" cmpd="sng" w="9525">
                <a:solidFill>
                  <a:schemeClr val="dk1"/>
                </a:solidFill>
                <a:prstDash val="solid"/>
                <a:round/>
                <a:headEnd len="med" w="med" type="none"/>
                <a:tailEnd len="med" w="med" type="none"/>
              </a:ln>
            </p:spPr>
          </p:cxnSp>
          <p:cxnSp>
            <p:nvCxnSpPr>
              <p:cNvPr id="4392" name="Google Shape;4392;p116"/>
              <p:cNvCxnSpPr/>
              <p:nvPr/>
            </p:nvCxnSpPr>
            <p:spPr>
              <a:xfrm>
                <a:off x="3531" y="2783"/>
                <a:ext cx="0" cy="292"/>
              </a:xfrm>
              <a:prstGeom prst="straightConnector1">
                <a:avLst/>
              </a:prstGeom>
              <a:noFill/>
              <a:ln cap="flat" cmpd="sng" w="9525">
                <a:solidFill>
                  <a:schemeClr val="dk1"/>
                </a:solidFill>
                <a:prstDash val="solid"/>
                <a:round/>
                <a:headEnd len="med" w="med" type="none"/>
                <a:tailEnd len="med" w="med" type="none"/>
              </a:ln>
            </p:spPr>
          </p:cxnSp>
          <p:cxnSp>
            <p:nvCxnSpPr>
              <p:cNvPr id="4393" name="Google Shape;4393;p116"/>
              <p:cNvCxnSpPr/>
              <p:nvPr/>
            </p:nvCxnSpPr>
            <p:spPr>
              <a:xfrm>
                <a:off x="4074" y="2780"/>
                <a:ext cx="0" cy="292"/>
              </a:xfrm>
              <a:prstGeom prst="straightConnector1">
                <a:avLst/>
              </a:prstGeom>
              <a:noFill/>
              <a:ln cap="flat" cmpd="sng" w="9525">
                <a:solidFill>
                  <a:schemeClr val="dk1"/>
                </a:solidFill>
                <a:prstDash val="solid"/>
                <a:round/>
                <a:headEnd len="med" w="med" type="none"/>
                <a:tailEnd len="med" w="med" type="none"/>
              </a:ln>
            </p:spPr>
          </p:cxnSp>
          <p:sp>
            <p:nvSpPr>
              <p:cNvPr id="4394" name="Google Shape;4394;p116"/>
              <p:cNvSpPr txBox="1"/>
              <p:nvPr/>
            </p:nvSpPr>
            <p:spPr>
              <a:xfrm>
                <a:off x="4034" y="2880"/>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8</a:t>
                </a:r>
                <a:endParaRPr/>
              </a:p>
            </p:txBody>
          </p:sp>
          <p:sp>
            <p:nvSpPr>
              <p:cNvPr id="4395" name="Google Shape;4395;p116"/>
              <p:cNvSpPr txBox="1"/>
              <p:nvPr/>
            </p:nvSpPr>
            <p:spPr>
              <a:xfrm>
                <a:off x="3485" y="2874"/>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2</a:t>
                </a:r>
                <a:endParaRPr/>
              </a:p>
            </p:txBody>
          </p:sp>
          <p:sp>
            <p:nvSpPr>
              <p:cNvPr id="4396" name="Google Shape;4396;p116"/>
              <p:cNvSpPr txBox="1"/>
              <p:nvPr/>
            </p:nvSpPr>
            <p:spPr>
              <a:xfrm>
                <a:off x="4031" y="2745"/>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7</a:t>
                </a:r>
                <a:endParaRPr/>
              </a:p>
            </p:txBody>
          </p:sp>
          <p:sp>
            <p:nvSpPr>
              <p:cNvPr id="4397" name="Google Shape;4397;p116"/>
              <p:cNvSpPr/>
              <p:nvPr/>
            </p:nvSpPr>
            <p:spPr>
              <a:xfrm>
                <a:off x="3604" y="2972"/>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98" name="Google Shape;4398;p116"/>
              <p:cNvSpPr/>
              <p:nvPr/>
            </p:nvSpPr>
            <p:spPr>
              <a:xfrm>
                <a:off x="3788" y="2970"/>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399" name="Google Shape;4399;p116"/>
              <p:cNvSpPr/>
              <p:nvPr/>
            </p:nvSpPr>
            <p:spPr>
              <a:xfrm>
                <a:off x="4158" y="2973"/>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00" name="Google Shape;4400;p116"/>
              <p:cNvSpPr/>
              <p:nvPr/>
            </p:nvSpPr>
            <p:spPr>
              <a:xfrm flipH="1" rot="10800000">
                <a:off x="3754" y="2639"/>
                <a:ext cx="550" cy="105"/>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6"/>
              <p:cNvSpPr txBox="1"/>
              <p:nvPr/>
            </p:nvSpPr>
            <p:spPr>
              <a:xfrm flipH="1">
                <a:off x="3750" y="2625"/>
                <a:ext cx="550" cy="1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2" name="Google Shape;4402;p116"/>
              <p:cNvSpPr/>
              <p:nvPr/>
            </p:nvSpPr>
            <p:spPr>
              <a:xfrm>
                <a:off x="4274" y="2610"/>
                <a:ext cx="264" cy="456"/>
              </a:xfrm>
              <a:custGeom>
                <a:rect b="b" l="l" r="r" t="t"/>
                <a:pathLst>
                  <a:path extrusionOk="0" h="456" w="264">
                    <a:moveTo>
                      <a:pt x="264" y="0"/>
                    </a:moveTo>
                    <a:lnTo>
                      <a:pt x="262" y="248"/>
                    </a:lnTo>
                    <a:lnTo>
                      <a:pt x="0" y="456"/>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03" name="Google Shape;4403;p116"/>
            <p:cNvGrpSpPr/>
            <p:nvPr/>
          </p:nvGrpSpPr>
          <p:grpSpPr>
            <a:xfrm>
              <a:off x="7080250" y="4318000"/>
              <a:ext cx="1698625" cy="742950"/>
              <a:chOff x="1003" y="3585"/>
              <a:chExt cx="1070" cy="468"/>
            </a:xfrm>
          </p:grpSpPr>
          <p:grpSp>
            <p:nvGrpSpPr>
              <p:cNvPr id="4404" name="Google Shape;4404;p116"/>
              <p:cNvGrpSpPr/>
              <p:nvPr/>
            </p:nvGrpSpPr>
            <p:grpSpPr>
              <a:xfrm>
                <a:off x="1003" y="3723"/>
                <a:ext cx="796" cy="330"/>
                <a:chOff x="2444" y="3759"/>
                <a:chExt cx="796" cy="330"/>
              </a:xfrm>
            </p:grpSpPr>
            <p:sp>
              <p:nvSpPr>
                <p:cNvPr id="4405" name="Google Shape;4405;p116"/>
                <p:cNvSpPr/>
                <p:nvPr/>
              </p:nvSpPr>
              <p:spPr>
                <a:xfrm>
                  <a:off x="3057" y="3793"/>
                  <a:ext cx="183" cy="13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06" name="Google Shape;4406;p116"/>
                <p:cNvSpPr/>
                <p:nvPr/>
              </p:nvSpPr>
              <p:spPr>
                <a:xfrm>
                  <a:off x="2496" y="3796"/>
                  <a:ext cx="561" cy="288"/>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407" name="Google Shape;4407;p116"/>
                <p:cNvCxnSpPr/>
                <p:nvPr/>
              </p:nvCxnSpPr>
              <p:spPr>
                <a:xfrm>
                  <a:off x="2874" y="3797"/>
                  <a:ext cx="0" cy="292"/>
                </a:xfrm>
                <a:prstGeom prst="straightConnector1">
                  <a:avLst/>
                </a:prstGeom>
                <a:noFill/>
                <a:ln cap="flat" cmpd="sng" w="9525">
                  <a:solidFill>
                    <a:schemeClr val="dk1"/>
                  </a:solidFill>
                  <a:prstDash val="solid"/>
                  <a:round/>
                  <a:headEnd len="med" w="med" type="none"/>
                  <a:tailEnd len="med" w="med" type="none"/>
                </a:ln>
              </p:spPr>
            </p:cxnSp>
            <p:cxnSp>
              <p:nvCxnSpPr>
                <p:cNvPr id="4408" name="Google Shape;4408;p116"/>
                <p:cNvCxnSpPr/>
                <p:nvPr/>
              </p:nvCxnSpPr>
              <p:spPr>
                <a:xfrm>
                  <a:off x="2688" y="3794"/>
                  <a:ext cx="0" cy="292"/>
                </a:xfrm>
                <a:prstGeom prst="straightConnector1">
                  <a:avLst/>
                </a:prstGeom>
                <a:noFill/>
                <a:ln cap="flat" cmpd="sng" w="9525">
                  <a:solidFill>
                    <a:schemeClr val="dk1"/>
                  </a:solidFill>
                  <a:prstDash val="solid"/>
                  <a:round/>
                  <a:headEnd len="med" w="med" type="none"/>
                  <a:tailEnd len="med" w="med" type="none"/>
                </a:ln>
              </p:spPr>
            </p:cxnSp>
            <p:cxnSp>
              <p:nvCxnSpPr>
                <p:cNvPr id="4409" name="Google Shape;4409;p116"/>
                <p:cNvCxnSpPr/>
                <p:nvPr/>
              </p:nvCxnSpPr>
              <p:spPr>
                <a:xfrm>
                  <a:off x="3060" y="3791"/>
                  <a:ext cx="0" cy="292"/>
                </a:xfrm>
                <a:prstGeom prst="straightConnector1">
                  <a:avLst/>
                </a:prstGeom>
                <a:noFill/>
                <a:ln cap="flat" cmpd="sng" w="9525">
                  <a:solidFill>
                    <a:schemeClr val="dk1"/>
                  </a:solidFill>
                  <a:prstDash val="solid"/>
                  <a:round/>
                  <a:headEnd len="med" w="med" type="none"/>
                  <a:tailEnd len="med" w="med" type="none"/>
                </a:ln>
              </p:spPr>
            </p:cxnSp>
            <p:sp>
              <p:nvSpPr>
                <p:cNvPr id="4410" name="Google Shape;4410;p116"/>
                <p:cNvSpPr txBox="1"/>
                <p:nvPr/>
              </p:nvSpPr>
              <p:spPr>
                <a:xfrm>
                  <a:off x="2456" y="3762"/>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9</a:t>
                  </a:r>
                  <a:endParaRPr/>
                </a:p>
              </p:txBody>
            </p:sp>
            <p:sp>
              <p:nvSpPr>
                <p:cNvPr id="4411" name="Google Shape;4411;p116"/>
                <p:cNvSpPr txBox="1"/>
                <p:nvPr/>
              </p:nvSpPr>
              <p:spPr>
                <a:xfrm>
                  <a:off x="3008" y="3900"/>
                  <a:ext cx="188"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16</a:t>
                  </a:r>
                  <a:endParaRPr/>
                </a:p>
              </p:txBody>
            </p:sp>
            <p:sp>
              <p:nvSpPr>
                <p:cNvPr id="4412" name="Google Shape;4412;p116"/>
                <p:cNvSpPr txBox="1"/>
                <p:nvPr/>
              </p:nvSpPr>
              <p:spPr>
                <a:xfrm>
                  <a:off x="2444" y="3900"/>
                  <a:ext cx="188"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10</a:t>
                  </a:r>
                  <a:endParaRPr/>
                </a:p>
              </p:txBody>
            </p:sp>
            <p:sp>
              <p:nvSpPr>
                <p:cNvPr id="4413" name="Google Shape;4413;p116"/>
                <p:cNvSpPr txBox="1"/>
                <p:nvPr/>
              </p:nvSpPr>
              <p:spPr>
                <a:xfrm>
                  <a:off x="3005" y="3759"/>
                  <a:ext cx="188"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15</a:t>
                  </a:r>
                  <a:endParaRPr/>
                </a:p>
              </p:txBody>
            </p:sp>
            <p:sp>
              <p:nvSpPr>
                <p:cNvPr id="4414" name="Google Shape;4414;p116"/>
                <p:cNvSpPr/>
                <p:nvPr/>
              </p:nvSpPr>
              <p:spPr>
                <a:xfrm>
                  <a:off x="2588" y="3988"/>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15" name="Google Shape;4415;p116"/>
                <p:cNvSpPr/>
                <p:nvPr/>
              </p:nvSpPr>
              <p:spPr>
                <a:xfrm>
                  <a:off x="2580" y="3853"/>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16" name="Google Shape;4416;p116"/>
                <p:cNvSpPr/>
                <p:nvPr/>
              </p:nvSpPr>
              <p:spPr>
                <a:xfrm>
                  <a:off x="3131" y="3851"/>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grpSp>
          <p:sp>
            <p:nvSpPr>
              <p:cNvPr id="4417" name="Google Shape;4417;p116"/>
              <p:cNvSpPr/>
              <p:nvPr/>
            </p:nvSpPr>
            <p:spPr>
              <a:xfrm>
                <a:off x="1046" y="3586"/>
                <a:ext cx="1027" cy="165"/>
              </a:xfrm>
              <a:prstGeom prst="parallelogram">
                <a:avLst>
                  <a:gd fmla="val 155606"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18" name="Google Shape;4418;p116"/>
              <p:cNvSpPr/>
              <p:nvPr/>
            </p:nvSpPr>
            <p:spPr>
              <a:xfrm>
                <a:off x="1161" y="3614"/>
                <a:ext cx="746" cy="105"/>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9" name="Google Shape;4419;p116"/>
              <p:cNvSpPr/>
              <p:nvPr/>
            </p:nvSpPr>
            <p:spPr>
              <a:xfrm flipH="1" rot="10800000">
                <a:off x="1287" y="3614"/>
                <a:ext cx="550" cy="105"/>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6"/>
              <p:cNvSpPr txBox="1"/>
              <p:nvPr/>
            </p:nvSpPr>
            <p:spPr>
              <a:xfrm flipH="1">
                <a:off x="1275" y="3600"/>
                <a:ext cx="550" cy="1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1" name="Google Shape;4421;p116"/>
              <p:cNvSpPr/>
              <p:nvPr/>
            </p:nvSpPr>
            <p:spPr>
              <a:xfrm>
                <a:off x="1807" y="3585"/>
                <a:ext cx="264" cy="456"/>
              </a:xfrm>
              <a:custGeom>
                <a:rect b="b" l="l" r="r" t="t"/>
                <a:pathLst>
                  <a:path extrusionOk="0" h="456" w="264">
                    <a:moveTo>
                      <a:pt x="264" y="0"/>
                    </a:moveTo>
                    <a:lnTo>
                      <a:pt x="262" y="248"/>
                    </a:lnTo>
                    <a:lnTo>
                      <a:pt x="0" y="456"/>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2" name="Google Shape;4422;p116"/>
              <p:cNvSpPr/>
              <p:nvPr/>
            </p:nvSpPr>
            <p:spPr>
              <a:xfrm>
                <a:off x="1044" y="3747"/>
                <a:ext cx="762" cy="303"/>
              </a:xfrm>
              <a:custGeom>
                <a:rect b="b" l="l" r="r" t="t"/>
                <a:pathLst>
                  <a:path extrusionOk="0" h="303" w="762">
                    <a:moveTo>
                      <a:pt x="0" y="3"/>
                    </a:moveTo>
                    <a:lnTo>
                      <a:pt x="0" y="303"/>
                    </a:lnTo>
                    <a:lnTo>
                      <a:pt x="762" y="303"/>
                    </a:lnTo>
                    <a:lnTo>
                      <a:pt x="762"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423" name="Google Shape;4423;p116"/>
              <p:cNvCxnSpPr/>
              <p:nvPr/>
            </p:nvCxnSpPr>
            <p:spPr>
              <a:xfrm flipH="1" rot="10800000">
                <a:off x="1044" y="3888"/>
                <a:ext cx="768" cy="3"/>
              </a:xfrm>
              <a:prstGeom prst="straightConnector1">
                <a:avLst/>
              </a:prstGeom>
              <a:noFill/>
              <a:ln cap="flat" cmpd="sng" w="9525">
                <a:solidFill>
                  <a:schemeClr val="dk1"/>
                </a:solidFill>
                <a:prstDash val="solid"/>
                <a:round/>
                <a:headEnd len="med" w="med" type="none"/>
                <a:tailEnd len="med" w="med" type="none"/>
              </a:ln>
            </p:spPr>
          </p:cxnSp>
        </p:grpSp>
        <p:sp>
          <p:nvSpPr>
            <p:cNvPr id="4424" name="Google Shape;4424;p116"/>
            <p:cNvSpPr txBox="1"/>
            <p:nvPr/>
          </p:nvSpPr>
          <p:spPr>
            <a:xfrm>
              <a:off x="8037513" y="5297488"/>
              <a:ext cx="412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cxnSp>
          <p:nvCxnSpPr>
            <p:cNvPr id="4425" name="Google Shape;4425;p116"/>
            <p:cNvCxnSpPr/>
            <p:nvPr/>
          </p:nvCxnSpPr>
          <p:spPr>
            <a:xfrm>
              <a:off x="7324725" y="4922838"/>
              <a:ext cx="101600" cy="377825"/>
            </a:xfrm>
            <a:prstGeom prst="straightConnector1">
              <a:avLst/>
            </a:prstGeom>
            <a:noFill/>
            <a:ln cap="flat" cmpd="sng" w="9525">
              <a:solidFill>
                <a:schemeClr val="dk1"/>
              </a:solidFill>
              <a:prstDash val="solid"/>
              <a:round/>
              <a:headEnd len="med" w="med" type="none"/>
              <a:tailEnd len="med" w="med" type="none"/>
            </a:ln>
          </p:spPr>
        </p:cxnSp>
        <p:cxnSp>
          <p:nvCxnSpPr>
            <p:cNvPr id="4426" name="Google Shape;4426;p116"/>
            <p:cNvCxnSpPr/>
            <p:nvPr/>
          </p:nvCxnSpPr>
          <p:spPr>
            <a:xfrm>
              <a:off x="7315200" y="4721225"/>
              <a:ext cx="479425" cy="603250"/>
            </a:xfrm>
            <a:prstGeom prst="straightConnector1">
              <a:avLst/>
            </a:prstGeom>
            <a:noFill/>
            <a:ln cap="flat" cmpd="sng" w="9525">
              <a:solidFill>
                <a:schemeClr val="dk1"/>
              </a:solidFill>
              <a:prstDash val="solid"/>
              <a:round/>
              <a:headEnd len="med" w="med" type="none"/>
              <a:tailEnd len="med" w="med" type="none"/>
            </a:ln>
          </p:spPr>
        </p:cxnSp>
        <p:cxnSp>
          <p:nvCxnSpPr>
            <p:cNvPr id="4427" name="Google Shape;4427;p116"/>
            <p:cNvCxnSpPr/>
            <p:nvPr/>
          </p:nvCxnSpPr>
          <p:spPr>
            <a:xfrm>
              <a:off x="8170863" y="4665663"/>
              <a:ext cx="514350" cy="484187"/>
            </a:xfrm>
            <a:prstGeom prst="straightConnector1">
              <a:avLst/>
            </a:prstGeom>
            <a:noFill/>
            <a:ln cap="flat" cmpd="sng" w="9525">
              <a:solidFill>
                <a:schemeClr val="dk1"/>
              </a:solidFill>
              <a:prstDash val="solid"/>
              <a:round/>
              <a:headEnd len="med" w="med" type="none"/>
              <a:tailEnd len="med" w="med" type="none"/>
            </a:ln>
          </p:spPr>
        </p:cxnSp>
        <p:sp>
          <p:nvSpPr>
            <p:cNvPr id="4428" name="Google Shape;4428;p116"/>
            <p:cNvSpPr txBox="1"/>
            <p:nvPr/>
          </p:nvSpPr>
          <p:spPr>
            <a:xfrm>
              <a:off x="7364413" y="5827713"/>
              <a:ext cx="1433512"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Computer Science</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9-16)</a:t>
              </a:r>
              <a:endParaRPr/>
            </a:p>
          </p:txBody>
        </p:sp>
        <p:sp>
          <p:nvSpPr>
            <p:cNvPr id="4429" name="Google Shape;4429;p116"/>
            <p:cNvSpPr/>
            <p:nvPr/>
          </p:nvSpPr>
          <p:spPr>
            <a:xfrm>
              <a:off x="4095760" y="3695700"/>
              <a:ext cx="5140604" cy="500063"/>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85000"/>
                </a:lnSpc>
                <a:spcBef>
                  <a:spcPts val="0"/>
                </a:spcBef>
                <a:spcAft>
                  <a:spcPts val="0"/>
                </a:spcAft>
                <a:buClr>
                  <a:srgbClr val="000099"/>
                </a:buClr>
                <a:buSzPts val="1560"/>
                <a:buFont typeface="Noto Sans Symbols"/>
                <a:buNone/>
              </a:pPr>
              <a:r>
                <a:rPr i="0" lang="en-US" sz="2400">
                  <a:solidFill>
                    <a:srgbClr val="000000"/>
                  </a:solidFill>
                  <a:latin typeface="Times New Roman"/>
                  <a:ea typeface="Times New Roman"/>
                  <a:cs typeface="Times New Roman"/>
                  <a:sym typeface="Times New Roman"/>
                </a:rPr>
                <a:t>… hoạt động như là </a:t>
              </a:r>
              <a:r>
                <a:rPr i="0" lang="en-US" sz="2400">
                  <a:solidFill>
                    <a:srgbClr val="FF0000"/>
                  </a:solidFill>
                  <a:latin typeface="Times New Roman"/>
                  <a:ea typeface="Times New Roman"/>
                  <a:cs typeface="Times New Roman"/>
                  <a:sym typeface="Times New Roman"/>
                </a:rPr>
                <a:t>nhiều</a:t>
              </a:r>
              <a:r>
                <a:rPr i="0" lang="en-US" sz="2400">
                  <a:solidFill>
                    <a:srgbClr val="000000"/>
                  </a:solidFill>
                  <a:latin typeface="Times New Roman"/>
                  <a:ea typeface="Times New Roman"/>
                  <a:cs typeface="Times New Roman"/>
                  <a:sym typeface="Times New Roman"/>
                </a:rPr>
                <a:t> switch ảo.</a:t>
              </a:r>
              <a:endParaRPr/>
            </a:p>
            <a:p>
              <a:pPr indent="-260350" lvl="0" marL="342900" marR="0" rtl="0" algn="just">
                <a:lnSpc>
                  <a:spcPct val="85000"/>
                </a:lnSpc>
                <a:spcBef>
                  <a:spcPts val="400"/>
                </a:spcBef>
                <a:spcAft>
                  <a:spcPts val="0"/>
                </a:spcAft>
                <a:buClr>
                  <a:srgbClr val="000099"/>
                </a:buClr>
                <a:buSzPts val="1300"/>
                <a:buFont typeface="Noto Sans Symbols"/>
                <a:buNone/>
              </a:pPr>
              <a:r>
                <a:t/>
              </a:r>
              <a:endParaRPr i="0" sz="2000">
                <a:solidFill>
                  <a:srgbClr val="000000"/>
                </a:solidFill>
                <a:latin typeface="Times New Roman"/>
                <a:ea typeface="Times New Roman"/>
                <a:cs typeface="Times New Roman"/>
                <a:sym typeface="Times New Roman"/>
              </a:endParaRPr>
            </a:p>
          </p:txBody>
        </p:sp>
        <p:grpSp>
          <p:nvGrpSpPr>
            <p:cNvPr id="4430" name="Google Shape;4430;p116"/>
            <p:cNvGrpSpPr/>
            <p:nvPr/>
          </p:nvGrpSpPr>
          <p:grpSpPr>
            <a:xfrm>
              <a:off x="3902075" y="5110163"/>
              <a:ext cx="609600" cy="558800"/>
              <a:chOff x="-44" y="1473"/>
              <a:chExt cx="981" cy="1105"/>
            </a:xfrm>
          </p:grpSpPr>
          <p:pic>
            <p:nvPicPr>
              <p:cNvPr descr="desktop_computer_stylized_medium" id="4431" name="Google Shape;4431;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32" name="Google Shape;4432;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33" name="Google Shape;4433;p116"/>
            <p:cNvGrpSpPr/>
            <p:nvPr/>
          </p:nvGrpSpPr>
          <p:grpSpPr>
            <a:xfrm>
              <a:off x="4429125" y="5202238"/>
              <a:ext cx="609600" cy="558800"/>
              <a:chOff x="-44" y="1473"/>
              <a:chExt cx="981" cy="1105"/>
            </a:xfrm>
          </p:grpSpPr>
          <p:pic>
            <p:nvPicPr>
              <p:cNvPr descr="desktop_computer_stylized_medium" id="4434" name="Google Shape;4434;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35" name="Google Shape;4435;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36" name="Google Shape;4436;p116"/>
            <p:cNvGrpSpPr/>
            <p:nvPr/>
          </p:nvGrpSpPr>
          <p:grpSpPr>
            <a:xfrm>
              <a:off x="5151438" y="5222875"/>
              <a:ext cx="609600" cy="558800"/>
              <a:chOff x="-44" y="1473"/>
              <a:chExt cx="981" cy="1105"/>
            </a:xfrm>
          </p:grpSpPr>
          <p:pic>
            <p:nvPicPr>
              <p:cNvPr descr="desktop_computer_stylized_medium" id="4437" name="Google Shape;4437;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38" name="Google Shape;4438;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39" name="Google Shape;4439;p116"/>
            <p:cNvGrpSpPr/>
            <p:nvPr/>
          </p:nvGrpSpPr>
          <p:grpSpPr>
            <a:xfrm>
              <a:off x="6969125" y="5253038"/>
              <a:ext cx="609600" cy="558800"/>
              <a:chOff x="-44" y="1473"/>
              <a:chExt cx="981" cy="1105"/>
            </a:xfrm>
          </p:grpSpPr>
          <p:pic>
            <p:nvPicPr>
              <p:cNvPr descr="desktop_computer_stylized_medium" id="4440" name="Google Shape;4440;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41" name="Google Shape;4441;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42" name="Google Shape;4442;p116"/>
            <p:cNvGrpSpPr/>
            <p:nvPr/>
          </p:nvGrpSpPr>
          <p:grpSpPr>
            <a:xfrm>
              <a:off x="7477125" y="5262563"/>
              <a:ext cx="609600" cy="558800"/>
              <a:chOff x="-44" y="1473"/>
              <a:chExt cx="981" cy="1105"/>
            </a:xfrm>
          </p:grpSpPr>
          <p:pic>
            <p:nvPicPr>
              <p:cNvPr descr="desktop_computer_stylized_medium" id="4443" name="Google Shape;4443;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44" name="Google Shape;4444;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45" name="Google Shape;4445;p116"/>
            <p:cNvGrpSpPr/>
            <p:nvPr/>
          </p:nvGrpSpPr>
          <p:grpSpPr>
            <a:xfrm>
              <a:off x="8340725" y="5080000"/>
              <a:ext cx="609600" cy="558800"/>
              <a:chOff x="-44" y="1473"/>
              <a:chExt cx="981" cy="1105"/>
            </a:xfrm>
          </p:grpSpPr>
          <p:pic>
            <p:nvPicPr>
              <p:cNvPr descr="desktop_computer_stylized_medium" id="4446" name="Google Shape;4446;p116"/>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447" name="Google Shape;4447;p116"/>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3"/>
                                        </p:tgtEl>
                                        <p:attrNameLst>
                                          <p:attrName>style.visibility</p:attrName>
                                        </p:attrNameLst>
                                      </p:cBhvr>
                                      <p:to>
                                        <p:strVal val="visible"/>
                                      </p:to>
                                    </p:set>
                                    <p:animEffect filter="fade" transition="in">
                                      <p:cBhvr>
                                        <p:cTn dur="500"/>
                                        <p:tgtEl>
                                          <p:spTgt spid="4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1" name="Shape 4451"/>
        <p:cNvGrpSpPr/>
        <p:nvPr/>
      </p:nvGrpSpPr>
      <p:grpSpPr>
        <a:xfrm>
          <a:off x="0" y="0"/>
          <a:ext cx="0" cy="0"/>
          <a:chOff x="0" y="0"/>
          <a:chExt cx="0" cy="0"/>
        </a:xfrm>
      </p:grpSpPr>
      <p:sp>
        <p:nvSpPr>
          <p:cNvPr id="4452" name="Google Shape;4452;p117"/>
          <p:cNvSpPr txBox="1"/>
          <p:nvPr>
            <p:ph idx="1" type="body"/>
          </p:nvPr>
        </p:nvSpPr>
        <p:spPr>
          <a:xfrm>
            <a:off x="676275" y="1714499"/>
            <a:ext cx="6399923" cy="4486275"/>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solidFill>
                  <a:srgbClr val="FF0000"/>
                </a:solidFill>
                <a:latin typeface="Times New Roman"/>
                <a:ea typeface="Times New Roman"/>
                <a:cs typeface="Times New Roman"/>
                <a:sym typeface="Times New Roman"/>
              </a:rPr>
              <a:t>Traffic isolation: </a:t>
            </a:r>
            <a:r>
              <a:rPr lang="en-US">
                <a:latin typeface="Times New Roman"/>
                <a:ea typeface="Times New Roman"/>
                <a:cs typeface="Times New Roman"/>
                <a:sym typeface="Times New Roman"/>
              </a:rPr>
              <a:t>các frame đến/từ các port 1-8 chỉ có thể tới được các port 1-8.</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solidFill>
                  <a:srgbClr val="FF0000"/>
                </a:solidFill>
                <a:latin typeface="Times New Roman"/>
                <a:ea typeface="Times New Roman"/>
                <a:cs typeface="Times New Roman"/>
                <a:sym typeface="Times New Roman"/>
              </a:rPr>
              <a:t>Dynamic membership:</a:t>
            </a:r>
            <a:r>
              <a:rPr lang="en-US">
                <a:latin typeface="Times New Roman"/>
                <a:ea typeface="Times New Roman"/>
                <a:cs typeface="Times New Roman"/>
                <a:sym typeface="Times New Roman"/>
              </a:rPr>
              <a:t> các port có thể được gán động giữa các VLAN.</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solidFill>
                  <a:srgbClr val="FF0000"/>
                </a:solidFill>
                <a:latin typeface="Times New Roman"/>
                <a:ea typeface="Times New Roman"/>
                <a:cs typeface="Times New Roman"/>
                <a:sym typeface="Times New Roman"/>
              </a:rPr>
              <a:t>Chuyển tiếp giữa các VLAN: </a:t>
            </a:r>
            <a:r>
              <a:rPr lang="en-US">
                <a:latin typeface="Times New Roman"/>
                <a:ea typeface="Times New Roman"/>
                <a:cs typeface="Times New Roman"/>
                <a:sym typeface="Times New Roman"/>
              </a:rPr>
              <a:t>được thực hiện thông qua định tuyến (cũng giống như các switch riêng biệt).</a:t>
            </a:r>
            <a:endParaRPr/>
          </a:p>
          <a:p>
            <a:pPr indent="0" lvl="0" marL="0" rtl="0" algn="just">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4453" name="Google Shape;4453;p117"/>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5.6 Port-based VLAN</a:t>
            </a:r>
            <a:endParaRPr/>
          </a:p>
        </p:txBody>
      </p:sp>
      <p:sp>
        <p:nvSpPr>
          <p:cNvPr id="4454" name="Google Shape;4454;p11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4455" name="Google Shape;4455;p117"/>
          <p:cNvGrpSpPr/>
          <p:nvPr/>
        </p:nvGrpSpPr>
        <p:grpSpPr>
          <a:xfrm>
            <a:off x="6991520" y="1729186"/>
            <a:ext cx="4521200" cy="3414315"/>
            <a:chOff x="4276725" y="1133873"/>
            <a:chExt cx="4521200" cy="3414315"/>
          </a:xfrm>
        </p:grpSpPr>
        <p:sp>
          <p:nvSpPr>
            <p:cNvPr id="4456" name="Google Shape;4456;p117"/>
            <p:cNvSpPr/>
            <p:nvPr/>
          </p:nvSpPr>
          <p:spPr>
            <a:xfrm>
              <a:off x="7731125" y="3063875"/>
              <a:ext cx="2794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457" name="Google Shape;4457;p117"/>
            <p:cNvSpPr/>
            <p:nvPr/>
          </p:nvSpPr>
          <p:spPr>
            <a:xfrm>
              <a:off x="5657850" y="2847975"/>
              <a:ext cx="273050" cy="19685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458" name="Google Shape;4458;p117"/>
            <p:cNvSpPr/>
            <p:nvPr/>
          </p:nvSpPr>
          <p:spPr>
            <a:xfrm>
              <a:off x="5649913" y="3057525"/>
              <a:ext cx="290512" cy="242888"/>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59" name="Google Shape;4459;p117"/>
            <p:cNvSpPr/>
            <p:nvPr/>
          </p:nvSpPr>
          <p:spPr>
            <a:xfrm>
              <a:off x="7721600" y="2838450"/>
              <a:ext cx="290513" cy="20955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60" name="Google Shape;4460;p117"/>
            <p:cNvSpPr/>
            <p:nvPr/>
          </p:nvSpPr>
          <p:spPr>
            <a:xfrm>
              <a:off x="6831013" y="2843213"/>
              <a:ext cx="890587" cy="4572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61" name="Google Shape;4461;p117"/>
            <p:cNvSpPr/>
            <p:nvPr/>
          </p:nvSpPr>
          <p:spPr>
            <a:xfrm>
              <a:off x="5935663" y="2843213"/>
              <a:ext cx="900112" cy="452437"/>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62" name="Google Shape;4462;p117"/>
            <p:cNvSpPr/>
            <p:nvPr/>
          </p:nvSpPr>
          <p:spPr>
            <a:xfrm>
              <a:off x="5649913" y="2835275"/>
              <a:ext cx="2370137" cy="468313"/>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463" name="Google Shape;4463;p117"/>
            <p:cNvCxnSpPr/>
            <p:nvPr/>
          </p:nvCxnSpPr>
          <p:spPr>
            <a:xfrm>
              <a:off x="5651500" y="3051175"/>
              <a:ext cx="2351088" cy="4763"/>
            </a:xfrm>
            <a:prstGeom prst="straightConnector1">
              <a:avLst/>
            </a:prstGeom>
            <a:noFill/>
            <a:ln cap="flat" cmpd="sng" w="9525">
              <a:solidFill>
                <a:schemeClr val="dk1"/>
              </a:solidFill>
              <a:prstDash val="solid"/>
              <a:round/>
              <a:headEnd len="med" w="med" type="none"/>
              <a:tailEnd len="med" w="med" type="none"/>
            </a:ln>
          </p:spPr>
        </p:cxnSp>
        <p:sp>
          <p:nvSpPr>
            <p:cNvPr id="4464" name="Google Shape;4464;p117"/>
            <p:cNvSpPr txBox="1"/>
            <p:nvPr/>
          </p:nvSpPr>
          <p:spPr>
            <a:xfrm>
              <a:off x="5567363" y="279400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a:t>
              </a:r>
              <a:endParaRPr/>
            </a:p>
          </p:txBody>
        </p:sp>
        <p:cxnSp>
          <p:nvCxnSpPr>
            <p:cNvPr id="4465" name="Google Shape;4465;p117"/>
            <p:cNvCxnSpPr/>
            <p:nvPr/>
          </p:nvCxnSpPr>
          <p:spPr>
            <a:xfrm>
              <a:off x="6831013" y="2840038"/>
              <a:ext cx="0" cy="463550"/>
            </a:xfrm>
            <a:prstGeom prst="straightConnector1">
              <a:avLst/>
            </a:prstGeom>
            <a:noFill/>
            <a:ln cap="flat" cmpd="sng" w="9525">
              <a:solidFill>
                <a:schemeClr val="dk1"/>
              </a:solidFill>
              <a:prstDash val="solid"/>
              <a:round/>
              <a:headEnd len="med" w="med" type="none"/>
              <a:tailEnd len="med" w="med" type="none"/>
            </a:ln>
          </p:spPr>
        </p:cxnSp>
        <p:sp>
          <p:nvSpPr>
            <p:cNvPr id="4466" name="Google Shape;4466;p117"/>
            <p:cNvSpPr/>
            <p:nvPr/>
          </p:nvSpPr>
          <p:spPr>
            <a:xfrm>
              <a:off x="5621338" y="2576513"/>
              <a:ext cx="3176587" cy="261937"/>
            </a:xfrm>
            <a:prstGeom prst="parallelogram">
              <a:avLst>
                <a:gd fmla="val 303182"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67" name="Google Shape;4467;p117"/>
            <p:cNvSpPr/>
            <p:nvPr/>
          </p:nvSpPr>
          <p:spPr>
            <a:xfrm>
              <a:off x="8024813" y="2579688"/>
              <a:ext cx="763587" cy="720725"/>
            </a:xfrm>
            <a:custGeom>
              <a:rect b="b" l="l" r="r" t="t"/>
              <a:pathLst>
                <a:path extrusionOk="0" h="454" w="232">
                  <a:moveTo>
                    <a:pt x="0" y="454"/>
                  </a:moveTo>
                  <a:lnTo>
                    <a:pt x="232" y="274"/>
                  </a:lnTo>
                  <a:lnTo>
                    <a:pt x="229"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8" name="Google Shape;4468;p117"/>
            <p:cNvSpPr/>
            <p:nvPr/>
          </p:nvSpPr>
          <p:spPr>
            <a:xfrm>
              <a:off x="6022975" y="2624138"/>
              <a:ext cx="2228850" cy="150812"/>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9" name="Google Shape;4469;p117"/>
            <p:cNvSpPr/>
            <p:nvPr/>
          </p:nvSpPr>
          <p:spPr>
            <a:xfrm>
              <a:off x="6496050" y="2624138"/>
              <a:ext cx="1420813" cy="166687"/>
            </a:xfrm>
            <a:custGeom>
              <a:rect b="b" l="l" r="r" t="t"/>
              <a:pathLst>
                <a:path extrusionOk="0" h="105" w="432">
                  <a:moveTo>
                    <a:pt x="0" y="0"/>
                  </a:moveTo>
                  <a:lnTo>
                    <a:pt x="85" y="0"/>
                  </a:lnTo>
                  <a:lnTo>
                    <a:pt x="307" y="105"/>
                  </a:lnTo>
                  <a:lnTo>
                    <a:pt x="432" y="105"/>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470" name="Google Shape;4470;p117"/>
            <p:cNvCxnSpPr/>
            <p:nvPr/>
          </p:nvCxnSpPr>
          <p:spPr>
            <a:xfrm>
              <a:off x="7431088" y="284480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1" name="Google Shape;4471;p117"/>
            <p:cNvCxnSpPr/>
            <p:nvPr/>
          </p:nvCxnSpPr>
          <p:spPr>
            <a:xfrm>
              <a:off x="6230938" y="2840038"/>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2" name="Google Shape;4472;p117"/>
            <p:cNvCxnSpPr/>
            <p:nvPr/>
          </p:nvCxnSpPr>
          <p:spPr>
            <a:xfrm>
              <a:off x="5940425" y="283686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3" name="Google Shape;4473;p117"/>
            <p:cNvCxnSpPr/>
            <p:nvPr/>
          </p:nvCxnSpPr>
          <p:spPr>
            <a:xfrm>
              <a:off x="5649913" y="284956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4" name="Google Shape;4474;p117"/>
            <p:cNvCxnSpPr/>
            <p:nvPr/>
          </p:nvCxnSpPr>
          <p:spPr>
            <a:xfrm>
              <a:off x="6511925" y="284480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5" name="Google Shape;4475;p117"/>
            <p:cNvCxnSpPr/>
            <p:nvPr/>
          </p:nvCxnSpPr>
          <p:spPr>
            <a:xfrm>
              <a:off x="7135813" y="2840038"/>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476" name="Google Shape;4476;p117"/>
            <p:cNvCxnSpPr/>
            <p:nvPr/>
          </p:nvCxnSpPr>
          <p:spPr>
            <a:xfrm>
              <a:off x="7726363" y="2835275"/>
              <a:ext cx="0" cy="463550"/>
            </a:xfrm>
            <a:prstGeom prst="straightConnector1">
              <a:avLst/>
            </a:prstGeom>
            <a:noFill/>
            <a:ln cap="flat" cmpd="sng" w="9525">
              <a:solidFill>
                <a:schemeClr val="dk1"/>
              </a:solidFill>
              <a:prstDash val="solid"/>
              <a:round/>
              <a:headEnd len="med" w="med" type="none"/>
              <a:tailEnd len="med" w="med" type="none"/>
            </a:ln>
          </p:spPr>
        </p:cxnSp>
        <p:sp>
          <p:nvSpPr>
            <p:cNvPr id="4477" name="Google Shape;4477;p117"/>
            <p:cNvSpPr txBox="1"/>
            <p:nvPr/>
          </p:nvSpPr>
          <p:spPr>
            <a:xfrm>
              <a:off x="6448425" y="300355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8</a:t>
              </a:r>
              <a:endParaRPr/>
            </a:p>
          </p:txBody>
        </p:sp>
        <p:sp>
          <p:nvSpPr>
            <p:cNvPr id="4478" name="Google Shape;4478;p117"/>
            <p:cNvSpPr txBox="1"/>
            <p:nvPr/>
          </p:nvSpPr>
          <p:spPr>
            <a:xfrm>
              <a:off x="6767513" y="278923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9</a:t>
              </a:r>
              <a:endParaRPr/>
            </a:p>
          </p:txBody>
        </p:sp>
        <p:sp>
          <p:nvSpPr>
            <p:cNvPr id="4479" name="Google Shape;4479;p117"/>
            <p:cNvSpPr txBox="1"/>
            <p:nvPr/>
          </p:nvSpPr>
          <p:spPr>
            <a:xfrm>
              <a:off x="7643813" y="3008313"/>
              <a:ext cx="29845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16</a:t>
              </a:r>
              <a:endParaRPr/>
            </a:p>
          </p:txBody>
        </p:sp>
        <p:sp>
          <p:nvSpPr>
            <p:cNvPr id="4480" name="Google Shape;4480;p117"/>
            <p:cNvSpPr txBox="1"/>
            <p:nvPr/>
          </p:nvSpPr>
          <p:spPr>
            <a:xfrm>
              <a:off x="6748463" y="3008313"/>
              <a:ext cx="29845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10</a:t>
              </a:r>
              <a:endParaRPr/>
            </a:p>
          </p:txBody>
        </p:sp>
        <p:sp>
          <p:nvSpPr>
            <p:cNvPr id="4481" name="Google Shape;4481;p117"/>
            <p:cNvSpPr txBox="1"/>
            <p:nvPr/>
          </p:nvSpPr>
          <p:spPr>
            <a:xfrm>
              <a:off x="5576888" y="300355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2</a:t>
              </a:r>
              <a:endParaRPr/>
            </a:p>
          </p:txBody>
        </p:sp>
        <p:sp>
          <p:nvSpPr>
            <p:cNvPr id="4482" name="Google Shape;4482;p117"/>
            <p:cNvSpPr txBox="1"/>
            <p:nvPr/>
          </p:nvSpPr>
          <p:spPr>
            <a:xfrm>
              <a:off x="6443663" y="278923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7</a:t>
              </a:r>
              <a:endParaRPr/>
            </a:p>
          </p:txBody>
        </p:sp>
        <p:cxnSp>
          <p:nvCxnSpPr>
            <p:cNvPr id="4483" name="Google Shape;4483;p117"/>
            <p:cNvCxnSpPr/>
            <p:nvPr/>
          </p:nvCxnSpPr>
          <p:spPr>
            <a:xfrm flipH="1">
              <a:off x="4889500" y="3179763"/>
              <a:ext cx="901700" cy="279400"/>
            </a:xfrm>
            <a:prstGeom prst="straightConnector1">
              <a:avLst/>
            </a:prstGeom>
            <a:noFill/>
            <a:ln cap="flat" cmpd="sng" w="9525">
              <a:solidFill>
                <a:schemeClr val="dk1"/>
              </a:solidFill>
              <a:prstDash val="solid"/>
              <a:round/>
              <a:headEnd len="med" w="med" type="none"/>
              <a:tailEnd len="med" w="med" type="none"/>
            </a:ln>
          </p:spPr>
        </p:cxnSp>
        <p:cxnSp>
          <p:nvCxnSpPr>
            <p:cNvPr id="4484" name="Google Shape;4484;p117"/>
            <p:cNvCxnSpPr/>
            <p:nvPr/>
          </p:nvCxnSpPr>
          <p:spPr>
            <a:xfrm flipH="1">
              <a:off x="5275263" y="3170238"/>
              <a:ext cx="806450" cy="419100"/>
            </a:xfrm>
            <a:prstGeom prst="straightConnector1">
              <a:avLst/>
            </a:prstGeom>
            <a:noFill/>
            <a:ln cap="flat" cmpd="sng" w="9525">
              <a:solidFill>
                <a:schemeClr val="dk1"/>
              </a:solidFill>
              <a:prstDash val="solid"/>
              <a:round/>
              <a:headEnd len="med" w="med" type="none"/>
              <a:tailEnd len="med" w="med" type="none"/>
            </a:ln>
          </p:spPr>
        </p:cxnSp>
        <p:cxnSp>
          <p:nvCxnSpPr>
            <p:cNvPr id="4485" name="Google Shape;4485;p117"/>
            <p:cNvCxnSpPr/>
            <p:nvPr/>
          </p:nvCxnSpPr>
          <p:spPr>
            <a:xfrm flipH="1">
              <a:off x="5994400" y="3186113"/>
              <a:ext cx="709613" cy="360362"/>
            </a:xfrm>
            <a:prstGeom prst="straightConnector1">
              <a:avLst/>
            </a:prstGeom>
            <a:noFill/>
            <a:ln cap="flat" cmpd="sng" w="9525">
              <a:solidFill>
                <a:schemeClr val="dk1"/>
              </a:solidFill>
              <a:prstDash val="solid"/>
              <a:round/>
              <a:headEnd len="med" w="med" type="none"/>
              <a:tailEnd len="med" w="med" type="none"/>
            </a:ln>
          </p:spPr>
        </p:cxnSp>
        <p:sp>
          <p:nvSpPr>
            <p:cNvPr id="4486" name="Google Shape;4486;p117"/>
            <p:cNvSpPr txBox="1"/>
            <p:nvPr/>
          </p:nvSpPr>
          <p:spPr>
            <a:xfrm>
              <a:off x="7715250" y="3548063"/>
              <a:ext cx="412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cxnSp>
          <p:nvCxnSpPr>
            <p:cNvPr id="4487" name="Google Shape;4487;p117"/>
            <p:cNvCxnSpPr/>
            <p:nvPr/>
          </p:nvCxnSpPr>
          <p:spPr>
            <a:xfrm>
              <a:off x="7002463" y="3173413"/>
              <a:ext cx="101600" cy="377825"/>
            </a:xfrm>
            <a:prstGeom prst="straightConnector1">
              <a:avLst/>
            </a:prstGeom>
            <a:noFill/>
            <a:ln cap="flat" cmpd="sng" w="9525">
              <a:solidFill>
                <a:schemeClr val="dk1"/>
              </a:solidFill>
              <a:prstDash val="solid"/>
              <a:round/>
              <a:headEnd len="med" w="med" type="none"/>
              <a:tailEnd len="med" w="med" type="none"/>
            </a:ln>
          </p:spPr>
        </p:cxnSp>
        <p:cxnSp>
          <p:nvCxnSpPr>
            <p:cNvPr id="4488" name="Google Shape;4488;p117"/>
            <p:cNvCxnSpPr/>
            <p:nvPr/>
          </p:nvCxnSpPr>
          <p:spPr>
            <a:xfrm>
              <a:off x="6992938" y="2971800"/>
              <a:ext cx="479425" cy="603250"/>
            </a:xfrm>
            <a:prstGeom prst="straightConnector1">
              <a:avLst/>
            </a:prstGeom>
            <a:noFill/>
            <a:ln cap="flat" cmpd="sng" w="9525">
              <a:solidFill>
                <a:schemeClr val="dk1"/>
              </a:solidFill>
              <a:prstDash val="solid"/>
              <a:round/>
              <a:headEnd len="med" w="med" type="none"/>
              <a:tailEnd len="med" w="med" type="none"/>
            </a:ln>
          </p:spPr>
        </p:cxnSp>
        <p:cxnSp>
          <p:nvCxnSpPr>
            <p:cNvPr id="4489" name="Google Shape;4489;p117"/>
            <p:cNvCxnSpPr/>
            <p:nvPr/>
          </p:nvCxnSpPr>
          <p:spPr>
            <a:xfrm>
              <a:off x="7848600" y="2916238"/>
              <a:ext cx="514350" cy="484187"/>
            </a:xfrm>
            <a:prstGeom prst="straightConnector1">
              <a:avLst/>
            </a:prstGeom>
            <a:noFill/>
            <a:ln cap="flat" cmpd="sng" w="9525">
              <a:solidFill>
                <a:schemeClr val="dk1"/>
              </a:solidFill>
              <a:prstDash val="solid"/>
              <a:round/>
              <a:headEnd len="med" w="med" type="none"/>
              <a:tailEnd len="med" w="med" type="none"/>
            </a:ln>
          </p:spPr>
        </p:cxnSp>
        <p:sp>
          <p:nvSpPr>
            <p:cNvPr id="4490" name="Google Shape;4490;p117"/>
            <p:cNvSpPr txBox="1"/>
            <p:nvPr/>
          </p:nvSpPr>
          <p:spPr>
            <a:xfrm>
              <a:off x="4879975" y="4090988"/>
              <a:ext cx="1651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Electrical Engineering</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1-8)</a:t>
              </a:r>
              <a:endParaRPr/>
            </a:p>
          </p:txBody>
        </p:sp>
        <p:sp>
          <p:nvSpPr>
            <p:cNvPr id="4491" name="Google Shape;4491;p117"/>
            <p:cNvSpPr txBox="1"/>
            <p:nvPr/>
          </p:nvSpPr>
          <p:spPr>
            <a:xfrm>
              <a:off x="7042150" y="4078288"/>
              <a:ext cx="1433513"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Computer Science</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9-15)</a:t>
              </a:r>
              <a:endParaRPr/>
            </a:p>
          </p:txBody>
        </p:sp>
        <p:sp>
          <p:nvSpPr>
            <p:cNvPr id="4492" name="Google Shape;4492;p117"/>
            <p:cNvSpPr txBox="1"/>
            <p:nvPr/>
          </p:nvSpPr>
          <p:spPr>
            <a:xfrm>
              <a:off x="7639050" y="2784475"/>
              <a:ext cx="29845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15</a:t>
              </a:r>
              <a:endParaRPr/>
            </a:p>
          </p:txBody>
        </p:sp>
        <p:sp>
          <p:nvSpPr>
            <p:cNvPr id="4493" name="Google Shape;4493;p117"/>
            <p:cNvSpPr/>
            <p:nvPr/>
          </p:nvSpPr>
          <p:spPr>
            <a:xfrm>
              <a:off x="5765800" y="315912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4" name="Google Shape;4494;p117"/>
            <p:cNvSpPr/>
            <p:nvPr/>
          </p:nvSpPr>
          <p:spPr>
            <a:xfrm>
              <a:off x="6057900" y="314642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5" name="Google Shape;4495;p117"/>
            <p:cNvSpPr/>
            <p:nvPr/>
          </p:nvSpPr>
          <p:spPr>
            <a:xfrm>
              <a:off x="6645275" y="3151188"/>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6" name="Google Shape;4496;p117"/>
            <p:cNvSpPr/>
            <p:nvPr/>
          </p:nvSpPr>
          <p:spPr>
            <a:xfrm>
              <a:off x="6977063" y="3148013"/>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7" name="Google Shape;4497;p117"/>
            <p:cNvSpPr/>
            <p:nvPr/>
          </p:nvSpPr>
          <p:spPr>
            <a:xfrm>
              <a:off x="6964363" y="2933700"/>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8" name="Google Shape;4498;p117"/>
            <p:cNvSpPr/>
            <p:nvPr/>
          </p:nvSpPr>
          <p:spPr>
            <a:xfrm>
              <a:off x="7839075" y="293052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499" name="Google Shape;4499;p117"/>
            <p:cNvSpPr txBox="1"/>
            <p:nvPr/>
          </p:nvSpPr>
          <p:spPr>
            <a:xfrm>
              <a:off x="5429250" y="3524250"/>
              <a:ext cx="412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sp>
          <p:nvSpPr>
            <p:cNvPr id="4500" name="Google Shape;4500;p117"/>
            <p:cNvSpPr txBox="1"/>
            <p:nvPr/>
          </p:nvSpPr>
          <p:spPr>
            <a:xfrm>
              <a:off x="6626225" y="1133873"/>
              <a:ext cx="7874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router</a:t>
              </a:r>
              <a:endParaRPr/>
            </a:p>
          </p:txBody>
        </p:sp>
        <p:sp>
          <p:nvSpPr>
            <p:cNvPr id="4501" name="Google Shape;4501;p117"/>
            <p:cNvSpPr/>
            <p:nvPr/>
          </p:nvSpPr>
          <p:spPr>
            <a:xfrm>
              <a:off x="6635751" y="2928938"/>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02" name="Google Shape;4502;p117"/>
            <p:cNvSpPr/>
            <p:nvPr/>
          </p:nvSpPr>
          <p:spPr>
            <a:xfrm>
              <a:off x="7250113" y="2928938"/>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503" name="Google Shape;4503;p117"/>
            <p:cNvCxnSpPr/>
            <p:nvPr/>
          </p:nvCxnSpPr>
          <p:spPr>
            <a:xfrm flipH="1" rot="10800000">
              <a:off x="6648451" y="1814513"/>
              <a:ext cx="252413" cy="1138238"/>
            </a:xfrm>
            <a:prstGeom prst="straightConnector1">
              <a:avLst/>
            </a:prstGeom>
            <a:noFill/>
            <a:ln cap="flat" cmpd="sng" w="9525">
              <a:solidFill>
                <a:schemeClr val="dk1"/>
              </a:solidFill>
              <a:prstDash val="solid"/>
              <a:round/>
              <a:headEnd len="med" w="med" type="none"/>
              <a:tailEnd len="med" w="med" type="none"/>
            </a:ln>
          </p:spPr>
        </p:cxnSp>
        <p:cxnSp>
          <p:nvCxnSpPr>
            <p:cNvPr id="4504" name="Google Shape;4504;p117"/>
            <p:cNvCxnSpPr/>
            <p:nvPr/>
          </p:nvCxnSpPr>
          <p:spPr>
            <a:xfrm rot="10800000">
              <a:off x="7094538" y="1822451"/>
              <a:ext cx="177800" cy="1139825"/>
            </a:xfrm>
            <a:prstGeom prst="straightConnector1">
              <a:avLst/>
            </a:prstGeom>
            <a:noFill/>
            <a:ln cap="flat" cmpd="sng" w="9525">
              <a:solidFill>
                <a:schemeClr val="dk1"/>
              </a:solidFill>
              <a:prstDash val="solid"/>
              <a:round/>
              <a:headEnd len="med" w="med" type="none"/>
              <a:tailEnd len="med" w="med" type="none"/>
            </a:ln>
          </p:spPr>
        </p:cxnSp>
        <p:cxnSp>
          <p:nvCxnSpPr>
            <p:cNvPr id="4505" name="Google Shape;4505;p117"/>
            <p:cNvCxnSpPr/>
            <p:nvPr/>
          </p:nvCxnSpPr>
          <p:spPr>
            <a:xfrm>
              <a:off x="6510338" y="1685926"/>
              <a:ext cx="252413" cy="0"/>
            </a:xfrm>
            <a:prstGeom prst="straightConnector1">
              <a:avLst/>
            </a:prstGeom>
            <a:noFill/>
            <a:ln cap="flat" cmpd="sng" w="9525">
              <a:solidFill>
                <a:schemeClr val="dk1"/>
              </a:solidFill>
              <a:prstDash val="solid"/>
              <a:round/>
              <a:headEnd len="med" w="med" type="none"/>
              <a:tailEnd len="med" w="med" type="none"/>
            </a:ln>
          </p:spPr>
        </p:cxnSp>
        <p:cxnSp>
          <p:nvCxnSpPr>
            <p:cNvPr id="4506" name="Google Shape;4506;p117"/>
            <p:cNvCxnSpPr/>
            <p:nvPr/>
          </p:nvCxnSpPr>
          <p:spPr>
            <a:xfrm>
              <a:off x="6253163" y="1685926"/>
              <a:ext cx="252413" cy="0"/>
            </a:xfrm>
            <a:prstGeom prst="straightConnector1">
              <a:avLst/>
            </a:prstGeom>
            <a:noFill/>
            <a:ln cap="flat" cmpd="sng" w="9525">
              <a:solidFill>
                <a:schemeClr val="dk1"/>
              </a:solidFill>
              <a:prstDash val="dash"/>
              <a:round/>
              <a:headEnd len="med" w="med" type="none"/>
              <a:tailEnd len="med" w="med" type="none"/>
            </a:ln>
          </p:spPr>
        </p:cxnSp>
        <p:grpSp>
          <p:nvGrpSpPr>
            <p:cNvPr id="4507" name="Google Shape;4507;p117"/>
            <p:cNvGrpSpPr/>
            <p:nvPr/>
          </p:nvGrpSpPr>
          <p:grpSpPr>
            <a:xfrm>
              <a:off x="4276725" y="3343275"/>
              <a:ext cx="722313" cy="598488"/>
              <a:chOff x="-44" y="1473"/>
              <a:chExt cx="981" cy="1105"/>
            </a:xfrm>
          </p:grpSpPr>
          <p:pic>
            <p:nvPicPr>
              <p:cNvPr descr="desktop_computer_stylized_medium" id="4508" name="Google Shape;4508;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09" name="Google Shape;4509;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0" name="Google Shape;4510;p117"/>
            <p:cNvGrpSpPr/>
            <p:nvPr/>
          </p:nvGrpSpPr>
          <p:grpSpPr>
            <a:xfrm>
              <a:off x="4724400" y="3495675"/>
              <a:ext cx="720725" cy="598488"/>
              <a:chOff x="-44" y="1473"/>
              <a:chExt cx="981" cy="1105"/>
            </a:xfrm>
          </p:grpSpPr>
          <p:pic>
            <p:nvPicPr>
              <p:cNvPr descr="desktop_computer_stylized_medium" id="4511" name="Google Shape;4511;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12" name="Google Shape;4512;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3" name="Google Shape;4513;p117"/>
            <p:cNvGrpSpPr/>
            <p:nvPr/>
          </p:nvGrpSpPr>
          <p:grpSpPr>
            <a:xfrm>
              <a:off x="5486400" y="3454400"/>
              <a:ext cx="720725" cy="600075"/>
              <a:chOff x="-44" y="1473"/>
              <a:chExt cx="981" cy="1105"/>
            </a:xfrm>
          </p:grpSpPr>
          <p:pic>
            <p:nvPicPr>
              <p:cNvPr descr="desktop_computer_stylized_medium" id="4514" name="Google Shape;4514;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15" name="Google Shape;4515;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6" name="Google Shape;4516;p117"/>
            <p:cNvGrpSpPr/>
            <p:nvPr/>
          </p:nvGrpSpPr>
          <p:grpSpPr>
            <a:xfrm>
              <a:off x="6492875" y="3444875"/>
              <a:ext cx="720725" cy="598488"/>
              <a:chOff x="-44" y="1473"/>
              <a:chExt cx="981" cy="1105"/>
            </a:xfrm>
          </p:grpSpPr>
          <p:pic>
            <p:nvPicPr>
              <p:cNvPr descr="desktop_computer_stylized_medium" id="4517" name="Google Shape;4517;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18" name="Google Shape;4518;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9" name="Google Shape;4519;p117"/>
            <p:cNvGrpSpPr/>
            <p:nvPr/>
          </p:nvGrpSpPr>
          <p:grpSpPr>
            <a:xfrm>
              <a:off x="7061200" y="3454400"/>
              <a:ext cx="720725" cy="600075"/>
              <a:chOff x="-44" y="1473"/>
              <a:chExt cx="981" cy="1105"/>
            </a:xfrm>
          </p:grpSpPr>
          <p:pic>
            <p:nvPicPr>
              <p:cNvPr descr="desktop_computer_stylized_medium" id="4520" name="Google Shape;4520;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21" name="Google Shape;4521;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22" name="Google Shape;4522;p117"/>
            <p:cNvGrpSpPr/>
            <p:nvPr/>
          </p:nvGrpSpPr>
          <p:grpSpPr>
            <a:xfrm>
              <a:off x="7915275" y="3302000"/>
              <a:ext cx="720725" cy="600075"/>
              <a:chOff x="-44" y="1473"/>
              <a:chExt cx="981" cy="1105"/>
            </a:xfrm>
          </p:grpSpPr>
          <p:pic>
            <p:nvPicPr>
              <p:cNvPr descr="desktop_computer_stylized_medium" id="4523" name="Google Shape;4523;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24" name="Google Shape;4524;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525" name="Google Shape;4525;p117"/>
            <p:cNvPicPr preferRelativeResize="0"/>
            <p:nvPr/>
          </p:nvPicPr>
          <p:blipFill rotWithShape="1">
            <a:blip r:embed="rId4">
              <a:alphaModFix/>
            </a:blip>
            <a:srcRect b="0" l="0" r="0" t="0"/>
            <a:stretch/>
          </p:blipFill>
          <p:spPr>
            <a:xfrm>
              <a:off x="6593681" y="1470819"/>
              <a:ext cx="817563" cy="371475"/>
            </a:xfrm>
            <a:prstGeom prst="rect">
              <a:avLst/>
            </a:prstGeom>
            <a:noFill/>
            <a:ln>
              <a:noFill/>
            </a:ln>
          </p:spPr>
        </p:pic>
        <p:grpSp>
          <p:nvGrpSpPr>
            <p:cNvPr id="4526" name="Google Shape;4526;p117"/>
            <p:cNvGrpSpPr/>
            <p:nvPr/>
          </p:nvGrpSpPr>
          <p:grpSpPr>
            <a:xfrm>
              <a:off x="4664075" y="2549525"/>
              <a:ext cx="1550988" cy="600075"/>
              <a:chOff x="4907280" y="294640"/>
              <a:chExt cx="1551062" cy="599440"/>
            </a:xfrm>
          </p:grpSpPr>
          <p:sp>
            <p:nvSpPr>
              <p:cNvPr id="4527" name="Google Shape;4527;p117"/>
              <p:cNvSpPr/>
              <p:nvPr/>
            </p:nvSpPr>
            <p:spPr>
              <a:xfrm>
                <a:off x="6178929" y="589603"/>
                <a:ext cx="279413" cy="206157"/>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cxnSp>
            <p:nvCxnSpPr>
              <p:cNvPr id="4528" name="Google Shape;4528;p117"/>
              <p:cNvCxnSpPr/>
              <p:nvPr/>
            </p:nvCxnSpPr>
            <p:spPr>
              <a:xfrm rot="10800000">
                <a:off x="5507384" y="507140"/>
                <a:ext cx="793788" cy="209328"/>
              </a:xfrm>
              <a:prstGeom prst="straightConnector1">
                <a:avLst/>
              </a:prstGeom>
              <a:noFill/>
              <a:ln cap="flat" cmpd="sng" w="9525">
                <a:solidFill>
                  <a:schemeClr val="dk1"/>
                </a:solidFill>
                <a:prstDash val="solid"/>
                <a:round/>
                <a:headEnd len="med" w="med" type="none"/>
                <a:tailEnd len="med" w="med" type="none"/>
              </a:ln>
            </p:spPr>
          </p:cxnSp>
          <p:sp>
            <p:nvSpPr>
              <p:cNvPr id="4529" name="Google Shape;4529;p117"/>
              <p:cNvSpPr/>
              <p:nvPr/>
            </p:nvSpPr>
            <p:spPr>
              <a:xfrm>
                <a:off x="6282127" y="684530"/>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grpSp>
            <p:nvGrpSpPr>
              <p:cNvPr id="4530" name="Google Shape;4530;p117"/>
              <p:cNvGrpSpPr/>
              <p:nvPr/>
            </p:nvGrpSpPr>
            <p:grpSpPr>
              <a:xfrm>
                <a:off x="4907280" y="294640"/>
                <a:ext cx="721360" cy="599440"/>
                <a:chOff x="-44" y="1473"/>
                <a:chExt cx="981" cy="1105"/>
              </a:xfrm>
            </p:grpSpPr>
            <p:pic>
              <p:nvPicPr>
                <p:cNvPr descr="desktop_computer_stylized_medium" id="4531" name="Google Shape;4531;p11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532" name="Google Shape;4532;p1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sp>
        <p:nvSpPr>
          <p:cNvPr id="4537" name="Google Shape;4537;p118"/>
          <p:cNvSpPr txBox="1"/>
          <p:nvPr>
            <p:ph idx="1" type="body"/>
          </p:nvPr>
        </p:nvSpPr>
        <p:spPr>
          <a:xfrm>
            <a:off x="652461" y="3630073"/>
            <a:ext cx="10887075" cy="4486275"/>
          </a:xfrm>
          <a:prstGeom prst="rect">
            <a:avLst/>
          </a:prstGeom>
          <a:noFill/>
          <a:ln>
            <a:noFill/>
          </a:ln>
        </p:spPr>
        <p:txBody>
          <a:bodyPr anchorCtr="0" anchor="t" bIns="45700" lIns="91425" spcFirstLastPara="1" rIns="91425" wrap="square" tIns="45700">
            <a:noAutofit/>
          </a:bodyPr>
          <a:lstStyle/>
          <a:p>
            <a:pPr indent="-463550" lvl="0" marL="463550" rtl="0" algn="just">
              <a:lnSpc>
                <a:spcPct val="100000"/>
              </a:lnSpc>
              <a:spcBef>
                <a:spcPts val="0"/>
              </a:spcBef>
              <a:spcAft>
                <a:spcPts val="0"/>
              </a:spcAft>
              <a:buClr>
                <a:schemeClr val="dk1"/>
              </a:buClr>
              <a:buSzPts val="2800"/>
              <a:buFont typeface="Noto Sans Symbols"/>
              <a:buChar char="❖"/>
            </a:pPr>
            <a:r>
              <a:rPr lang="en-US">
                <a:solidFill>
                  <a:srgbClr val="FF0000"/>
                </a:solidFill>
                <a:latin typeface="Times New Roman"/>
                <a:ea typeface="Times New Roman"/>
                <a:cs typeface="Times New Roman"/>
                <a:sym typeface="Times New Roman"/>
              </a:rPr>
              <a:t>Trunk port: </a:t>
            </a:r>
            <a:r>
              <a:rPr lang="en-US">
                <a:latin typeface="Times New Roman"/>
                <a:ea typeface="Times New Roman"/>
                <a:cs typeface="Times New Roman"/>
                <a:sym typeface="Times New Roman"/>
              </a:rPr>
              <a:t>mang các frame giữa các VLAN được định nghĩa trên nhiều switch vật lý.</a:t>
            </a:r>
            <a:endParaRPr/>
          </a:p>
          <a:p>
            <a:pPr indent="-457200" lvl="1" marL="1143000" rtl="0" algn="just">
              <a:lnSpc>
                <a:spcPct val="10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Các frame được chuyển tiếp bên trong VLAN giữa các switch không thể là các frame 802.1 (phải mang thông tin VLAN ID).</a:t>
            </a:r>
            <a:endParaRPr/>
          </a:p>
          <a:p>
            <a:pPr indent="-457200" lvl="1" marL="1143000" rtl="0" algn="just">
              <a:lnSpc>
                <a:spcPct val="10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Giao thức 802.1q thêm/gỡ bỏ các trường header được thêm vào cho các frame được chuyển tiếp giữa các trunk port.</a:t>
            </a:r>
            <a:endParaRPr/>
          </a:p>
          <a:p>
            <a:pPr indent="-279400" lvl="0" marL="457200" rtl="0" algn="just">
              <a:lnSpc>
                <a:spcPct val="100000"/>
              </a:lnSpc>
              <a:spcBef>
                <a:spcPts val="1000"/>
              </a:spcBef>
              <a:spcAft>
                <a:spcPts val="0"/>
              </a:spcAft>
              <a:buClr>
                <a:schemeClr val="dk1"/>
              </a:buClr>
              <a:buSzPts val="2800"/>
              <a:buFont typeface="Noto Sans Symbols"/>
              <a:buNone/>
            </a:pPr>
            <a:r>
              <a:t/>
            </a:r>
            <a:endParaRPr>
              <a:latin typeface="Times New Roman"/>
              <a:ea typeface="Times New Roman"/>
              <a:cs typeface="Times New Roman"/>
              <a:sym typeface="Times New Roman"/>
            </a:endParaRPr>
          </a:p>
        </p:txBody>
      </p:sp>
      <p:sp>
        <p:nvSpPr>
          <p:cNvPr id="4538" name="Google Shape;4538;p118"/>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5.6 VLANs kéo dài qua nhiều switch</a:t>
            </a:r>
            <a:endParaRPr/>
          </a:p>
        </p:txBody>
      </p:sp>
      <p:sp>
        <p:nvSpPr>
          <p:cNvPr id="4539" name="Google Shape;4539;p11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4540" name="Google Shape;4540;p118"/>
          <p:cNvGrpSpPr/>
          <p:nvPr/>
        </p:nvGrpSpPr>
        <p:grpSpPr>
          <a:xfrm>
            <a:off x="2194717" y="1677522"/>
            <a:ext cx="7802563" cy="1976437"/>
            <a:chOff x="254000" y="1611313"/>
            <a:chExt cx="7802563" cy="1976437"/>
          </a:xfrm>
        </p:grpSpPr>
        <p:sp>
          <p:nvSpPr>
            <p:cNvPr id="4541" name="Google Shape;4541;p118"/>
            <p:cNvSpPr/>
            <p:nvPr/>
          </p:nvSpPr>
          <p:spPr>
            <a:xfrm>
              <a:off x="3414713" y="2103438"/>
              <a:ext cx="279400" cy="22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542" name="Google Shape;4542;p118"/>
            <p:cNvSpPr/>
            <p:nvPr/>
          </p:nvSpPr>
          <p:spPr>
            <a:xfrm>
              <a:off x="6591300" y="2108200"/>
              <a:ext cx="276225" cy="233363"/>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43" name="Google Shape;4543;p118"/>
            <p:cNvSpPr/>
            <p:nvPr/>
          </p:nvSpPr>
          <p:spPr>
            <a:xfrm>
              <a:off x="6881813" y="2108200"/>
              <a:ext cx="276225" cy="233363"/>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44" name="Google Shape;4544;p118"/>
            <p:cNvSpPr/>
            <p:nvPr/>
          </p:nvSpPr>
          <p:spPr>
            <a:xfrm>
              <a:off x="6300788" y="2112963"/>
              <a:ext cx="276225" cy="23336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45" name="Google Shape;4545;p118"/>
            <p:cNvSpPr/>
            <p:nvPr/>
          </p:nvSpPr>
          <p:spPr>
            <a:xfrm>
              <a:off x="6300788" y="1881188"/>
              <a:ext cx="280987" cy="214312"/>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546" name="Google Shape;4546;p118"/>
            <p:cNvSpPr/>
            <p:nvPr/>
          </p:nvSpPr>
          <p:spPr>
            <a:xfrm>
              <a:off x="5972175" y="2105025"/>
              <a:ext cx="309563" cy="233363"/>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547" name="Google Shape;4547;p118"/>
            <p:cNvSpPr/>
            <p:nvPr/>
          </p:nvSpPr>
          <p:spPr>
            <a:xfrm>
              <a:off x="1341438" y="1887538"/>
              <a:ext cx="273050" cy="19685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548" name="Google Shape;4548;p118"/>
            <p:cNvSpPr/>
            <p:nvPr/>
          </p:nvSpPr>
          <p:spPr>
            <a:xfrm>
              <a:off x="1333500" y="2097088"/>
              <a:ext cx="290513" cy="242887"/>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49" name="Google Shape;4549;p118"/>
            <p:cNvSpPr/>
            <p:nvPr/>
          </p:nvSpPr>
          <p:spPr>
            <a:xfrm>
              <a:off x="3405188" y="1878013"/>
              <a:ext cx="290512" cy="20955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50" name="Google Shape;4550;p118"/>
            <p:cNvSpPr/>
            <p:nvPr/>
          </p:nvSpPr>
          <p:spPr>
            <a:xfrm>
              <a:off x="2514600" y="1882775"/>
              <a:ext cx="890588" cy="4572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51" name="Google Shape;4551;p118"/>
            <p:cNvSpPr/>
            <p:nvPr/>
          </p:nvSpPr>
          <p:spPr>
            <a:xfrm>
              <a:off x="1619250" y="1882775"/>
              <a:ext cx="900113" cy="452438"/>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52" name="Google Shape;4552;p118"/>
            <p:cNvSpPr/>
            <p:nvPr/>
          </p:nvSpPr>
          <p:spPr>
            <a:xfrm>
              <a:off x="1333500" y="1874838"/>
              <a:ext cx="2370138" cy="4683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553" name="Google Shape;4553;p118"/>
            <p:cNvCxnSpPr/>
            <p:nvPr/>
          </p:nvCxnSpPr>
          <p:spPr>
            <a:xfrm>
              <a:off x="1335088" y="2090738"/>
              <a:ext cx="2351087" cy="4762"/>
            </a:xfrm>
            <a:prstGeom prst="straightConnector1">
              <a:avLst/>
            </a:prstGeom>
            <a:noFill/>
            <a:ln cap="flat" cmpd="sng" w="9525">
              <a:solidFill>
                <a:schemeClr val="dk1"/>
              </a:solidFill>
              <a:prstDash val="solid"/>
              <a:round/>
              <a:headEnd len="med" w="med" type="none"/>
              <a:tailEnd len="med" w="med" type="none"/>
            </a:ln>
          </p:spPr>
        </p:cxnSp>
        <p:sp>
          <p:nvSpPr>
            <p:cNvPr id="4554" name="Google Shape;4554;p118"/>
            <p:cNvSpPr txBox="1"/>
            <p:nvPr/>
          </p:nvSpPr>
          <p:spPr>
            <a:xfrm>
              <a:off x="1250950" y="1833563"/>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a:t>
              </a:r>
              <a:endParaRPr/>
            </a:p>
          </p:txBody>
        </p:sp>
        <p:cxnSp>
          <p:nvCxnSpPr>
            <p:cNvPr id="4555" name="Google Shape;4555;p118"/>
            <p:cNvCxnSpPr/>
            <p:nvPr/>
          </p:nvCxnSpPr>
          <p:spPr>
            <a:xfrm>
              <a:off x="2514600" y="1879600"/>
              <a:ext cx="0" cy="463550"/>
            </a:xfrm>
            <a:prstGeom prst="straightConnector1">
              <a:avLst/>
            </a:prstGeom>
            <a:noFill/>
            <a:ln cap="flat" cmpd="sng" w="9525">
              <a:solidFill>
                <a:schemeClr val="dk1"/>
              </a:solidFill>
              <a:prstDash val="solid"/>
              <a:round/>
              <a:headEnd len="med" w="med" type="none"/>
              <a:tailEnd len="med" w="med" type="none"/>
            </a:ln>
          </p:spPr>
        </p:cxnSp>
        <p:sp>
          <p:nvSpPr>
            <p:cNvPr id="4556" name="Google Shape;4556;p118"/>
            <p:cNvSpPr/>
            <p:nvPr/>
          </p:nvSpPr>
          <p:spPr>
            <a:xfrm>
              <a:off x="1304925" y="1616075"/>
              <a:ext cx="3176588" cy="261938"/>
            </a:xfrm>
            <a:prstGeom prst="parallelogram">
              <a:avLst>
                <a:gd fmla="val 303181"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57" name="Google Shape;4557;p118"/>
            <p:cNvSpPr/>
            <p:nvPr/>
          </p:nvSpPr>
          <p:spPr>
            <a:xfrm>
              <a:off x="3708400" y="1619250"/>
              <a:ext cx="763588" cy="720725"/>
            </a:xfrm>
            <a:custGeom>
              <a:rect b="b" l="l" r="r" t="t"/>
              <a:pathLst>
                <a:path extrusionOk="0" h="454" w="232">
                  <a:moveTo>
                    <a:pt x="0" y="454"/>
                  </a:moveTo>
                  <a:lnTo>
                    <a:pt x="232" y="274"/>
                  </a:lnTo>
                  <a:lnTo>
                    <a:pt x="229"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8" name="Google Shape;4558;p118"/>
            <p:cNvSpPr/>
            <p:nvPr/>
          </p:nvSpPr>
          <p:spPr>
            <a:xfrm>
              <a:off x="1706563" y="1663700"/>
              <a:ext cx="2228850" cy="150813"/>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9" name="Google Shape;4559;p118"/>
            <p:cNvSpPr/>
            <p:nvPr/>
          </p:nvSpPr>
          <p:spPr>
            <a:xfrm>
              <a:off x="2179638" y="1663700"/>
              <a:ext cx="1420812" cy="166688"/>
            </a:xfrm>
            <a:custGeom>
              <a:rect b="b" l="l" r="r" t="t"/>
              <a:pathLst>
                <a:path extrusionOk="0" h="105" w="432">
                  <a:moveTo>
                    <a:pt x="0" y="0"/>
                  </a:moveTo>
                  <a:lnTo>
                    <a:pt x="85" y="0"/>
                  </a:lnTo>
                  <a:lnTo>
                    <a:pt x="307" y="105"/>
                  </a:lnTo>
                  <a:lnTo>
                    <a:pt x="432" y="105"/>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560" name="Google Shape;4560;p118"/>
            <p:cNvCxnSpPr/>
            <p:nvPr/>
          </p:nvCxnSpPr>
          <p:spPr>
            <a:xfrm>
              <a:off x="3114675" y="188436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1" name="Google Shape;4561;p118"/>
            <p:cNvCxnSpPr/>
            <p:nvPr/>
          </p:nvCxnSpPr>
          <p:spPr>
            <a:xfrm>
              <a:off x="1914525" y="187960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2" name="Google Shape;4562;p118"/>
            <p:cNvCxnSpPr/>
            <p:nvPr/>
          </p:nvCxnSpPr>
          <p:spPr>
            <a:xfrm>
              <a:off x="1624013" y="1876425"/>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3" name="Google Shape;4563;p118"/>
            <p:cNvCxnSpPr/>
            <p:nvPr/>
          </p:nvCxnSpPr>
          <p:spPr>
            <a:xfrm>
              <a:off x="1333500" y="1889125"/>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4" name="Google Shape;4564;p118"/>
            <p:cNvCxnSpPr/>
            <p:nvPr/>
          </p:nvCxnSpPr>
          <p:spPr>
            <a:xfrm>
              <a:off x="2195513" y="188436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5" name="Google Shape;4565;p118"/>
            <p:cNvCxnSpPr/>
            <p:nvPr/>
          </p:nvCxnSpPr>
          <p:spPr>
            <a:xfrm>
              <a:off x="2819400" y="187960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66" name="Google Shape;4566;p118"/>
            <p:cNvCxnSpPr/>
            <p:nvPr/>
          </p:nvCxnSpPr>
          <p:spPr>
            <a:xfrm>
              <a:off x="3409950" y="1874838"/>
              <a:ext cx="0" cy="463550"/>
            </a:xfrm>
            <a:prstGeom prst="straightConnector1">
              <a:avLst/>
            </a:prstGeom>
            <a:noFill/>
            <a:ln cap="flat" cmpd="sng" w="9525">
              <a:solidFill>
                <a:schemeClr val="dk1"/>
              </a:solidFill>
              <a:prstDash val="solid"/>
              <a:round/>
              <a:headEnd len="med" w="med" type="none"/>
              <a:tailEnd len="med" w="med" type="none"/>
            </a:ln>
          </p:spPr>
        </p:cxnSp>
        <p:sp>
          <p:nvSpPr>
            <p:cNvPr id="4567" name="Google Shape;4567;p118"/>
            <p:cNvSpPr txBox="1"/>
            <p:nvPr/>
          </p:nvSpPr>
          <p:spPr>
            <a:xfrm>
              <a:off x="2132013" y="2043113"/>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8</a:t>
              </a:r>
              <a:endParaRPr/>
            </a:p>
          </p:txBody>
        </p:sp>
        <p:sp>
          <p:nvSpPr>
            <p:cNvPr id="4568" name="Google Shape;4568;p118"/>
            <p:cNvSpPr txBox="1"/>
            <p:nvPr/>
          </p:nvSpPr>
          <p:spPr>
            <a:xfrm>
              <a:off x="2451100" y="182880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9</a:t>
              </a:r>
              <a:endParaRPr/>
            </a:p>
          </p:txBody>
        </p:sp>
        <p:sp>
          <p:nvSpPr>
            <p:cNvPr id="4569" name="Google Shape;4569;p118"/>
            <p:cNvSpPr txBox="1"/>
            <p:nvPr/>
          </p:nvSpPr>
          <p:spPr>
            <a:xfrm>
              <a:off x="2432050" y="2047875"/>
              <a:ext cx="29845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10</a:t>
              </a:r>
              <a:endParaRPr/>
            </a:p>
          </p:txBody>
        </p:sp>
        <p:sp>
          <p:nvSpPr>
            <p:cNvPr id="4570" name="Google Shape;4570;p118"/>
            <p:cNvSpPr txBox="1"/>
            <p:nvPr/>
          </p:nvSpPr>
          <p:spPr>
            <a:xfrm>
              <a:off x="1260475" y="203358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2</a:t>
              </a:r>
              <a:endParaRPr/>
            </a:p>
          </p:txBody>
        </p:sp>
        <p:sp>
          <p:nvSpPr>
            <p:cNvPr id="4571" name="Google Shape;4571;p118"/>
            <p:cNvSpPr txBox="1"/>
            <p:nvPr/>
          </p:nvSpPr>
          <p:spPr>
            <a:xfrm>
              <a:off x="2127250" y="182880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7</a:t>
              </a:r>
              <a:endParaRPr/>
            </a:p>
          </p:txBody>
        </p:sp>
        <p:cxnSp>
          <p:nvCxnSpPr>
            <p:cNvPr id="4572" name="Google Shape;4572;p118"/>
            <p:cNvCxnSpPr/>
            <p:nvPr/>
          </p:nvCxnSpPr>
          <p:spPr>
            <a:xfrm flipH="1">
              <a:off x="573088" y="2209800"/>
              <a:ext cx="901700" cy="279400"/>
            </a:xfrm>
            <a:prstGeom prst="straightConnector1">
              <a:avLst/>
            </a:prstGeom>
            <a:noFill/>
            <a:ln cap="flat" cmpd="sng" w="9525">
              <a:solidFill>
                <a:schemeClr val="dk1"/>
              </a:solidFill>
              <a:prstDash val="solid"/>
              <a:round/>
              <a:headEnd len="med" w="med" type="none"/>
              <a:tailEnd len="med" w="med" type="none"/>
            </a:ln>
          </p:spPr>
        </p:cxnSp>
        <p:cxnSp>
          <p:nvCxnSpPr>
            <p:cNvPr id="4573" name="Google Shape;4573;p118"/>
            <p:cNvCxnSpPr/>
            <p:nvPr/>
          </p:nvCxnSpPr>
          <p:spPr>
            <a:xfrm flipH="1">
              <a:off x="958850" y="2209800"/>
              <a:ext cx="806450" cy="419100"/>
            </a:xfrm>
            <a:prstGeom prst="straightConnector1">
              <a:avLst/>
            </a:prstGeom>
            <a:noFill/>
            <a:ln cap="flat" cmpd="sng" w="9525">
              <a:solidFill>
                <a:schemeClr val="dk1"/>
              </a:solidFill>
              <a:prstDash val="solid"/>
              <a:round/>
              <a:headEnd len="med" w="med" type="none"/>
              <a:tailEnd len="med" w="med" type="none"/>
            </a:ln>
          </p:spPr>
        </p:cxnSp>
        <p:cxnSp>
          <p:nvCxnSpPr>
            <p:cNvPr id="4574" name="Google Shape;4574;p118"/>
            <p:cNvCxnSpPr/>
            <p:nvPr/>
          </p:nvCxnSpPr>
          <p:spPr>
            <a:xfrm flipH="1">
              <a:off x="1677988" y="2225675"/>
              <a:ext cx="709612" cy="360363"/>
            </a:xfrm>
            <a:prstGeom prst="straightConnector1">
              <a:avLst/>
            </a:prstGeom>
            <a:noFill/>
            <a:ln cap="flat" cmpd="sng" w="9525">
              <a:solidFill>
                <a:schemeClr val="dk1"/>
              </a:solidFill>
              <a:prstDash val="solid"/>
              <a:round/>
              <a:headEnd len="med" w="med" type="none"/>
              <a:tailEnd len="med" w="med" type="none"/>
            </a:ln>
          </p:spPr>
        </p:cxnSp>
        <p:sp>
          <p:nvSpPr>
            <p:cNvPr id="4575" name="Google Shape;4575;p118"/>
            <p:cNvSpPr txBox="1"/>
            <p:nvPr/>
          </p:nvSpPr>
          <p:spPr>
            <a:xfrm>
              <a:off x="3398838" y="2587625"/>
              <a:ext cx="4127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cxnSp>
          <p:nvCxnSpPr>
            <p:cNvPr id="4576" name="Google Shape;4576;p118"/>
            <p:cNvCxnSpPr/>
            <p:nvPr/>
          </p:nvCxnSpPr>
          <p:spPr>
            <a:xfrm>
              <a:off x="2686050" y="2212975"/>
              <a:ext cx="101600" cy="377825"/>
            </a:xfrm>
            <a:prstGeom prst="straightConnector1">
              <a:avLst/>
            </a:prstGeom>
            <a:noFill/>
            <a:ln cap="flat" cmpd="sng" w="9525">
              <a:solidFill>
                <a:schemeClr val="dk1"/>
              </a:solidFill>
              <a:prstDash val="solid"/>
              <a:round/>
              <a:headEnd len="med" w="med" type="none"/>
              <a:tailEnd len="med" w="med" type="none"/>
            </a:ln>
          </p:spPr>
        </p:cxnSp>
        <p:cxnSp>
          <p:nvCxnSpPr>
            <p:cNvPr id="4577" name="Google Shape;4577;p118"/>
            <p:cNvCxnSpPr/>
            <p:nvPr/>
          </p:nvCxnSpPr>
          <p:spPr>
            <a:xfrm>
              <a:off x="2676525" y="2011363"/>
              <a:ext cx="479425" cy="603250"/>
            </a:xfrm>
            <a:prstGeom prst="straightConnector1">
              <a:avLst/>
            </a:prstGeom>
            <a:noFill/>
            <a:ln cap="flat" cmpd="sng" w="9525">
              <a:solidFill>
                <a:schemeClr val="dk1"/>
              </a:solidFill>
              <a:prstDash val="solid"/>
              <a:round/>
              <a:headEnd len="med" w="med" type="none"/>
              <a:tailEnd len="med" w="med" type="none"/>
            </a:ln>
          </p:spPr>
        </p:cxnSp>
        <p:cxnSp>
          <p:nvCxnSpPr>
            <p:cNvPr id="4578" name="Google Shape;4578;p118"/>
            <p:cNvCxnSpPr/>
            <p:nvPr/>
          </p:nvCxnSpPr>
          <p:spPr>
            <a:xfrm>
              <a:off x="3532188" y="1955800"/>
              <a:ext cx="514350" cy="484188"/>
            </a:xfrm>
            <a:prstGeom prst="straightConnector1">
              <a:avLst/>
            </a:prstGeom>
            <a:noFill/>
            <a:ln cap="flat" cmpd="sng" w="9525">
              <a:solidFill>
                <a:schemeClr val="dk1"/>
              </a:solidFill>
              <a:prstDash val="solid"/>
              <a:round/>
              <a:headEnd len="med" w="med" type="none"/>
              <a:tailEnd len="med" w="med" type="none"/>
            </a:ln>
          </p:spPr>
        </p:cxnSp>
        <p:sp>
          <p:nvSpPr>
            <p:cNvPr id="4579" name="Google Shape;4579;p118"/>
            <p:cNvSpPr txBox="1"/>
            <p:nvPr/>
          </p:nvSpPr>
          <p:spPr>
            <a:xfrm>
              <a:off x="563563" y="3130550"/>
              <a:ext cx="165100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Electrical Engineering</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1-8)</a:t>
              </a:r>
              <a:endParaRPr/>
            </a:p>
          </p:txBody>
        </p:sp>
        <p:sp>
          <p:nvSpPr>
            <p:cNvPr id="4580" name="Google Shape;4580;p118"/>
            <p:cNvSpPr txBox="1"/>
            <p:nvPr/>
          </p:nvSpPr>
          <p:spPr>
            <a:xfrm>
              <a:off x="2725738" y="3117850"/>
              <a:ext cx="1433512"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Computer Science</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(VLAN ports 9-15)</a:t>
              </a:r>
              <a:endParaRPr/>
            </a:p>
          </p:txBody>
        </p:sp>
        <p:sp>
          <p:nvSpPr>
            <p:cNvPr id="4581" name="Google Shape;4581;p118"/>
            <p:cNvSpPr txBox="1"/>
            <p:nvPr/>
          </p:nvSpPr>
          <p:spPr>
            <a:xfrm>
              <a:off x="3322638" y="1824038"/>
              <a:ext cx="29845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15</a:t>
              </a:r>
              <a:endParaRPr/>
            </a:p>
          </p:txBody>
        </p:sp>
        <p:sp>
          <p:nvSpPr>
            <p:cNvPr id="4582" name="Google Shape;4582;p118"/>
            <p:cNvSpPr/>
            <p:nvPr/>
          </p:nvSpPr>
          <p:spPr>
            <a:xfrm>
              <a:off x="1449388" y="2189163"/>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3" name="Google Shape;4583;p118"/>
            <p:cNvSpPr/>
            <p:nvPr/>
          </p:nvSpPr>
          <p:spPr>
            <a:xfrm>
              <a:off x="1741488" y="2185988"/>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4" name="Google Shape;4584;p118"/>
            <p:cNvSpPr/>
            <p:nvPr/>
          </p:nvSpPr>
          <p:spPr>
            <a:xfrm>
              <a:off x="2328863" y="2190750"/>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5" name="Google Shape;4585;p118"/>
            <p:cNvSpPr/>
            <p:nvPr/>
          </p:nvSpPr>
          <p:spPr>
            <a:xfrm>
              <a:off x="2660650" y="2187575"/>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6" name="Google Shape;4586;p118"/>
            <p:cNvSpPr/>
            <p:nvPr/>
          </p:nvSpPr>
          <p:spPr>
            <a:xfrm>
              <a:off x="2647950" y="1973263"/>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7" name="Google Shape;4587;p118"/>
            <p:cNvSpPr/>
            <p:nvPr/>
          </p:nvSpPr>
          <p:spPr>
            <a:xfrm>
              <a:off x="3522663" y="1970088"/>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88" name="Google Shape;4588;p118"/>
            <p:cNvSpPr txBox="1"/>
            <p:nvPr/>
          </p:nvSpPr>
          <p:spPr>
            <a:xfrm>
              <a:off x="1112838" y="2554288"/>
              <a:ext cx="4127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rgbClr val="000000"/>
                  </a:solidFill>
                  <a:latin typeface="Arial"/>
                  <a:ea typeface="Arial"/>
                  <a:cs typeface="Arial"/>
                  <a:sym typeface="Arial"/>
                </a:rPr>
                <a:t>…</a:t>
              </a:r>
              <a:endParaRPr/>
            </a:p>
          </p:txBody>
        </p:sp>
        <p:sp>
          <p:nvSpPr>
            <p:cNvPr id="4589" name="Google Shape;4589;p118"/>
            <p:cNvSpPr/>
            <p:nvPr/>
          </p:nvSpPr>
          <p:spPr>
            <a:xfrm>
              <a:off x="6888163" y="2105025"/>
              <a:ext cx="279400" cy="238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590" name="Google Shape;4590;p118"/>
            <p:cNvSpPr/>
            <p:nvPr/>
          </p:nvSpPr>
          <p:spPr>
            <a:xfrm>
              <a:off x="6877050" y="1884363"/>
              <a:ext cx="290513" cy="20955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91" name="Google Shape;4591;p118"/>
            <p:cNvSpPr/>
            <p:nvPr/>
          </p:nvSpPr>
          <p:spPr>
            <a:xfrm>
              <a:off x="5986463" y="1889125"/>
              <a:ext cx="890587"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cxnSp>
          <p:nvCxnSpPr>
            <p:cNvPr id="4592" name="Google Shape;4592;p118"/>
            <p:cNvCxnSpPr/>
            <p:nvPr/>
          </p:nvCxnSpPr>
          <p:spPr>
            <a:xfrm>
              <a:off x="6586538" y="1890713"/>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93" name="Google Shape;4593;p118"/>
            <p:cNvCxnSpPr/>
            <p:nvPr/>
          </p:nvCxnSpPr>
          <p:spPr>
            <a:xfrm>
              <a:off x="6291263" y="1885950"/>
              <a:ext cx="0" cy="463550"/>
            </a:xfrm>
            <a:prstGeom prst="straightConnector1">
              <a:avLst/>
            </a:prstGeom>
            <a:noFill/>
            <a:ln cap="flat" cmpd="sng" w="9525">
              <a:solidFill>
                <a:schemeClr val="dk1"/>
              </a:solidFill>
              <a:prstDash val="solid"/>
              <a:round/>
              <a:headEnd len="med" w="med" type="none"/>
              <a:tailEnd len="med" w="med" type="none"/>
            </a:ln>
          </p:spPr>
        </p:cxnSp>
        <p:cxnSp>
          <p:nvCxnSpPr>
            <p:cNvPr id="4594" name="Google Shape;4594;p118"/>
            <p:cNvCxnSpPr/>
            <p:nvPr/>
          </p:nvCxnSpPr>
          <p:spPr>
            <a:xfrm>
              <a:off x="6881813" y="1881188"/>
              <a:ext cx="0" cy="463550"/>
            </a:xfrm>
            <a:prstGeom prst="straightConnector1">
              <a:avLst/>
            </a:prstGeom>
            <a:noFill/>
            <a:ln cap="flat" cmpd="sng" w="9525">
              <a:solidFill>
                <a:schemeClr val="dk1"/>
              </a:solidFill>
              <a:prstDash val="solid"/>
              <a:round/>
              <a:headEnd len="med" w="med" type="none"/>
              <a:tailEnd len="med" w="med" type="none"/>
            </a:ln>
          </p:spPr>
        </p:cxnSp>
        <p:sp>
          <p:nvSpPr>
            <p:cNvPr id="4595" name="Google Shape;4595;p118"/>
            <p:cNvSpPr txBox="1"/>
            <p:nvPr/>
          </p:nvSpPr>
          <p:spPr>
            <a:xfrm>
              <a:off x="5903913" y="2054225"/>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2</a:t>
              </a:r>
              <a:endParaRPr/>
            </a:p>
          </p:txBody>
        </p:sp>
        <p:sp>
          <p:nvSpPr>
            <p:cNvPr id="4596" name="Google Shape;4596;p118"/>
            <p:cNvSpPr txBox="1"/>
            <p:nvPr/>
          </p:nvSpPr>
          <p:spPr>
            <a:xfrm>
              <a:off x="6794500" y="1830388"/>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7</a:t>
              </a:r>
              <a:endParaRPr/>
            </a:p>
          </p:txBody>
        </p:sp>
        <p:sp>
          <p:nvSpPr>
            <p:cNvPr id="4597" name="Google Shape;4597;p118"/>
            <p:cNvSpPr/>
            <p:nvPr/>
          </p:nvSpPr>
          <p:spPr>
            <a:xfrm>
              <a:off x="6132513" y="2193925"/>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98" name="Google Shape;4598;p118"/>
            <p:cNvSpPr/>
            <p:nvPr/>
          </p:nvSpPr>
          <p:spPr>
            <a:xfrm>
              <a:off x="6994525" y="1976438"/>
              <a:ext cx="42863"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599" name="Google Shape;4599;p118"/>
            <p:cNvSpPr/>
            <p:nvPr/>
          </p:nvSpPr>
          <p:spPr>
            <a:xfrm>
              <a:off x="5972175" y="1612900"/>
              <a:ext cx="1630363" cy="261938"/>
            </a:xfrm>
            <a:prstGeom prst="parallelogram">
              <a:avLst>
                <a:gd fmla="val 155606"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600" name="Google Shape;4600;p118"/>
            <p:cNvSpPr/>
            <p:nvPr/>
          </p:nvSpPr>
          <p:spPr>
            <a:xfrm>
              <a:off x="6154738" y="1657350"/>
              <a:ext cx="1184275" cy="166688"/>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1" name="Google Shape;4601;p118"/>
            <p:cNvSpPr/>
            <p:nvPr/>
          </p:nvSpPr>
          <p:spPr>
            <a:xfrm flipH="1" rot="10800000">
              <a:off x="6354763" y="1657350"/>
              <a:ext cx="873125" cy="166688"/>
            </a:xfrm>
            <a:custGeom>
              <a:rect b="b" l="l" r="r" t="t"/>
              <a:pathLst>
                <a:path extrusionOk="0" h="110" w="678">
                  <a:moveTo>
                    <a:pt x="0" y="110"/>
                  </a:moveTo>
                  <a:lnTo>
                    <a:pt x="148" y="108"/>
                  </a:lnTo>
                  <a:lnTo>
                    <a:pt x="567" y="0"/>
                  </a:lnTo>
                  <a:lnTo>
                    <a:pt x="678" y="0"/>
                  </a:lnTo>
                </a:path>
              </a:pathLst>
            </a:custGeom>
            <a:noFill/>
            <a:ln cap="flat" cmpd="sng" w="952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8"/>
            <p:cNvSpPr txBox="1"/>
            <p:nvPr/>
          </p:nvSpPr>
          <p:spPr>
            <a:xfrm flipH="1">
              <a:off x="6354750" y="1657350"/>
              <a:ext cx="873125" cy="1666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3" name="Google Shape;4603;p118"/>
            <p:cNvSpPr/>
            <p:nvPr/>
          </p:nvSpPr>
          <p:spPr>
            <a:xfrm>
              <a:off x="7180263" y="1611313"/>
              <a:ext cx="419100" cy="723900"/>
            </a:xfrm>
            <a:custGeom>
              <a:rect b="b" l="l" r="r" t="t"/>
              <a:pathLst>
                <a:path extrusionOk="0" h="456" w="264">
                  <a:moveTo>
                    <a:pt x="264" y="0"/>
                  </a:moveTo>
                  <a:lnTo>
                    <a:pt x="262" y="248"/>
                  </a:lnTo>
                  <a:lnTo>
                    <a:pt x="0" y="456"/>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4" name="Google Shape;4604;p118"/>
            <p:cNvSpPr/>
            <p:nvPr/>
          </p:nvSpPr>
          <p:spPr>
            <a:xfrm>
              <a:off x="5969000" y="1868488"/>
              <a:ext cx="1209675" cy="481012"/>
            </a:xfrm>
            <a:custGeom>
              <a:rect b="b" l="l" r="r" t="t"/>
              <a:pathLst>
                <a:path extrusionOk="0" h="303" w="762">
                  <a:moveTo>
                    <a:pt x="0" y="3"/>
                  </a:moveTo>
                  <a:lnTo>
                    <a:pt x="0" y="303"/>
                  </a:lnTo>
                  <a:lnTo>
                    <a:pt x="762" y="303"/>
                  </a:lnTo>
                  <a:lnTo>
                    <a:pt x="762"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05" name="Google Shape;4605;p118"/>
            <p:cNvCxnSpPr/>
            <p:nvPr/>
          </p:nvCxnSpPr>
          <p:spPr>
            <a:xfrm flipH="1" rot="10800000">
              <a:off x="5969000" y="2092325"/>
              <a:ext cx="1219200" cy="4763"/>
            </a:xfrm>
            <a:prstGeom prst="straightConnector1">
              <a:avLst/>
            </a:prstGeom>
            <a:noFill/>
            <a:ln cap="flat" cmpd="sng" w="9525">
              <a:solidFill>
                <a:schemeClr val="dk1"/>
              </a:solidFill>
              <a:prstDash val="solid"/>
              <a:round/>
              <a:headEnd len="med" w="med" type="none"/>
              <a:tailEnd len="med" w="med" type="none"/>
            </a:ln>
          </p:spPr>
        </p:cxnSp>
        <p:cxnSp>
          <p:nvCxnSpPr>
            <p:cNvPr id="4606" name="Google Shape;4606;p118"/>
            <p:cNvCxnSpPr/>
            <p:nvPr/>
          </p:nvCxnSpPr>
          <p:spPr>
            <a:xfrm flipH="1">
              <a:off x="5983288" y="2216150"/>
              <a:ext cx="165100" cy="301625"/>
            </a:xfrm>
            <a:prstGeom prst="straightConnector1">
              <a:avLst/>
            </a:prstGeom>
            <a:noFill/>
            <a:ln cap="flat" cmpd="sng" w="9525">
              <a:solidFill>
                <a:schemeClr val="dk1"/>
              </a:solidFill>
              <a:prstDash val="solid"/>
              <a:round/>
              <a:headEnd len="med" w="med" type="none"/>
              <a:tailEnd len="med" w="med" type="none"/>
            </a:ln>
          </p:spPr>
        </p:cxnSp>
        <p:cxnSp>
          <p:nvCxnSpPr>
            <p:cNvPr id="4607" name="Google Shape;4607;p118"/>
            <p:cNvCxnSpPr/>
            <p:nvPr/>
          </p:nvCxnSpPr>
          <p:spPr>
            <a:xfrm>
              <a:off x="6438900" y="1990725"/>
              <a:ext cx="179388" cy="627063"/>
            </a:xfrm>
            <a:prstGeom prst="straightConnector1">
              <a:avLst/>
            </a:prstGeom>
            <a:noFill/>
            <a:ln cap="flat" cmpd="sng" w="9525">
              <a:solidFill>
                <a:schemeClr val="dk1"/>
              </a:solidFill>
              <a:prstDash val="solid"/>
              <a:round/>
              <a:headEnd len="med" w="med" type="none"/>
              <a:tailEnd len="med" w="med" type="none"/>
            </a:ln>
          </p:spPr>
        </p:cxnSp>
        <p:cxnSp>
          <p:nvCxnSpPr>
            <p:cNvPr id="4608" name="Google Shape;4608;p118"/>
            <p:cNvCxnSpPr/>
            <p:nvPr/>
          </p:nvCxnSpPr>
          <p:spPr>
            <a:xfrm>
              <a:off x="6999288" y="1987550"/>
              <a:ext cx="509587" cy="455613"/>
            </a:xfrm>
            <a:prstGeom prst="straightConnector1">
              <a:avLst/>
            </a:prstGeom>
            <a:noFill/>
            <a:ln cap="flat" cmpd="sng" w="9525">
              <a:solidFill>
                <a:schemeClr val="dk1"/>
              </a:solidFill>
              <a:prstDash val="solid"/>
              <a:round/>
              <a:headEnd len="med" w="med" type="none"/>
              <a:tailEnd len="med" w="med" type="none"/>
            </a:ln>
          </p:spPr>
        </p:cxnSp>
        <p:sp>
          <p:nvSpPr>
            <p:cNvPr id="4609" name="Google Shape;4609;p118"/>
            <p:cNvSpPr/>
            <p:nvPr/>
          </p:nvSpPr>
          <p:spPr>
            <a:xfrm>
              <a:off x="6424613" y="1970088"/>
              <a:ext cx="42862" cy="47625"/>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610" name="Google Shape;4610;p118"/>
            <p:cNvSpPr txBox="1"/>
            <p:nvPr/>
          </p:nvSpPr>
          <p:spPr>
            <a:xfrm>
              <a:off x="6232525" y="183515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3</a:t>
              </a:r>
              <a:endParaRPr/>
            </a:p>
          </p:txBody>
        </p:sp>
        <p:sp>
          <p:nvSpPr>
            <p:cNvPr id="4611" name="Google Shape;4611;p118"/>
            <p:cNvSpPr/>
            <p:nvPr/>
          </p:nvSpPr>
          <p:spPr>
            <a:xfrm>
              <a:off x="6591300" y="1885950"/>
              <a:ext cx="280988" cy="204788"/>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omic Sans MS"/>
                <a:ea typeface="Comic Sans MS"/>
                <a:cs typeface="Comic Sans MS"/>
                <a:sym typeface="Comic Sans MS"/>
              </a:endParaRPr>
            </a:p>
          </p:txBody>
        </p:sp>
        <p:sp>
          <p:nvSpPr>
            <p:cNvPr id="4612" name="Google Shape;4612;p118"/>
            <p:cNvSpPr txBox="1"/>
            <p:nvPr/>
          </p:nvSpPr>
          <p:spPr>
            <a:xfrm>
              <a:off x="5648325" y="3124200"/>
              <a:ext cx="2408238"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rgbClr val="000000"/>
                  </a:solidFill>
                  <a:latin typeface="Arial"/>
                  <a:ea typeface="Arial"/>
                  <a:cs typeface="Arial"/>
                  <a:sym typeface="Arial"/>
                </a:rPr>
                <a:t>Ports 2,3,5 belong to EE VLAN</a:t>
              </a:r>
              <a:endParaRPr/>
            </a:p>
            <a:p>
              <a:pPr indent="0" lvl="0" marL="0" marR="0" rtl="0" algn="ctr">
                <a:spcBef>
                  <a:spcPts val="0"/>
                </a:spcBef>
                <a:spcAft>
                  <a:spcPts val="0"/>
                </a:spcAft>
                <a:buNone/>
              </a:pPr>
              <a:r>
                <a:rPr i="0" lang="en-US" sz="1200">
                  <a:solidFill>
                    <a:srgbClr val="000000"/>
                  </a:solidFill>
                  <a:latin typeface="Arial"/>
                  <a:ea typeface="Arial"/>
                  <a:cs typeface="Arial"/>
                  <a:sym typeface="Arial"/>
                </a:rPr>
                <a:t>Ports 4,6,7,8 belong to CS VLAN</a:t>
              </a:r>
              <a:endParaRPr/>
            </a:p>
          </p:txBody>
        </p:sp>
        <p:sp>
          <p:nvSpPr>
            <p:cNvPr id="4613" name="Google Shape;4613;p118"/>
            <p:cNvSpPr txBox="1"/>
            <p:nvPr/>
          </p:nvSpPr>
          <p:spPr>
            <a:xfrm>
              <a:off x="6513513" y="1835150"/>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5</a:t>
              </a:r>
              <a:endParaRPr/>
            </a:p>
          </p:txBody>
        </p:sp>
        <p:sp>
          <p:nvSpPr>
            <p:cNvPr id="4614" name="Google Shape;4614;p118"/>
            <p:cNvSpPr txBox="1"/>
            <p:nvPr/>
          </p:nvSpPr>
          <p:spPr>
            <a:xfrm>
              <a:off x="6237288" y="2049463"/>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4</a:t>
              </a:r>
              <a:endParaRPr/>
            </a:p>
          </p:txBody>
        </p:sp>
        <p:sp>
          <p:nvSpPr>
            <p:cNvPr id="4615" name="Google Shape;4615;p118"/>
            <p:cNvSpPr txBox="1"/>
            <p:nvPr/>
          </p:nvSpPr>
          <p:spPr>
            <a:xfrm>
              <a:off x="6513513" y="2049463"/>
              <a:ext cx="241300" cy="214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6</a:t>
              </a:r>
              <a:endParaRPr/>
            </a:p>
          </p:txBody>
        </p:sp>
        <p:sp>
          <p:nvSpPr>
            <p:cNvPr id="4616" name="Google Shape;4616;p118"/>
            <p:cNvSpPr txBox="1"/>
            <p:nvPr/>
          </p:nvSpPr>
          <p:spPr>
            <a:xfrm>
              <a:off x="6813550" y="2054225"/>
              <a:ext cx="241300" cy="214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000000"/>
                  </a:solidFill>
                  <a:latin typeface="Arial"/>
                  <a:ea typeface="Arial"/>
                  <a:cs typeface="Arial"/>
                  <a:sym typeface="Arial"/>
                </a:rPr>
                <a:t>8</a:t>
              </a:r>
              <a:endParaRPr/>
            </a:p>
          </p:txBody>
        </p:sp>
        <p:grpSp>
          <p:nvGrpSpPr>
            <p:cNvPr id="4617" name="Google Shape;4617;p118"/>
            <p:cNvGrpSpPr/>
            <p:nvPr/>
          </p:nvGrpSpPr>
          <p:grpSpPr>
            <a:xfrm>
              <a:off x="3327400" y="1835150"/>
              <a:ext cx="2836863" cy="427038"/>
              <a:chOff x="2096" y="1156"/>
              <a:chExt cx="1787" cy="269"/>
            </a:xfrm>
          </p:grpSpPr>
          <p:sp>
            <p:nvSpPr>
              <p:cNvPr id="4618" name="Google Shape;4618;p118"/>
              <p:cNvSpPr/>
              <p:nvPr/>
            </p:nvSpPr>
            <p:spPr>
              <a:xfrm>
                <a:off x="2215" y="1381"/>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grpSp>
            <p:nvGrpSpPr>
              <p:cNvPr id="4619" name="Google Shape;4619;p118"/>
              <p:cNvGrpSpPr/>
              <p:nvPr/>
            </p:nvGrpSpPr>
            <p:grpSpPr>
              <a:xfrm>
                <a:off x="2096" y="1156"/>
                <a:ext cx="1787" cy="269"/>
                <a:chOff x="2096" y="1156"/>
                <a:chExt cx="1787" cy="269"/>
              </a:xfrm>
            </p:grpSpPr>
            <p:sp>
              <p:nvSpPr>
                <p:cNvPr id="4620" name="Google Shape;4620;p118"/>
                <p:cNvSpPr txBox="1"/>
                <p:nvPr/>
              </p:nvSpPr>
              <p:spPr>
                <a:xfrm>
                  <a:off x="2096" y="1290"/>
                  <a:ext cx="188"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FF0000"/>
                      </a:solidFill>
                      <a:latin typeface="Arial"/>
                      <a:ea typeface="Arial"/>
                      <a:cs typeface="Arial"/>
                      <a:sym typeface="Arial"/>
                    </a:rPr>
                    <a:t>16</a:t>
                  </a:r>
                  <a:endParaRPr/>
                </a:p>
              </p:txBody>
            </p:sp>
            <p:sp>
              <p:nvSpPr>
                <p:cNvPr id="4621" name="Google Shape;4621;p118"/>
                <p:cNvSpPr txBox="1"/>
                <p:nvPr/>
              </p:nvSpPr>
              <p:spPr>
                <a:xfrm>
                  <a:off x="3731" y="1156"/>
                  <a:ext cx="152" cy="1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800">
                      <a:solidFill>
                        <a:srgbClr val="FF0000"/>
                      </a:solidFill>
                      <a:latin typeface="Arial"/>
                      <a:ea typeface="Arial"/>
                      <a:cs typeface="Arial"/>
                      <a:sym typeface="Arial"/>
                    </a:rPr>
                    <a:t>1</a:t>
                  </a:r>
                  <a:endParaRPr/>
                </a:p>
              </p:txBody>
            </p:sp>
            <p:sp>
              <p:nvSpPr>
                <p:cNvPr id="4622" name="Google Shape;4622;p118"/>
                <p:cNvSpPr/>
                <p:nvPr/>
              </p:nvSpPr>
              <p:spPr>
                <a:xfrm>
                  <a:off x="3855" y="1247"/>
                  <a:ext cx="27" cy="3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1800">
                    <a:solidFill>
                      <a:srgbClr val="000000"/>
                    </a:solidFill>
                    <a:latin typeface="Arial"/>
                    <a:ea typeface="Arial"/>
                    <a:cs typeface="Arial"/>
                    <a:sym typeface="Arial"/>
                  </a:endParaRPr>
                </a:p>
              </p:txBody>
            </p:sp>
            <p:sp>
              <p:nvSpPr>
                <p:cNvPr id="4623" name="Google Shape;4623;p118"/>
                <p:cNvSpPr/>
                <p:nvPr/>
              </p:nvSpPr>
              <p:spPr>
                <a:xfrm>
                  <a:off x="2226" y="1260"/>
                  <a:ext cx="1644" cy="135"/>
                </a:xfrm>
                <a:custGeom>
                  <a:rect b="b" l="l" r="r" t="t"/>
                  <a:pathLst>
                    <a:path extrusionOk="0" h="135" w="1644">
                      <a:moveTo>
                        <a:pt x="0" y="135"/>
                      </a:moveTo>
                      <a:lnTo>
                        <a:pt x="852" y="132"/>
                      </a:lnTo>
                      <a:lnTo>
                        <a:pt x="1050" y="0"/>
                      </a:lnTo>
                      <a:lnTo>
                        <a:pt x="1644" y="0"/>
                      </a:lnTo>
                    </a:path>
                  </a:pathLst>
                </a:custGeom>
                <a:noFill/>
                <a:ln cap="flat" cmpd="sng" w="28575">
                  <a:solidFill>
                    <a:srgbClr val="FF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624" name="Google Shape;4624;p118"/>
            <p:cNvGrpSpPr/>
            <p:nvPr/>
          </p:nvGrpSpPr>
          <p:grpSpPr>
            <a:xfrm>
              <a:off x="254000" y="2316163"/>
              <a:ext cx="538163" cy="558800"/>
              <a:chOff x="-44" y="1473"/>
              <a:chExt cx="981" cy="1105"/>
            </a:xfrm>
          </p:grpSpPr>
          <p:pic>
            <p:nvPicPr>
              <p:cNvPr descr="desktop_computer_stylized_medium" id="4625" name="Google Shape;4625;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26" name="Google Shape;4626;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27" name="Google Shape;4627;p118"/>
            <p:cNvGrpSpPr/>
            <p:nvPr/>
          </p:nvGrpSpPr>
          <p:grpSpPr>
            <a:xfrm>
              <a:off x="619125" y="2519363"/>
              <a:ext cx="539750" cy="558800"/>
              <a:chOff x="-44" y="1473"/>
              <a:chExt cx="981" cy="1105"/>
            </a:xfrm>
          </p:grpSpPr>
          <p:pic>
            <p:nvPicPr>
              <p:cNvPr descr="desktop_computer_stylized_medium" id="4628" name="Google Shape;4628;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29" name="Google Shape;4629;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30" name="Google Shape;4630;p118"/>
            <p:cNvGrpSpPr/>
            <p:nvPr/>
          </p:nvGrpSpPr>
          <p:grpSpPr>
            <a:xfrm>
              <a:off x="1290638" y="2479675"/>
              <a:ext cx="538162" cy="558800"/>
              <a:chOff x="-44" y="1473"/>
              <a:chExt cx="981" cy="1105"/>
            </a:xfrm>
          </p:grpSpPr>
          <p:pic>
            <p:nvPicPr>
              <p:cNvPr descr="desktop_computer_stylized_medium" id="4631" name="Google Shape;4631;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32" name="Google Shape;4632;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33" name="Google Shape;4633;p118"/>
            <p:cNvGrpSpPr/>
            <p:nvPr/>
          </p:nvGrpSpPr>
          <p:grpSpPr>
            <a:xfrm>
              <a:off x="2417763" y="2498725"/>
              <a:ext cx="538162" cy="558800"/>
              <a:chOff x="-44" y="1473"/>
              <a:chExt cx="981" cy="1105"/>
            </a:xfrm>
          </p:grpSpPr>
          <p:pic>
            <p:nvPicPr>
              <p:cNvPr descr="desktop_computer_stylized_medium" id="4634" name="Google Shape;4634;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35" name="Google Shape;4635;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36" name="Google Shape;4636;p118"/>
            <p:cNvGrpSpPr/>
            <p:nvPr/>
          </p:nvGrpSpPr>
          <p:grpSpPr>
            <a:xfrm>
              <a:off x="2854325" y="2479675"/>
              <a:ext cx="539750" cy="558800"/>
              <a:chOff x="-44" y="1473"/>
              <a:chExt cx="981" cy="1105"/>
            </a:xfrm>
          </p:grpSpPr>
          <p:pic>
            <p:nvPicPr>
              <p:cNvPr descr="desktop_computer_stylized_medium" id="4637" name="Google Shape;4637;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38" name="Google Shape;4638;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39" name="Google Shape;4639;p118"/>
            <p:cNvGrpSpPr/>
            <p:nvPr/>
          </p:nvGrpSpPr>
          <p:grpSpPr>
            <a:xfrm>
              <a:off x="3708400" y="2327275"/>
              <a:ext cx="538163" cy="558800"/>
              <a:chOff x="-44" y="1473"/>
              <a:chExt cx="981" cy="1105"/>
            </a:xfrm>
          </p:grpSpPr>
          <p:pic>
            <p:nvPicPr>
              <p:cNvPr descr="desktop_computer_stylized_medium" id="4640" name="Google Shape;4640;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41" name="Google Shape;4641;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42" name="Google Shape;4642;p118"/>
            <p:cNvGrpSpPr/>
            <p:nvPr/>
          </p:nvGrpSpPr>
          <p:grpSpPr>
            <a:xfrm>
              <a:off x="5557838" y="2428875"/>
              <a:ext cx="538162" cy="558800"/>
              <a:chOff x="-44" y="1473"/>
              <a:chExt cx="981" cy="1105"/>
            </a:xfrm>
          </p:grpSpPr>
          <p:pic>
            <p:nvPicPr>
              <p:cNvPr descr="desktop_computer_stylized_medium" id="4643" name="Google Shape;4643;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44" name="Google Shape;4644;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45" name="Google Shape;4645;p118"/>
            <p:cNvGrpSpPr/>
            <p:nvPr/>
          </p:nvGrpSpPr>
          <p:grpSpPr>
            <a:xfrm>
              <a:off x="7183438" y="2357438"/>
              <a:ext cx="538162" cy="558800"/>
              <a:chOff x="-44" y="1473"/>
              <a:chExt cx="981" cy="1105"/>
            </a:xfrm>
          </p:grpSpPr>
          <p:pic>
            <p:nvPicPr>
              <p:cNvPr descr="desktop_computer_stylized_medium" id="4646" name="Google Shape;4646;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47" name="Google Shape;4647;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48" name="Google Shape;4648;p118"/>
            <p:cNvGrpSpPr/>
            <p:nvPr/>
          </p:nvGrpSpPr>
          <p:grpSpPr>
            <a:xfrm>
              <a:off x="6257925" y="2438400"/>
              <a:ext cx="539750" cy="558800"/>
              <a:chOff x="-44" y="1473"/>
              <a:chExt cx="981" cy="1105"/>
            </a:xfrm>
          </p:grpSpPr>
          <p:pic>
            <p:nvPicPr>
              <p:cNvPr descr="desktop_computer_stylized_medium" id="4649" name="Google Shape;4649;p11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4650" name="Google Shape;4650;p1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4" name="Shape 4654"/>
        <p:cNvGrpSpPr/>
        <p:nvPr/>
      </p:nvGrpSpPr>
      <p:grpSpPr>
        <a:xfrm>
          <a:off x="0" y="0"/>
          <a:ext cx="0" cy="0"/>
          <a:chOff x="0" y="0"/>
          <a:chExt cx="0" cy="0"/>
        </a:xfrm>
      </p:grpSpPr>
      <p:sp>
        <p:nvSpPr>
          <p:cNvPr id="4655" name="Google Shape;4655;p119"/>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5.6 Định dạng frame VLAN 802.1q</a:t>
            </a:r>
            <a:endParaRPr/>
          </a:p>
        </p:txBody>
      </p:sp>
      <p:sp>
        <p:nvSpPr>
          <p:cNvPr id="4656" name="Google Shape;4656;p11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657" name="Google Shape;4657;p119"/>
          <p:cNvPicPr preferRelativeResize="0"/>
          <p:nvPr/>
        </p:nvPicPr>
        <p:blipFill rotWithShape="1">
          <a:blip r:embed="rId3">
            <a:alphaModFix/>
          </a:blip>
          <a:srcRect b="0" l="0" r="0" t="0"/>
          <a:stretch/>
        </p:blipFill>
        <p:spPr>
          <a:xfrm>
            <a:off x="2153142" y="1804894"/>
            <a:ext cx="7885714" cy="42857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86" name="Google Shape;886;p12"/>
          <p:cNvSpPr txBox="1"/>
          <p:nvPr>
            <p:ph type="title"/>
          </p:nvPr>
        </p:nvSpPr>
        <p:spPr>
          <a:xfrm>
            <a:off x="641252" y="63892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4.2 So trùng prefix</a:t>
            </a:r>
            <a:endParaRPr sz="4000"/>
          </a:p>
        </p:txBody>
      </p:sp>
      <p:graphicFrame>
        <p:nvGraphicFramePr>
          <p:cNvPr id="887" name="Google Shape;887;p12"/>
          <p:cNvGraphicFramePr/>
          <p:nvPr/>
        </p:nvGraphicFramePr>
        <p:xfrm>
          <a:off x="1191063" y="2511084"/>
          <a:ext cx="3000000" cy="3000000"/>
        </p:xfrm>
        <a:graphic>
          <a:graphicData uri="http://schemas.openxmlformats.org/drawingml/2006/table">
            <a:tbl>
              <a:tblPr bandRow="1" firstRow="1">
                <a:noFill/>
                <a:tableStyleId>{5A54A452-52A8-475D-BF72-43B074261E9B}</a:tableStyleId>
              </a:tblPr>
              <a:tblGrid>
                <a:gridCol w="6436025"/>
                <a:gridCol w="3373850"/>
              </a:tblGrid>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Dãy địa chỉ đích</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Link interface</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00010*** ********</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00011000 ********</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11001000 00010111 00011*** ********</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2</a:t>
                      </a:r>
                      <a:endParaRPr/>
                    </a:p>
                  </a:txBody>
                  <a:tcPr marT="45725" marB="45725" marR="91450" marL="91450"/>
                </a:tc>
              </a:tr>
              <a:tr h="370850">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Khác</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3</a:t>
                      </a:r>
                      <a:endParaRPr/>
                    </a:p>
                  </a:txBody>
                  <a:tcPr marT="45725" marB="45725" marR="91450" marL="91450"/>
                </a:tc>
              </a:tr>
            </a:tbl>
          </a:graphicData>
        </a:graphic>
      </p:graphicFrame>
      <p:sp>
        <p:nvSpPr>
          <p:cNvPr id="888" name="Google Shape;888;p12"/>
          <p:cNvSpPr txBox="1"/>
          <p:nvPr/>
        </p:nvSpPr>
        <p:spPr>
          <a:xfrm>
            <a:off x="878058" y="4960316"/>
            <a:ext cx="949234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Ví dụ:</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DA: 11001000 00010111 000</a:t>
            </a:r>
            <a:r>
              <a:rPr b="1" lang="en-US" sz="2400">
                <a:solidFill>
                  <a:srgbClr val="00B050"/>
                </a:solidFill>
                <a:latin typeface="Times New Roman"/>
                <a:ea typeface="Times New Roman"/>
                <a:cs typeface="Times New Roman"/>
                <a:sym typeface="Times New Roman"/>
              </a:rPr>
              <a:t>10</a:t>
            </a:r>
            <a:r>
              <a:rPr lang="en-US" sz="2400">
                <a:solidFill>
                  <a:srgbClr val="FF0000"/>
                </a:solidFill>
                <a:latin typeface="Times New Roman"/>
                <a:ea typeface="Times New Roman"/>
                <a:cs typeface="Times New Roman"/>
                <a:sym typeface="Times New Roman"/>
              </a:rPr>
              <a:t>110 10100001</a:t>
            </a:r>
            <a:r>
              <a:rPr lang="en-US" sz="2400">
                <a:solidFill>
                  <a:schemeClr val="dk1"/>
                </a:solidFill>
                <a:latin typeface="Times New Roman"/>
                <a:ea typeface="Times New Roman"/>
                <a:cs typeface="Times New Roman"/>
                <a:sym typeface="Times New Roman"/>
              </a:rPr>
              <a:t>	🡪	LI: 0</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DA: 11001000 00010111 000</a:t>
            </a:r>
            <a:r>
              <a:rPr b="1" lang="en-US" sz="2400">
                <a:solidFill>
                  <a:srgbClr val="00B050"/>
                </a:solidFill>
                <a:latin typeface="Times New Roman"/>
                <a:ea typeface="Times New Roman"/>
                <a:cs typeface="Times New Roman"/>
                <a:sym typeface="Times New Roman"/>
              </a:rPr>
              <a:t>11000 </a:t>
            </a:r>
            <a:r>
              <a:rPr lang="en-US" sz="2400">
                <a:solidFill>
                  <a:srgbClr val="FF0000"/>
                </a:solidFill>
                <a:latin typeface="Times New Roman"/>
                <a:ea typeface="Times New Roman"/>
                <a:cs typeface="Times New Roman"/>
                <a:sym typeface="Times New Roman"/>
              </a:rPr>
              <a:t>10101010</a:t>
            </a:r>
            <a:r>
              <a:rPr lang="en-US" sz="2400">
                <a:solidFill>
                  <a:schemeClr val="dk1"/>
                </a:solidFill>
                <a:latin typeface="Times New Roman"/>
                <a:ea typeface="Times New Roman"/>
                <a:cs typeface="Times New Roman"/>
                <a:sym typeface="Times New Roman"/>
              </a:rPr>
              <a:t>	🡪	LI: 1</a:t>
            </a:r>
            <a:endParaRPr sz="2400">
              <a:solidFill>
                <a:schemeClr val="dk1"/>
              </a:solidFill>
              <a:latin typeface="Times New Roman"/>
              <a:ea typeface="Times New Roman"/>
              <a:cs typeface="Times New Roman"/>
              <a:sym typeface="Times New Roman"/>
            </a:endParaRPr>
          </a:p>
        </p:txBody>
      </p:sp>
      <p:sp>
        <p:nvSpPr>
          <p:cNvPr id="889" name="Google Shape;889;p12"/>
          <p:cNvSpPr txBox="1"/>
          <p:nvPr/>
        </p:nvSpPr>
        <p:spPr>
          <a:xfrm>
            <a:off x="717452" y="1611769"/>
            <a:ext cx="10439400"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Khi tìm kiếm 1 mục trong bảng forwarding cho địa chỉ đích, dùng prefix dài nhất của địa chỉ trùng với địa chỉ đích.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1" name="Shape 4661"/>
        <p:cNvGrpSpPr/>
        <p:nvPr/>
      </p:nvGrpSpPr>
      <p:grpSpPr>
        <a:xfrm>
          <a:off x="0" y="0"/>
          <a:ext cx="0" cy="0"/>
          <a:chOff x="0" y="0"/>
          <a:chExt cx="0" cy="0"/>
        </a:xfrm>
      </p:grpSpPr>
      <p:sp>
        <p:nvSpPr>
          <p:cNvPr id="4662" name="Google Shape;4662;p12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63" name="Google Shape;4663;p120"/>
          <p:cNvSpPr/>
          <p:nvPr/>
        </p:nvSpPr>
        <p:spPr>
          <a:xfrm>
            <a:off x="771783" y="1087674"/>
            <a:ext cx="9080937" cy="62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RTT thứ 5 thuộc giai đoạn nào</a:t>
            </a:r>
            <a:r>
              <a:rPr b="1" lang="en-US" sz="3000">
                <a:solidFill>
                  <a:srgbClr val="000000"/>
                </a:solidFill>
                <a:latin typeface="Calibri"/>
                <a:ea typeface="Calibri"/>
                <a:cs typeface="Calibri"/>
                <a:sym typeface="Calibri"/>
              </a:rPr>
              <a:t>?</a:t>
            </a:r>
            <a:endParaRPr b="1" i="0" sz="3000" u="none" cap="none" strike="noStrike">
              <a:solidFill>
                <a:srgbClr val="000000"/>
              </a:solidFill>
              <a:latin typeface="Calibri"/>
              <a:ea typeface="Calibri"/>
              <a:cs typeface="Calibri"/>
              <a:sym typeface="Calibri"/>
            </a:endParaRPr>
          </a:p>
        </p:txBody>
      </p:sp>
      <p:grpSp>
        <p:nvGrpSpPr>
          <p:cNvPr id="4664" name="Google Shape;4664;p120"/>
          <p:cNvGrpSpPr/>
          <p:nvPr/>
        </p:nvGrpSpPr>
        <p:grpSpPr>
          <a:xfrm>
            <a:off x="682137" y="2141410"/>
            <a:ext cx="3800215" cy="546538"/>
            <a:chOff x="1418897" y="2165131"/>
            <a:chExt cx="3800215" cy="546538"/>
          </a:xfrm>
        </p:grpSpPr>
        <p:sp>
          <p:nvSpPr>
            <p:cNvPr id="4665" name="Google Shape;4665;p120"/>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Slow start</a:t>
              </a:r>
              <a:endParaRPr b="1" i="0" sz="2400" u="none" cap="none" strike="noStrike">
                <a:solidFill>
                  <a:srgbClr val="000000"/>
                </a:solidFill>
                <a:latin typeface="Calibri"/>
                <a:ea typeface="Calibri"/>
                <a:cs typeface="Calibri"/>
                <a:sym typeface="Calibri"/>
              </a:endParaRPr>
            </a:p>
          </p:txBody>
        </p:sp>
        <p:sp>
          <p:nvSpPr>
            <p:cNvPr id="4666" name="Google Shape;4666;p120"/>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667" name="Google Shape;4667;p120"/>
          <p:cNvGrpSpPr/>
          <p:nvPr/>
        </p:nvGrpSpPr>
        <p:grpSpPr>
          <a:xfrm>
            <a:off x="682137" y="3019024"/>
            <a:ext cx="3800216" cy="546538"/>
            <a:chOff x="1418898" y="2165131"/>
            <a:chExt cx="3800216" cy="546538"/>
          </a:xfrm>
        </p:grpSpPr>
        <p:sp>
          <p:nvSpPr>
            <p:cNvPr id="4668" name="Google Shape;4668;p120"/>
            <p:cNvSpPr/>
            <p:nvPr/>
          </p:nvSpPr>
          <p:spPr>
            <a:xfrm>
              <a:off x="1418898" y="2165131"/>
              <a:ext cx="3800216"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Congestion Avoidance</a:t>
              </a:r>
              <a:endParaRPr b="1" i="0" sz="2400" u="none" cap="none" strike="noStrike">
                <a:solidFill>
                  <a:srgbClr val="000000"/>
                </a:solidFill>
                <a:latin typeface="Calibri"/>
                <a:ea typeface="Calibri"/>
                <a:cs typeface="Calibri"/>
                <a:sym typeface="Calibri"/>
              </a:endParaRPr>
            </a:p>
          </p:txBody>
        </p:sp>
        <p:sp>
          <p:nvSpPr>
            <p:cNvPr id="4669" name="Google Shape;4669;p120"/>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670" name="Google Shape;4670;p120"/>
          <p:cNvGrpSpPr/>
          <p:nvPr/>
        </p:nvGrpSpPr>
        <p:grpSpPr>
          <a:xfrm>
            <a:off x="682136" y="3896637"/>
            <a:ext cx="3800215" cy="546538"/>
            <a:chOff x="1418897" y="2165131"/>
            <a:chExt cx="3800215" cy="546538"/>
          </a:xfrm>
        </p:grpSpPr>
        <p:sp>
          <p:nvSpPr>
            <p:cNvPr id="4671" name="Google Shape;4671;p120"/>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Fast Recovery</a:t>
              </a:r>
              <a:endParaRPr b="1" i="0" sz="2400" u="none" cap="none" strike="noStrike">
                <a:solidFill>
                  <a:srgbClr val="000000"/>
                </a:solidFill>
                <a:latin typeface="Calibri"/>
                <a:ea typeface="Calibri"/>
                <a:cs typeface="Calibri"/>
                <a:sym typeface="Calibri"/>
              </a:endParaRPr>
            </a:p>
          </p:txBody>
        </p:sp>
        <p:sp>
          <p:nvSpPr>
            <p:cNvPr id="4672" name="Google Shape;4672;p120"/>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673" name="Google Shape;4673;p120"/>
          <p:cNvGrpSpPr/>
          <p:nvPr/>
        </p:nvGrpSpPr>
        <p:grpSpPr>
          <a:xfrm>
            <a:off x="682136" y="4774249"/>
            <a:ext cx="3800215" cy="546538"/>
            <a:chOff x="1418897" y="2165131"/>
            <a:chExt cx="3800215" cy="546538"/>
          </a:xfrm>
        </p:grpSpPr>
        <p:sp>
          <p:nvSpPr>
            <p:cNvPr id="4674" name="Google Shape;4674;p120"/>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Fast Retransmission</a:t>
              </a:r>
              <a:endParaRPr b="1" i="0" sz="2400" u="none" cap="none" strike="noStrike">
                <a:solidFill>
                  <a:srgbClr val="000000"/>
                </a:solidFill>
                <a:latin typeface="Calibri"/>
                <a:ea typeface="Calibri"/>
                <a:cs typeface="Calibri"/>
                <a:sym typeface="Calibri"/>
              </a:endParaRPr>
            </a:p>
          </p:txBody>
        </p:sp>
        <p:sp>
          <p:nvSpPr>
            <p:cNvPr id="4675" name="Google Shape;4675;p120"/>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676" name="Google Shape;4676;p120"/>
          <p:cNvSpPr/>
          <p:nvPr/>
        </p:nvSpPr>
        <p:spPr>
          <a:xfrm>
            <a:off x="682136" y="2921802"/>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77" name="Google Shape;4677;p120"/>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pic>
        <p:nvPicPr>
          <p:cNvPr id="4678" name="Google Shape;4678;p120"/>
          <p:cNvPicPr preferRelativeResize="0"/>
          <p:nvPr/>
        </p:nvPicPr>
        <p:blipFill rotWithShape="1">
          <a:blip r:embed="rId3">
            <a:alphaModFix/>
          </a:blip>
          <a:srcRect b="0" l="0" r="0" t="0"/>
          <a:stretch/>
        </p:blipFill>
        <p:spPr>
          <a:xfrm>
            <a:off x="4851829" y="1897958"/>
            <a:ext cx="6534692" cy="4177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2" name="Shape 4682"/>
        <p:cNvGrpSpPr/>
        <p:nvPr/>
      </p:nvGrpSpPr>
      <p:grpSpPr>
        <a:xfrm>
          <a:off x="0" y="0"/>
          <a:ext cx="0" cy="0"/>
          <a:chOff x="0" y="0"/>
          <a:chExt cx="0" cy="0"/>
        </a:xfrm>
      </p:grpSpPr>
      <p:sp>
        <p:nvSpPr>
          <p:cNvPr id="4683" name="Google Shape;4683;p12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84" name="Google Shape;4684;p121"/>
          <p:cNvSpPr/>
          <p:nvPr/>
        </p:nvSpPr>
        <p:spPr>
          <a:xfrm>
            <a:off x="771783" y="1087674"/>
            <a:ext cx="9080937" cy="62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Giá trị ngưỡng (ssthresh) ở RTT thứ 3 là bao nhiêu?</a:t>
            </a:r>
            <a:endParaRPr b="1" i="0" sz="3000" u="none" cap="none" strike="noStrike">
              <a:solidFill>
                <a:srgbClr val="000000"/>
              </a:solidFill>
              <a:latin typeface="Calibri"/>
              <a:ea typeface="Calibri"/>
              <a:cs typeface="Calibri"/>
              <a:sym typeface="Calibri"/>
            </a:endParaRPr>
          </a:p>
        </p:txBody>
      </p:sp>
      <p:grpSp>
        <p:nvGrpSpPr>
          <p:cNvPr id="4685" name="Google Shape;4685;p121"/>
          <p:cNvGrpSpPr/>
          <p:nvPr/>
        </p:nvGrpSpPr>
        <p:grpSpPr>
          <a:xfrm>
            <a:off x="682137" y="2141410"/>
            <a:ext cx="3800215" cy="546538"/>
            <a:chOff x="1418897" y="2165131"/>
            <a:chExt cx="3800215" cy="546538"/>
          </a:xfrm>
        </p:grpSpPr>
        <p:sp>
          <p:nvSpPr>
            <p:cNvPr id="4686" name="Google Shape;4686;p121"/>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4</a:t>
              </a:r>
              <a:endParaRPr b="1" i="0" sz="2400" u="none" cap="none" strike="noStrike">
                <a:solidFill>
                  <a:srgbClr val="000000"/>
                </a:solidFill>
                <a:latin typeface="Calibri"/>
                <a:ea typeface="Calibri"/>
                <a:cs typeface="Calibri"/>
                <a:sym typeface="Calibri"/>
              </a:endParaRPr>
            </a:p>
          </p:txBody>
        </p:sp>
        <p:sp>
          <p:nvSpPr>
            <p:cNvPr id="4687" name="Google Shape;4687;p1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688" name="Google Shape;4688;p121"/>
          <p:cNvGrpSpPr/>
          <p:nvPr/>
        </p:nvGrpSpPr>
        <p:grpSpPr>
          <a:xfrm>
            <a:off x="682137" y="3019024"/>
            <a:ext cx="3800216" cy="546538"/>
            <a:chOff x="1418898" y="2165131"/>
            <a:chExt cx="3800216" cy="546538"/>
          </a:xfrm>
        </p:grpSpPr>
        <p:sp>
          <p:nvSpPr>
            <p:cNvPr id="4689" name="Google Shape;4689;p121"/>
            <p:cNvSpPr/>
            <p:nvPr/>
          </p:nvSpPr>
          <p:spPr>
            <a:xfrm>
              <a:off x="1418898" y="2165131"/>
              <a:ext cx="3800216"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5</a:t>
              </a:r>
              <a:endParaRPr b="1" i="0" sz="2400" u="none" cap="none" strike="noStrike">
                <a:solidFill>
                  <a:srgbClr val="000000"/>
                </a:solidFill>
                <a:latin typeface="Calibri"/>
                <a:ea typeface="Calibri"/>
                <a:cs typeface="Calibri"/>
                <a:sym typeface="Calibri"/>
              </a:endParaRPr>
            </a:p>
          </p:txBody>
        </p:sp>
        <p:sp>
          <p:nvSpPr>
            <p:cNvPr id="4690" name="Google Shape;4690;p1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691" name="Google Shape;4691;p121"/>
          <p:cNvGrpSpPr/>
          <p:nvPr/>
        </p:nvGrpSpPr>
        <p:grpSpPr>
          <a:xfrm>
            <a:off x="682136" y="3896637"/>
            <a:ext cx="3800215" cy="546538"/>
            <a:chOff x="1418897" y="2165131"/>
            <a:chExt cx="3800215" cy="546538"/>
          </a:xfrm>
        </p:grpSpPr>
        <p:sp>
          <p:nvSpPr>
            <p:cNvPr id="4692" name="Google Shape;4692;p121"/>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8</a:t>
              </a:r>
              <a:endParaRPr b="1" i="0" sz="2400" u="none" cap="none" strike="noStrike">
                <a:solidFill>
                  <a:srgbClr val="000000"/>
                </a:solidFill>
                <a:latin typeface="Calibri"/>
                <a:ea typeface="Calibri"/>
                <a:cs typeface="Calibri"/>
                <a:sym typeface="Calibri"/>
              </a:endParaRPr>
            </a:p>
          </p:txBody>
        </p:sp>
        <p:sp>
          <p:nvSpPr>
            <p:cNvPr id="4693" name="Google Shape;4693;p1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694" name="Google Shape;4694;p121"/>
          <p:cNvGrpSpPr/>
          <p:nvPr/>
        </p:nvGrpSpPr>
        <p:grpSpPr>
          <a:xfrm>
            <a:off x="682136" y="4774249"/>
            <a:ext cx="3800215" cy="546538"/>
            <a:chOff x="1418897" y="2165131"/>
            <a:chExt cx="3800215" cy="546538"/>
          </a:xfrm>
        </p:grpSpPr>
        <p:sp>
          <p:nvSpPr>
            <p:cNvPr id="4695" name="Google Shape;4695;p121"/>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t>
              </a:r>
              <a:r>
                <a:rPr b="1" lang="en-US" sz="2400">
                  <a:solidFill>
                    <a:srgbClr val="000000"/>
                  </a:solidFill>
                  <a:latin typeface="Calibri"/>
                  <a:ea typeface="Calibri"/>
                  <a:cs typeface="Calibri"/>
                  <a:sym typeface="Calibri"/>
                </a:rPr>
                <a:t>14</a:t>
              </a:r>
              <a:endParaRPr b="1" i="0" sz="2400" u="none" cap="none" strike="noStrike">
                <a:solidFill>
                  <a:srgbClr val="000000"/>
                </a:solidFill>
                <a:latin typeface="Calibri"/>
                <a:ea typeface="Calibri"/>
                <a:cs typeface="Calibri"/>
                <a:sym typeface="Calibri"/>
              </a:endParaRPr>
            </a:p>
          </p:txBody>
        </p:sp>
        <p:sp>
          <p:nvSpPr>
            <p:cNvPr id="4696" name="Google Shape;4696;p1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697" name="Google Shape;4697;p121"/>
          <p:cNvSpPr/>
          <p:nvPr/>
        </p:nvSpPr>
        <p:spPr>
          <a:xfrm>
            <a:off x="703156" y="3765257"/>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98" name="Google Shape;4698;p121"/>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pic>
        <p:nvPicPr>
          <p:cNvPr id="4699" name="Google Shape;4699;p121"/>
          <p:cNvPicPr preferRelativeResize="0"/>
          <p:nvPr/>
        </p:nvPicPr>
        <p:blipFill rotWithShape="1">
          <a:blip r:embed="rId3">
            <a:alphaModFix/>
          </a:blip>
          <a:srcRect b="0" l="0" r="0" t="0"/>
          <a:stretch/>
        </p:blipFill>
        <p:spPr>
          <a:xfrm>
            <a:off x="4851829" y="1897958"/>
            <a:ext cx="6534692" cy="4177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3" name="Shape 4703"/>
        <p:cNvGrpSpPr/>
        <p:nvPr/>
      </p:nvGrpSpPr>
      <p:grpSpPr>
        <a:xfrm>
          <a:off x="0" y="0"/>
          <a:ext cx="0" cy="0"/>
          <a:chOff x="0" y="0"/>
          <a:chExt cx="0" cy="0"/>
        </a:xfrm>
      </p:grpSpPr>
      <p:sp>
        <p:nvSpPr>
          <p:cNvPr id="4704" name="Google Shape;4704;p12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05" name="Google Shape;4705;p122"/>
          <p:cNvSpPr/>
          <p:nvPr/>
        </p:nvSpPr>
        <p:spPr>
          <a:xfrm>
            <a:off x="771783" y="1087674"/>
            <a:ext cx="9080937" cy="62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Thời điểm nào có tắc nghẽn xảy ra?</a:t>
            </a:r>
            <a:endParaRPr b="1" i="0" sz="3000" u="none" cap="none" strike="noStrike">
              <a:solidFill>
                <a:srgbClr val="000000"/>
              </a:solidFill>
              <a:latin typeface="Calibri"/>
              <a:ea typeface="Calibri"/>
              <a:cs typeface="Calibri"/>
              <a:sym typeface="Calibri"/>
            </a:endParaRPr>
          </a:p>
        </p:txBody>
      </p:sp>
      <p:grpSp>
        <p:nvGrpSpPr>
          <p:cNvPr id="4706" name="Google Shape;4706;p122"/>
          <p:cNvGrpSpPr/>
          <p:nvPr/>
        </p:nvGrpSpPr>
        <p:grpSpPr>
          <a:xfrm>
            <a:off x="682137" y="2141410"/>
            <a:ext cx="3800215" cy="546538"/>
            <a:chOff x="1418897" y="2165131"/>
            <a:chExt cx="3800215" cy="546538"/>
          </a:xfrm>
        </p:grpSpPr>
        <p:sp>
          <p:nvSpPr>
            <p:cNvPr id="4707" name="Google Shape;4707;p122"/>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RTT </a:t>
              </a:r>
              <a:r>
                <a:rPr b="1" lang="en-US" sz="2400">
                  <a:solidFill>
                    <a:srgbClr val="000000"/>
                  </a:solidFill>
                  <a:latin typeface="Calibri"/>
                  <a:ea typeface="Calibri"/>
                  <a:cs typeface="Calibri"/>
                  <a:sym typeface="Calibri"/>
                </a:rPr>
                <a:t>thứ 4</a:t>
              </a:r>
              <a:endParaRPr b="1" i="0" sz="2400" u="none" cap="none" strike="noStrike">
                <a:solidFill>
                  <a:srgbClr val="000000"/>
                </a:solidFill>
                <a:latin typeface="Calibri"/>
                <a:ea typeface="Calibri"/>
                <a:cs typeface="Calibri"/>
                <a:sym typeface="Calibri"/>
              </a:endParaRPr>
            </a:p>
          </p:txBody>
        </p:sp>
        <p:sp>
          <p:nvSpPr>
            <p:cNvPr id="4708" name="Google Shape;4708;p1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709" name="Google Shape;4709;p122"/>
          <p:cNvGrpSpPr/>
          <p:nvPr/>
        </p:nvGrpSpPr>
        <p:grpSpPr>
          <a:xfrm>
            <a:off x="682137" y="3019024"/>
            <a:ext cx="3800216" cy="546538"/>
            <a:chOff x="1418898" y="2165131"/>
            <a:chExt cx="3800216" cy="546538"/>
          </a:xfrm>
        </p:grpSpPr>
        <p:sp>
          <p:nvSpPr>
            <p:cNvPr id="4710" name="Google Shape;4710;p122"/>
            <p:cNvSpPr/>
            <p:nvPr/>
          </p:nvSpPr>
          <p:spPr>
            <a:xfrm>
              <a:off x="1418898" y="2165131"/>
              <a:ext cx="3800216"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RTT thứ 27</a:t>
              </a:r>
              <a:endParaRPr b="1" i="0" sz="2400" u="none" cap="none" strike="noStrike">
                <a:solidFill>
                  <a:srgbClr val="000000"/>
                </a:solidFill>
                <a:latin typeface="Calibri"/>
                <a:ea typeface="Calibri"/>
                <a:cs typeface="Calibri"/>
                <a:sym typeface="Calibri"/>
              </a:endParaRPr>
            </a:p>
          </p:txBody>
        </p:sp>
        <p:sp>
          <p:nvSpPr>
            <p:cNvPr id="4711" name="Google Shape;4711;p1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712" name="Google Shape;4712;p122"/>
          <p:cNvGrpSpPr/>
          <p:nvPr/>
        </p:nvGrpSpPr>
        <p:grpSpPr>
          <a:xfrm>
            <a:off x="682136" y="3896637"/>
            <a:ext cx="3800215" cy="546538"/>
            <a:chOff x="1418897" y="2165131"/>
            <a:chExt cx="3800215" cy="546538"/>
          </a:xfrm>
        </p:grpSpPr>
        <p:sp>
          <p:nvSpPr>
            <p:cNvPr id="4713" name="Google Shape;4713;p122"/>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RTT thứ 4, 27</a:t>
              </a:r>
              <a:endParaRPr b="1" i="0" sz="2400" u="none" cap="none" strike="noStrike">
                <a:solidFill>
                  <a:srgbClr val="000000"/>
                </a:solidFill>
                <a:latin typeface="Calibri"/>
                <a:ea typeface="Calibri"/>
                <a:cs typeface="Calibri"/>
                <a:sym typeface="Calibri"/>
              </a:endParaRPr>
            </a:p>
          </p:txBody>
        </p:sp>
        <p:sp>
          <p:nvSpPr>
            <p:cNvPr id="4714" name="Google Shape;4714;p1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715" name="Google Shape;4715;p122"/>
          <p:cNvGrpSpPr/>
          <p:nvPr/>
        </p:nvGrpSpPr>
        <p:grpSpPr>
          <a:xfrm>
            <a:off x="682136" y="4774249"/>
            <a:ext cx="3800215" cy="546538"/>
            <a:chOff x="1418897" y="2165131"/>
            <a:chExt cx="3800215" cy="546538"/>
          </a:xfrm>
        </p:grpSpPr>
        <p:sp>
          <p:nvSpPr>
            <p:cNvPr id="4716" name="Google Shape;4716;p122"/>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Kh</a:t>
              </a:r>
              <a:r>
                <a:rPr b="1" lang="en-US" sz="2400">
                  <a:solidFill>
                    <a:srgbClr val="000000"/>
                  </a:solidFill>
                  <a:latin typeface="Calibri"/>
                  <a:ea typeface="Calibri"/>
                  <a:cs typeface="Calibri"/>
                  <a:sym typeface="Calibri"/>
                </a:rPr>
                <a:t>ông có tắc nghẽn</a:t>
              </a:r>
              <a:endParaRPr b="1" i="0" sz="2400" u="none" cap="none" strike="noStrike">
                <a:solidFill>
                  <a:srgbClr val="000000"/>
                </a:solidFill>
                <a:latin typeface="Calibri"/>
                <a:ea typeface="Calibri"/>
                <a:cs typeface="Calibri"/>
                <a:sym typeface="Calibri"/>
              </a:endParaRPr>
            </a:p>
          </p:txBody>
        </p:sp>
        <p:sp>
          <p:nvSpPr>
            <p:cNvPr id="4717" name="Google Shape;4717;p1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718" name="Google Shape;4718;p122"/>
          <p:cNvSpPr/>
          <p:nvPr/>
        </p:nvSpPr>
        <p:spPr>
          <a:xfrm>
            <a:off x="682131" y="2935106"/>
            <a:ext cx="893400" cy="809400"/>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19" name="Google Shape;4719;p122"/>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pic>
        <p:nvPicPr>
          <p:cNvPr id="4720" name="Google Shape;4720;p122"/>
          <p:cNvPicPr preferRelativeResize="0"/>
          <p:nvPr/>
        </p:nvPicPr>
        <p:blipFill rotWithShape="1">
          <a:blip r:embed="rId3">
            <a:alphaModFix/>
          </a:blip>
          <a:srcRect b="0" l="0" r="0" t="0"/>
          <a:stretch/>
        </p:blipFill>
        <p:spPr>
          <a:xfrm>
            <a:off x="4851829" y="1897958"/>
            <a:ext cx="6534692" cy="4177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4" name="Shape 4724"/>
        <p:cNvGrpSpPr/>
        <p:nvPr/>
      </p:nvGrpSpPr>
      <p:grpSpPr>
        <a:xfrm>
          <a:off x="0" y="0"/>
          <a:ext cx="0" cy="0"/>
          <a:chOff x="0" y="0"/>
          <a:chExt cx="0" cy="0"/>
        </a:xfrm>
      </p:grpSpPr>
      <p:sp>
        <p:nvSpPr>
          <p:cNvPr id="4725" name="Google Shape;4725;p12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26" name="Google Shape;4726;p123"/>
          <p:cNvSpPr/>
          <p:nvPr/>
        </p:nvSpPr>
        <p:spPr>
          <a:xfrm>
            <a:off x="771783" y="1087674"/>
            <a:ext cx="9080937" cy="620104"/>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Tại sao ở vòng truyền thứ 38, giá trị cwin lại giảm?</a:t>
            </a:r>
            <a:endParaRPr b="1" i="0" sz="3000" u="none" cap="none" strike="noStrike">
              <a:solidFill>
                <a:srgbClr val="000000"/>
              </a:solidFill>
              <a:latin typeface="Calibri"/>
              <a:ea typeface="Calibri"/>
              <a:cs typeface="Calibri"/>
              <a:sym typeface="Calibri"/>
            </a:endParaRPr>
          </a:p>
        </p:txBody>
      </p:sp>
      <p:grpSp>
        <p:nvGrpSpPr>
          <p:cNvPr id="4727" name="Google Shape;4727;p123"/>
          <p:cNvGrpSpPr/>
          <p:nvPr/>
        </p:nvGrpSpPr>
        <p:grpSpPr>
          <a:xfrm>
            <a:off x="682137" y="2141410"/>
            <a:ext cx="3800215" cy="546538"/>
            <a:chOff x="1418897" y="2165131"/>
            <a:chExt cx="3800215" cy="546538"/>
          </a:xfrm>
        </p:grpSpPr>
        <p:sp>
          <p:nvSpPr>
            <p:cNvPr id="4728" name="Google Shape;4728;p123"/>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ACKs trùng</a:t>
              </a:r>
              <a:endParaRPr b="1" i="0" sz="2400" u="none" cap="none" strike="noStrike">
                <a:solidFill>
                  <a:srgbClr val="000000"/>
                </a:solidFill>
                <a:latin typeface="Calibri"/>
                <a:ea typeface="Calibri"/>
                <a:cs typeface="Calibri"/>
                <a:sym typeface="Calibri"/>
              </a:endParaRPr>
            </a:p>
          </p:txBody>
        </p:sp>
        <p:sp>
          <p:nvSpPr>
            <p:cNvPr id="4729" name="Google Shape;4729;p12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730" name="Google Shape;4730;p123"/>
          <p:cNvGrpSpPr/>
          <p:nvPr/>
        </p:nvGrpSpPr>
        <p:grpSpPr>
          <a:xfrm>
            <a:off x="682137" y="3019024"/>
            <a:ext cx="3800216" cy="546538"/>
            <a:chOff x="1418898" y="2165131"/>
            <a:chExt cx="3800216" cy="546538"/>
          </a:xfrm>
        </p:grpSpPr>
        <p:sp>
          <p:nvSpPr>
            <p:cNvPr id="4731" name="Google Shape;4731;p123"/>
            <p:cNvSpPr/>
            <p:nvPr/>
          </p:nvSpPr>
          <p:spPr>
            <a:xfrm>
              <a:off x="1418898" y="2165131"/>
              <a:ext cx="3800216"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Timeout</a:t>
              </a:r>
              <a:endParaRPr b="1" i="0" sz="2400" u="none" cap="none" strike="noStrike">
                <a:solidFill>
                  <a:srgbClr val="000000"/>
                </a:solidFill>
                <a:latin typeface="Calibri"/>
                <a:ea typeface="Calibri"/>
                <a:cs typeface="Calibri"/>
                <a:sym typeface="Calibri"/>
              </a:endParaRPr>
            </a:p>
          </p:txBody>
        </p:sp>
        <p:sp>
          <p:nvSpPr>
            <p:cNvPr id="4732" name="Google Shape;4732;p12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733" name="Google Shape;4733;p123"/>
          <p:cNvGrpSpPr/>
          <p:nvPr/>
        </p:nvGrpSpPr>
        <p:grpSpPr>
          <a:xfrm>
            <a:off x="682136" y="3896637"/>
            <a:ext cx="3800215" cy="546538"/>
            <a:chOff x="1418897" y="2165131"/>
            <a:chExt cx="3800215" cy="546538"/>
          </a:xfrm>
        </p:grpSpPr>
        <p:sp>
          <p:nvSpPr>
            <p:cNvPr id="4734" name="Google Shape;4734;p123"/>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Do cwin đạt ngưỡng</a:t>
              </a:r>
              <a:endParaRPr b="1" i="0" sz="2400" u="none" cap="none" strike="noStrike">
                <a:solidFill>
                  <a:srgbClr val="000000"/>
                </a:solidFill>
                <a:latin typeface="Calibri"/>
                <a:ea typeface="Calibri"/>
                <a:cs typeface="Calibri"/>
                <a:sym typeface="Calibri"/>
              </a:endParaRPr>
            </a:p>
          </p:txBody>
        </p:sp>
        <p:sp>
          <p:nvSpPr>
            <p:cNvPr id="4735" name="Google Shape;4735;p12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736" name="Google Shape;4736;p123"/>
          <p:cNvGrpSpPr/>
          <p:nvPr/>
        </p:nvGrpSpPr>
        <p:grpSpPr>
          <a:xfrm>
            <a:off x="682136" y="4774249"/>
            <a:ext cx="3800215" cy="546538"/>
            <a:chOff x="1418897" y="2165131"/>
            <a:chExt cx="3800215" cy="546538"/>
          </a:xfrm>
        </p:grpSpPr>
        <p:sp>
          <p:nvSpPr>
            <p:cNvPr id="4737" name="Google Shape;4737;p123"/>
            <p:cNvSpPr/>
            <p:nvPr/>
          </p:nvSpPr>
          <p:spPr>
            <a:xfrm>
              <a:off x="1418897" y="2165131"/>
              <a:ext cx="380021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Calibri"/>
                  <a:ea typeface="Calibri"/>
                  <a:cs typeface="Calibri"/>
                  <a:sym typeface="Calibri"/>
                </a:rPr>
                <a:t>            A, B, C đều đúng</a:t>
              </a:r>
              <a:endParaRPr b="1" i="0" sz="2400" u="none" cap="none" strike="noStrike">
                <a:solidFill>
                  <a:srgbClr val="000000"/>
                </a:solidFill>
                <a:latin typeface="Calibri"/>
                <a:ea typeface="Calibri"/>
                <a:cs typeface="Calibri"/>
                <a:sym typeface="Calibri"/>
              </a:endParaRPr>
            </a:p>
          </p:txBody>
        </p:sp>
        <p:sp>
          <p:nvSpPr>
            <p:cNvPr id="4738" name="Google Shape;4738;p12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739" name="Google Shape;4739;p123"/>
          <p:cNvSpPr/>
          <p:nvPr/>
        </p:nvSpPr>
        <p:spPr>
          <a:xfrm>
            <a:off x="703156" y="2887643"/>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40" name="Google Shape;4740;p123"/>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pic>
        <p:nvPicPr>
          <p:cNvPr id="4741" name="Google Shape;4741;p123"/>
          <p:cNvPicPr preferRelativeResize="0"/>
          <p:nvPr/>
        </p:nvPicPr>
        <p:blipFill rotWithShape="1">
          <a:blip r:embed="rId3">
            <a:alphaModFix/>
          </a:blip>
          <a:srcRect b="0" l="0" r="0" t="0"/>
          <a:stretch/>
        </p:blipFill>
        <p:spPr>
          <a:xfrm>
            <a:off x="4851829" y="1897958"/>
            <a:ext cx="6534692" cy="4177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5" name="Shape 4745"/>
        <p:cNvGrpSpPr/>
        <p:nvPr/>
      </p:nvGrpSpPr>
      <p:grpSpPr>
        <a:xfrm>
          <a:off x="0" y="0"/>
          <a:ext cx="0" cy="0"/>
          <a:chOff x="0" y="0"/>
          <a:chExt cx="0" cy="0"/>
        </a:xfrm>
      </p:grpSpPr>
      <p:sp>
        <p:nvSpPr>
          <p:cNvPr id="4746" name="Google Shape;4746;p12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47" name="Google Shape;4747;p124"/>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Mạng lớp C cần chia thành 8 mạng con thì cần sử dụng Subnet Mask nào?</a:t>
            </a:r>
            <a:endParaRPr b="1" i="0" sz="3000" u="none" cap="none" strike="noStrike">
              <a:solidFill>
                <a:srgbClr val="000000"/>
              </a:solidFill>
              <a:latin typeface="Calibri"/>
              <a:ea typeface="Calibri"/>
              <a:cs typeface="Calibri"/>
              <a:sym typeface="Calibri"/>
            </a:endParaRPr>
          </a:p>
        </p:txBody>
      </p:sp>
      <p:grpSp>
        <p:nvGrpSpPr>
          <p:cNvPr id="4748" name="Google Shape;4748;p124"/>
          <p:cNvGrpSpPr/>
          <p:nvPr/>
        </p:nvGrpSpPr>
        <p:grpSpPr>
          <a:xfrm>
            <a:off x="771785" y="2643433"/>
            <a:ext cx="3450592" cy="546538"/>
            <a:chOff x="1418898" y="2165131"/>
            <a:chExt cx="3450592" cy="546538"/>
          </a:xfrm>
        </p:grpSpPr>
        <p:sp>
          <p:nvSpPr>
            <p:cNvPr id="4749" name="Google Shape;4749;p124"/>
            <p:cNvSpPr/>
            <p:nvPr/>
          </p:nvSpPr>
          <p:spPr>
            <a:xfrm>
              <a:off x="1418898" y="2165131"/>
              <a:ext cx="345059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255.255.255.224</a:t>
              </a:r>
              <a:endParaRPr b="1" i="0" sz="2600" u="none" cap="none" strike="noStrike">
                <a:solidFill>
                  <a:srgbClr val="000000"/>
                </a:solidFill>
                <a:latin typeface="Calibri"/>
                <a:ea typeface="Calibri"/>
                <a:cs typeface="Calibri"/>
                <a:sym typeface="Calibri"/>
              </a:endParaRPr>
            </a:p>
          </p:txBody>
        </p:sp>
        <p:sp>
          <p:nvSpPr>
            <p:cNvPr id="4750" name="Google Shape;4750;p12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751" name="Google Shape;4751;p124"/>
          <p:cNvGrpSpPr/>
          <p:nvPr/>
        </p:nvGrpSpPr>
        <p:grpSpPr>
          <a:xfrm>
            <a:off x="771783" y="3521047"/>
            <a:ext cx="3450593" cy="546538"/>
            <a:chOff x="1418897" y="2165131"/>
            <a:chExt cx="3450593" cy="546538"/>
          </a:xfrm>
        </p:grpSpPr>
        <p:sp>
          <p:nvSpPr>
            <p:cNvPr id="4752" name="Google Shape;4752;p124"/>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255.255.255.0</a:t>
              </a:r>
              <a:endParaRPr b="1" i="0" sz="2600" u="none" cap="none" strike="noStrike">
                <a:solidFill>
                  <a:srgbClr val="000000"/>
                </a:solidFill>
                <a:latin typeface="Calibri"/>
                <a:ea typeface="Calibri"/>
                <a:cs typeface="Calibri"/>
                <a:sym typeface="Calibri"/>
              </a:endParaRPr>
            </a:p>
          </p:txBody>
        </p:sp>
        <p:sp>
          <p:nvSpPr>
            <p:cNvPr id="4753" name="Google Shape;4753;p12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754" name="Google Shape;4754;p124"/>
          <p:cNvGrpSpPr/>
          <p:nvPr/>
        </p:nvGrpSpPr>
        <p:grpSpPr>
          <a:xfrm>
            <a:off x="771783" y="4398660"/>
            <a:ext cx="3450593" cy="546538"/>
            <a:chOff x="1418897" y="2165131"/>
            <a:chExt cx="3450593" cy="546538"/>
          </a:xfrm>
        </p:grpSpPr>
        <p:sp>
          <p:nvSpPr>
            <p:cNvPr id="4755" name="Google Shape;4755;p124"/>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255.255.255.192</a:t>
              </a:r>
              <a:endParaRPr b="1" i="0" sz="2600" u="none" cap="none" strike="noStrike">
                <a:solidFill>
                  <a:srgbClr val="000000"/>
                </a:solidFill>
                <a:latin typeface="Calibri"/>
                <a:ea typeface="Calibri"/>
                <a:cs typeface="Calibri"/>
                <a:sym typeface="Calibri"/>
              </a:endParaRPr>
            </a:p>
          </p:txBody>
        </p:sp>
        <p:sp>
          <p:nvSpPr>
            <p:cNvPr id="4756" name="Google Shape;4756;p12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757" name="Google Shape;4757;p124"/>
          <p:cNvGrpSpPr/>
          <p:nvPr/>
        </p:nvGrpSpPr>
        <p:grpSpPr>
          <a:xfrm>
            <a:off x="771783" y="5276272"/>
            <a:ext cx="3450593" cy="546538"/>
            <a:chOff x="1418897" y="2165131"/>
            <a:chExt cx="3450593" cy="546538"/>
          </a:xfrm>
        </p:grpSpPr>
        <p:sp>
          <p:nvSpPr>
            <p:cNvPr id="4758" name="Google Shape;4758;p124"/>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255.255.255.240</a:t>
              </a:r>
              <a:endParaRPr b="1" i="0" sz="2600" u="none" cap="none" strike="noStrike">
                <a:solidFill>
                  <a:srgbClr val="000000"/>
                </a:solidFill>
                <a:latin typeface="Calibri"/>
                <a:ea typeface="Calibri"/>
                <a:cs typeface="Calibri"/>
                <a:sym typeface="Calibri"/>
              </a:endParaRPr>
            </a:p>
          </p:txBody>
        </p:sp>
        <p:sp>
          <p:nvSpPr>
            <p:cNvPr id="4759" name="Google Shape;4759;p12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760" name="Google Shape;4760;p124"/>
          <p:cNvSpPr/>
          <p:nvPr/>
        </p:nvSpPr>
        <p:spPr>
          <a:xfrm>
            <a:off x="792804" y="2512052"/>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61" name="Google Shape;4761;p124"/>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4762" name="Google Shape;4762;p124"/>
          <p:cNvSpPr txBox="1"/>
          <p:nvPr/>
        </p:nvSpPr>
        <p:spPr>
          <a:xfrm>
            <a:off x="5312251" y="2643433"/>
            <a:ext cx="554018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Xét octet cuối của lớp C:</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11111</a:t>
            </a:r>
            <a:r>
              <a:rPr lang="en-US" sz="2400">
                <a:solidFill>
                  <a:schemeClr val="dk1"/>
                </a:solidFill>
                <a:latin typeface="Times New Roman"/>
                <a:ea typeface="Times New Roman"/>
                <a:cs typeface="Times New Roman"/>
                <a:sym typeface="Times New Roman"/>
              </a:rPr>
              <a:t>000 🡪 2</a:t>
            </a:r>
            <a:r>
              <a:rPr baseline="30000" lang="en-US" sz="2400">
                <a:solidFill>
                  <a:schemeClr val="dk1"/>
                </a:solidFill>
                <a:latin typeface="Times New Roman"/>
                <a:ea typeface="Times New Roman"/>
                <a:cs typeface="Times New Roman"/>
                <a:sym typeface="Times New Roman"/>
              </a:rPr>
              <a:t>5</a:t>
            </a:r>
            <a:r>
              <a:rPr lang="en-US" sz="2400">
                <a:solidFill>
                  <a:schemeClr val="dk1"/>
                </a:solidFill>
                <a:latin typeface="Times New Roman"/>
                <a:ea typeface="Times New Roman"/>
                <a:cs typeface="Times New Roman"/>
                <a:sym typeface="Times New Roman"/>
              </a:rPr>
              <a:t> = 32 subnet</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1111</a:t>
            </a:r>
            <a:r>
              <a:rPr lang="en-US" sz="2400">
                <a:solidFill>
                  <a:schemeClr val="dk1"/>
                </a:solidFill>
                <a:latin typeface="Times New Roman"/>
                <a:ea typeface="Times New Roman"/>
                <a:cs typeface="Times New Roman"/>
                <a:sym typeface="Times New Roman"/>
              </a:rPr>
              <a:t>0000 🡪 2</a:t>
            </a:r>
            <a:r>
              <a:rPr baseline="30000" lang="en-US" sz="2400">
                <a:solidFill>
                  <a:schemeClr val="dk1"/>
                </a:solidFill>
                <a:latin typeface="Times New Roman"/>
                <a:ea typeface="Times New Roman"/>
                <a:cs typeface="Times New Roman"/>
                <a:sym typeface="Times New Roman"/>
              </a:rPr>
              <a:t>4</a:t>
            </a:r>
            <a:r>
              <a:rPr lang="en-US" sz="2400">
                <a:solidFill>
                  <a:schemeClr val="dk1"/>
                </a:solidFill>
                <a:latin typeface="Times New Roman"/>
                <a:ea typeface="Times New Roman"/>
                <a:cs typeface="Times New Roman"/>
                <a:sym typeface="Times New Roman"/>
              </a:rPr>
              <a:t> = 16 subnet</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111</a:t>
            </a:r>
            <a:r>
              <a:rPr lang="en-US" sz="2400">
                <a:solidFill>
                  <a:schemeClr val="dk1"/>
                </a:solidFill>
                <a:latin typeface="Times New Roman"/>
                <a:ea typeface="Times New Roman"/>
                <a:cs typeface="Times New Roman"/>
                <a:sym typeface="Times New Roman"/>
              </a:rPr>
              <a:t>00000 🡪 2</a:t>
            </a:r>
            <a:r>
              <a:rPr baseline="30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 8 subnet ⬄ 224</a:t>
            </a:r>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6" name="Shape 4766"/>
        <p:cNvGrpSpPr/>
        <p:nvPr/>
      </p:nvGrpSpPr>
      <p:grpSpPr>
        <a:xfrm>
          <a:off x="0" y="0"/>
          <a:ext cx="0" cy="0"/>
          <a:chOff x="0" y="0"/>
          <a:chExt cx="0" cy="0"/>
        </a:xfrm>
      </p:grpSpPr>
      <p:sp>
        <p:nvSpPr>
          <p:cNvPr id="4767" name="Google Shape;4767;p12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68" name="Google Shape;4768;p125"/>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Mạng lớp C cần chia thành 8 host</a:t>
            </a:r>
            <a:r>
              <a:rPr b="1" i="0" lang="en-US" sz="3000" u="none" cap="none" strike="noStrike">
                <a:solidFill>
                  <a:srgbClr val="000000"/>
                </a:solidFill>
                <a:latin typeface="Calibri"/>
                <a:ea typeface="Calibri"/>
                <a:cs typeface="Calibri"/>
                <a:sym typeface="Calibri"/>
              </a:rPr>
              <a:t> </a:t>
            </a:r>
            <a:r>
              <a:rPr b="1" i="0" lang="en-US" sz="3000" u="none" cap="none" strike="noStrike">
                <a:solidFill>
                  <a:srgbClr val="000000"/>
                </a:solidFill>
                <a:latin typeface="Calibri"/>
                <a:ea typeface="Calibri"/>
                <a:cs typeface="Calibri"/>
                <a:sym typeface="Calibri"/>
              </a:rPr>
              <a:t>thì cần sử dụng Subnet Mask nào?</a:t>
            </a:r>
            <a:endParaRPr b="1" i="0" sz="3000" u="none" cap="none" strike="noStrike">
              <a:solidFill>
                <a:srgbClr val="000000"/>
              </a:solidFill>
              <a:latin typeface="Calibri"/>
              <a:ea typeface="Calibri"/>
              <a:cs typeface="Calibri"/>
              <a:sym typeface="Calibri"/>
            </a:endParaRPr>
          </a:p>
        </p:txBody>
      </p:sp>
      <p:grpSp>
        <p:nvGrpSpPr>
          <p:cNvPr id="4769" name="Google Shape;4769;p125"/>
          <p:cNvGrpSpPr/>
          <p:nvPr/>
        </p:nvGrpSpPr>
        <p:grpSpPr>
          <a:xfrm>
            <a:off x="771785" y="2643433"/>
            <a:ext cx="3450592" cy="546538"/>
            <a:chOff x="1418898" y="2165131"/>
            <a:chExt cx="3450592" cy="546538"/>
          </a:xfrm>
        </p:grpSpPr>
        <p:sp>
          <p:nvSpPr>
            <p:cNvPr id="4770" name="Google Shape;4770;p125"/>
            <p:cNvSpPr/>
            <p:nvPr/>
          </p:nvSpPr>
          <p:spPr>
            <a:xfrm>
              <a:off x="1418898" y="2165131"/>
              <a:ext cx="345059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255.255.255.224</a:t>
              </a:r>
              <a:endParaRPr b="1" i="0" sz="2600" u="none" cap="none" strike="noStrike">
                <a:solidFill>
                  <a:srgbClr val="000000"/>
                </a:solidFill>
                <a:latin typeface="Calibri"/>
                <a:ea typeface="Calibri"/>
                <a:cs typeface="Calibri"/>
                <a:sym typeface="Calibri"/>
              </a:endParaRPr>
            </a:p>
          </p:txBody>
        </p:sp>
        <p:sp>
          <p:nvSpPr>
            <p:cNvPr id="4771" name="Google Shape;4771;p12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772" name="Google Shape;4772;p125"/>
          <p:cNvGrpSpPr/>
          <p:nvPr/>
        </p:nvGrpSpPr>
        <p:grpSpPr>
          <a:xfrm>
            <a:off x="771783" y="3521047"/>
            <a:ext cx="3450593" cy="546538"/>
            <a:chOff x="1418897" y="2165131"/>
            <a:chExt cx="3450593" cy="546538"/>
          </a:xfrm>
        </p:grpSpPr>
        <p:sp>
          <p:nvSpPr>
            <p:cNvPr id="4773" name="Google Shape;4773;p125"/>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255.255.255.0</a:t>
              </a:r>
              <a:endParaRPr b="1" i="0" sz="2600" u="none" cap="none" strike="noStrike">
                <a:solidFill>
                  <a:srgbClr val="000000"/>
                </a:solidFill>
                <a:latin typeface="Calibri"/>
                <a:ea typeface="Calibri"/>
                <a:cs typeface="Calibri"/>
                <a:sym typeface="Calibri"/>
              </a:endParaRPr>
            </a:p>
          </p:txBody>
        </p:sp>
        <p:sp>
          <p:nvSpPr>
            <p:cNvPr id="4774" name="Google Shape;4774;p12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775" name="Google Shape;4775;p125"/>
          <p:cNvGrpSpPr/>
          <p:nvPr/>
        </p:nvGrpSpPr>
        <p:grpSpPr>
          <a:xfrm>
            <a:off x="771783" y="4398660"/>
            <a:ext cx="3450593" cy="546538"/>
            <a:chOff x="1418897" y="2165131"/>
            <a:chExt cx="3450593" cy="546538"/>
          </a:xfrm>
        </p:grpSpPr>
        <p:sp>
          <p:nvSpPr>
            <p:cNvPr id="4776" name="Google Shape;4776;p125"/>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255.255.255.192</a:t>
              </a:r>
              <a:endParaRPr b="1" i="0" sz="2600" u="none" cap="none" strike="noStrike">
                <a:solidFill>
                  <a:srgbClr val="000000"/>
                </a:solidFill>
                <a:latin typeface="Calibri"/>
                <a:ea typeface="Calibri"/>
                <a:cs typeface="Calibri"/>
                <a:sym typeface="Calibri"/>
              </a:endParaRPr>
            </a:p>
          </p:txBody>
        </p:sp>
        <p:sp>
          <p:nvSpPr>
            <p:cNvPr id="4777" name="Google Shape;4777;p12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778" name="Google Shape;4778;p125"/>
          <p:cNvGrpSpPr/>
          <p:nvPr/>
        </p:nvGrpSpPr>
        <p:grpSpPr>
          <a:xfrm>
            <a:off x="771783" y="5276272"/>
            <a:ext cx="3450593" cy="546538"/>
            <a:chOff x="1418897" y="2165131"/>
            <a:chExt cx="3450593" cy="546538"/>
          </a:xfrm>
        </p:grpSpPr>
        <p:sp>
          <p:nvSpPr>
            <p:cNvPr id="4779" name="Google Shape;4779;p125"/>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255.255.255.240</a:t>
              </a:r>
              <a:endParaRPr b="1" i="0" sz="2600" u="none" cap="none" strike="noStrike">
                <a:solidFill>
                  <a:srgbClr val="000000"/>
                </a:solidFill>
                <a:latin typeface="Calibri"/>
                <a:ea typeface="Calibri"/>
                <a:cs typeface="Calibri"/>
                <a:sym typeface="Calibri"/>
              </a:endParaRPr>
            </a:p>
          </p:txBody>
        </p:sp>
        <p:sp>
          <p:nvSpPr>
            <p:cNvPr id="4780" name="Google Shape;4780;p12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781" name="Google Shape;4781;p125"/>
          <p:cNvSpPr/>
          <p:nvPr/>
        </p:nvSpPr>
        <p:spPr>
          <a:xfrm>
            <a:off x="771783" y="5144891"/>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782" name="Google Shape;4782;p125"/>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4783" name="Google Shape;4783;p125"/>
          <p:cNvSpPr txBox="1"/>
          <p:nvPr/>
        </p:nvSpPr>
        <p:spPr>
          <a:xfrm>
            <a:off x="5312251" y="2643433"/>
            <a:ext cx="55401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Xét octet cuối của lớp C:</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+ 11111</a:t>
            </a:r>
            <a:r>
              <a:rPr lang="en-US" sz="2400">
                <a:solidFill>
                  <a:srgbClr val="FF0000"/>
                </a:solidFill>
                <a:latin typeface="Times New Roman"/>
                <a:ea typeface="Times New Roman"/>
                <a:cs typeface="Times New Roman"/>
                <a:sym typeface="Times New Roman"/>
              </a:rPr>
              <a:t>000</a:t>
            </a:r>
            <a:r>
              <a:rPr lang="en-US" sz="2400">
                <a:solidFill>
                  <a:schemeClr val="dk1"/>
                </a:solidFill>
                <a:latin typeface="Times New Roman"/>
                <a:ea typeface="Times New Roman"/>
                <a:cs typeface="Times New Roman"/>
                <a:sym typeface="Times New Roman"/>
              </a:rPr>
              <a:t> 🡪 2</a:t>
            </a:r>
            <a:r>
              <a:rPr baseline="30000" lang="en-US" sz="2400">
                <a:solidFill>
                  <a:schemeClr val="dk1"/>
                </a:solidFill>
                <a:latin typeface="Times New Roman"/>
                <a:ea typeface="Times New Roman"/>
                <a:cs typeface="Times New Roman"/>
                <a:sym typeface="Times New Roman"/>
              </a:rPr>
              <a:t>3</a:t>
            </a:r>
            <a:r>
              <a:rPr lang="en-US" sz="2400">
                <a:solidFill>
                  <a:schemeClr val="dk1"/>
                </a:solidFill>
                <a:latin typeface="Times New Roman"/>
                <a:ea typeface="Times New Roman"/>
                <a:cs typeface="Times New Roman"/>
                <a:sym typeface="Times New Roman"/>
              </a:rPr>
              <a:t> – 2 = 6 host</a:t>
            </a:r>
            <a:endParaRPr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+ 1111</a:t>
            </a:r>
            <a:r>
              <a:rPr lang="en-US" sz="2400">
                <a:solidFill>
                  <a:srgbClr val="FF0000"/>
                </a:solidFill>
                <a:latin typeface="Times New Roman"/>
                <a:ea typeface="Times New Roman"/>
                <a:cs typeface="Times New Roman"/>
                <a:sym typeface="Times New Roman"/>
              </a:rPr>
              <a:t>0000</a:t>
            </a:r>
            <a:r>
              <a:rPr lang="en-US" sz="2400">
                <a:solidFill>
                  <a:schemeClr val="dk1"/>
                </a:solidFill>
                <a:latin typeface="Times New Roman"/>
                <a:ea typeface="Times New Roman"/>
                <a:cs typeface="Times New Roman"/>
                <a:sym typeface="Times New Roman"/>
              </a:rPr>
              <a:t> 🡪 2</a:t>
            </a:r>
            <a:r>
              <a:rPr baseline="30000" lang="en-US" sz="2400">
                <a:solidFill>
                  <a:schemeClr val="dk1"/>
                </a:solidFill>
                <a:latin typeface="Times New Roman"/>
                <a:ea typeface="Times New Roman"/>
                <a:cs typeface="Times New Roman"/>
                <a:sym typeface="Times New Roman"/>
              </a:rPr>
              <a:t>4</a:t>
            </a:r>
            <a:r>
              <a:rPr lang="en-US" sz="2400">
                <a:solidFill>
                  <a:schemeClr val="dk1"/>
                </a:solidFill>
                <a:latin typeface="Times New Roman"/>
                <a:ea typeface="Times New Roman"/>
                <a:cs typeface="Times New Roman"/>
                <a:sym typeface="Times New Roman"/>
              </a:rPr>
              <a:t> – 2 = 14 host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7" name="Shape 4787"/>
        <p:cNvGrpSpPr/>
        <p:nvPr/>
      </p:nvGrpSpPr>
      <p:grpSpPr>
        <a:xfrm>
          <a:off x="0" y="0"/>
          <a:ext cx="0" cy="0"/>
          <a:chOff x="0" y="0"/>
          <a:chExt cx="0" cy="0"/>
        </a:xfrm>
      </p:grpSpPr>
      <p:sp>
        <p:nvSpPr>
          <p:cNvPr id="4788" name="Google Shape;4788;p12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789" name="Google Shape;4789;p126"/>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Cho mạng có địa chỉ 205.100.16.0/255.255.248.0. Địa chỉ IP nào sau đây thuộc mạng đã cho?</a:t>
            </a:r>
            <a:endParaRPr b="1" i="0" sz="3000" u="none" cap="none" strike="noStrike">
              <a:solidFill>
                <a:srgbClr val="000000"/>
              </a:solidFill>
              <a:latin typeface="Calibri"/>
              <a:ea typeface="Calibri"/>
              <a:cs typeface="Calibri"/>
              <a:sym typeface="Calibri"/>
            </a:endParaRPr>
          </a:p>
        </p:txBody>
      </p:sp>
      <p:grpSp>
        <p:nvGrpSpPr>
          <p:cNvPr id="4790" name="Google Shape;4790;p126"/>
          <p:cNvGrpSpPr/>
          <p:nvPr/>
        </p:nvGrpSpPr>
        <p:grpSpPr>
          <a:xfrm>
            <a:off x="771785" y="2643433"/>
            <a:ext cx="3450592" cy="546538"/>
            <a:chOff x="1418898" y="2165131"/>
            <a:chExt cx="3450592" cy="546538"/>
          </a:xfrm>
        </p:grpSpPr>
        <p:sp>
          <p:nvSpPr>
            <p:cNvPr id="4791" name="Google Shape;4791;p126"/>
            <p:cNvSpPr/>
            <p:nvPr/>
          </p:nvSpPr>
          <p:spPr>
            <a:xfrm>
              <a:off x="1418898" y="2165131"/>
              <a:ext cx="345059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205.100.15.20</a:t>
              </a:r>
              <a:endParaRPr b="1" i="0" sz="2600" u="none" cap="none" strike="noStrike">
                <a:solidFill>
                  <a:srgbClr val="000000"/>
                </a:solidFill>
                <a:latin typeface="Calibri"/>
                <a:ea typeface="Calibri"/>
                <a:cs typeface="Calibri"/>
                <a:sym typeface="Calibri"/>
              </a:endParaRPr>
            </a:p>
          </p:txBody>
        </p:sp>
        <p:sp>
          <p:nvSpPr>
            <p:cNvPr id="4792" name="Google Shape;4792;p12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4793" name="Google Shape;4793;p126"/>
          <p:cNvGrpSpPr/>
          <p:nvPr/>
        </p:nvGrpSpPr>
        <p:grpSpPr>
          <a:xfrm>
            <a:off x="771783" y="3521047"/>
            <a:ext cx="3450593" cy="546538"/>
            <a:chOff x="1418897" y="2165131"/>
            <a:chExt cx="3450593" cy="546538"/>
          </a:xfrm>
        </p:grpSpPr>
        <p:sp>
          <p:nvSpPr>
            <p:cNvPr id="4794" name="Google Shape;4794;p126"/>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205.101.16.2</a:t>
              </a:r>
              <a:endParaRPr b="1" i="0" sz="2600" u="none" cap="none" strike="noStrike">
                <a:solidFill>
                  <a:srgbClr val="000000"/>
                </a:solidFill>
                <a:latin typeface="Calibri"/>
                <a:ea typeface="Calibri"/>
                <a:cs typeface="Calibri"/>
                <a:sym typeface="Calibri"/>
              </a:endParaRPr>
            </a:p>
          </p:txBody>
        </p:sp>
        <p:sp>
          <p:nvSpPr>
            <p:cNvPr id="4795" name="Google Shape;4795;p12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4796" name="Google Shape;4796;p126"/>
          <p:cNvGrpSpPr/>
          <p:nvPr/>
        </p:nvGrpSpPr>
        <p:grpSpPr>
          <a:xfrm>
            <a:off x="771783" y="4398660"/>
            <a:ext cx="3450593" cy="546538"/>
            <a:chOff x="1418897" y="2165131"/>
            <a:chExt cx="3450593" cy="546538"/>
          </a:xfrm>
        </p:grpSpPr>
        <p:sp>
          <p:nvSpPr>
            <p:cNvPr id="4797" name="Google Shape;4797;p126"/>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205.100.23.1</a:t>
              </a:r>
              <a:endParaRPr b="1" i="0" sz="2600" u="none" cap="none" strike="noStrike">
                <a:solidFill>
                  <a:srgbClr val="000000"/>
                </a:solidFill>
                <a:latin typeface="Calibri"/>
                <a:ea typeface="Calibri"/>
                <a:cs typeface="Calibri"/>
                <a:sym typeface="Calibri"/>
              </a:endParaRPr>
            </a:p>
          </p:txBody>
        </p:sp>
        <p:sp>
          <p:nvSpPr>
            <p:cNvPr id="4798" name="Google Shape;4798;p12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4799" name="Google Shape;4799;p126"/>
          <p:cNvGrpSpPr/>
          <p:nvPr/>
        </p:nvGrpSpPr>
        <p:grpSpPr>
          <a:xfrm>
            <a:off x="771783" y="5276272"/>
            <a:ext cx="3450593" cy="546538"/>
            <a:chOff x="1418897" y="2165131"/>
            <a:chExt cx="3450593" cy="546538"/>
          </a:xfrm>
        </p:grpSpPr>
        <p:sp>
          <p:nvSpPr>
            <p:cNvPr id="4800" name="Google Shape;4800;p126"/>
            <p:cNvSpPr/>
            <p:nvPr/>
          </p:nvSpPr>
          <p:spPr>
            <a:xfrm>
              <a:off x="1418897" y="2165131"/>
              <a:ext cx="345059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205.100.26.56</a:t>
              </a:r>
              <a:endParaRPr b="1" i="0" sz="2600" u="none" cap="none" strike="noStrike">
                <a:solidFill>
                  <a:srgbClr val="000000"/>
                </a:solidFill>
                <a:latin typeface="Calibri"/>
                <a:ea typeface="Calibri"/>
                <a:cs typeface="Calibri"/>
                <a:sym typeface="Calibri"/>
              </a:endParaRPr>
            </a:p>
          </p:txBody>
        </p:sp>
        <p:sp>
          <p:nvSpPr>
            <p:cNvPr id="4801" name="Google Shape;4801;p12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4802" name="Google Shape;4802;p126"/>
          <p:cNvSpPr/>
          <p:nvPr/>
        </p:nvSpPr>
        <p:spPr>
          <a:xfrm>
            <a:off x="792803" y="4301438"/>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803" name="Google Shape;4803;p126"/>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4804" name="Google Shape;4804;p126"/>
          <p:cNvSpPr txBox="1"/>
          <p:nvPr/>
        </p:nvSpPr>
        <p:spPr>
          <a:xfrm>
            <a:off x="5103491" y="2640153"/>
            <a:ext cx="5732267"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Xét 2 octet cuối</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SM:     </a:t>
            </a:r>
            <a:r>
              <a:rPr lang="en-US" sz="2400">
                <a:solidFill>
                  <a:srgbClr val="FF0000"/>
                </a:solidFill>
                <a:latin typeface="Times New Roman"/>
                <a:ea typeface="Times New Roman"/>
                <a:cs typeface="Times New Roman"/>
                <a:sym typeface="Times New Roman"/>
              </a:rPr>
              <a:t>11111</a:t>
            </a:r>
            <a:r>
              <a:rPr lang="en-US" sz="2400">
                <a:solidFill>
                  <a:schemeClr val="dk1"/>
                </a:solidFill>
                <a:latin typeface="Times New Roman"/>
                <a:ea typeface="Times New Roman"/>
                <a:cs typeface="Times New Roman"/>
                <a:sym typeface="Times New Roman"/>
              </a:rPr>
              <a:t>000.00000000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Mạng: 00010</a:t>
            </a:r>
            <a:r>
              <a:rPr lang="en-US" sz="2400">
                <a:solidFill>
                  <a:srgbClr val="FF0000"/>
                </a:solidFill>
                <a:latin typeface="Times New Roman"/>
                <a:ea typeface="Times New Roman"/>
                <a:cs typeface="Times New Roman"/>
                <a:sym typeface="Times New Roman"/>
              </a:rPr>
              <a:t>000</a:t>
            </a:r>
            <a:r>
              <a:rPr lang="en-US" sz="2400">
                <a:solidFill>
                  <a:schemeClr val="dk1"/>
                </a:solidFill>
                <a:latin typeface="Times New Roman"/>
                <a:ea typeface="Times New Roman"/>
                <a:cs typeface="Times New Roman"/>
                <a:sym typeface="Times New Roman"/>
              </a:rPr>
              <a:t>.</a:t>
            </a:r>
            <a:r>
              <a:rPr lang="en-US" sz="2400">
                <a:solidFill>
                  <a:srgbClr val="FF0000"/>
                </a:solidFill>
                <a:latin typeface="Times New Roman"/>
                <a:ea typeface="Times New Roman"/>
                <a:cs typeface="Times New Roman"/>
                <a:sym typeface="Times New Roman"/>
              </a:rPr>
              <a:t>00000000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Giá trị ở octet 3 nhỏ nhất có thể đạt được: 16</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Giá trị ở octet 3 lớn nhất có thể đạt được:</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00010</a:t>
            </a:r>
            <a:r>
              <a:rPr lang="en-US" sz="2400">
                <a:solidFill>
                  <a:srgbClr val="FF0000"/>
                </a:solidFill>
                <a:latin typeface="Times New Roman"/>
                <a:ea typeface="Times New Roman"/>
                <a:cs typeface="Times New Roman"/>
                <a:sym typeface="Times New Roman"/>
              </a:rPr>
              <a:t>111</a:t>
            </a:r>
            <a:r>
              <a:rPr lang="en-US" sz="2400">
                <a:solidFill>
                  <a:schemeClr val="dk1"/>
                </a:solidFill>
                <a:latin typeface="Times New Roman"/>
                <a:ea typeface="Times New Roman"/>
                <a:cs typeface="Times New Roman"/>
                <a:sym typeface="Times New Roman"/>
              </a:rPr>
              <a:t>.</a:t>
            </a:r>
            <a:r>
              <a:rPr lang="en-US" sz="2400">
                <a:solidFill>
                  <a:srgbClr val="FF0000"/>
                </a:solidFill>
                <a:latin typeface="Times New Roman"/>
                <a:ea typeface="Times New Roman"/>
                <a:cs typeface="Times New Roman"/>
                <a:sym typeface="Times New Roman"/>
              </a:rPr>
              <a:t>00000000 </a:t>
            </a:r>
            <a:r>
              <a:rPr lang="en-US" sz="2400">
                <a:solidFill>
                  <a:schemeClr val="dk1"/>
                </a:solidFill>
                <a:latin typeface="Times New Roman"/>
                <a:ea typeface="Times New Roman"/>
                <a:cs typeface="Times New Roman"/>
                <a:sym typeface="Times New Roman"/>
              </a:rPr>
              <a:t>= 16 + 4 + 2 + 1 = 23</a:t>
            </a:r>
            <a:endParaRPr sz="2400">
              <a:solidFill>
                <a:srgbClr val="FF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8" name="Shape 480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95" name="Google Shape;895;p13"/>
          <p:cNvSpPr/>
          <p:nvPr/>
        </p:nvSpPr>
        <p:spPr>
          <a:xfrm>
            <a:off x="868470" y="1307422"/>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3000">
                <a:solidFill>
                  <a:schemeClr val="dk1"/>
                </a:solidFill>
                <a:latin typeface="Calibri"/>
                <a:ea typeface="Calibri"/>
                <a:cs typeface="Calibri"/>
                <a:sym typeface="Calibri"/>
              </a:rPr>
              <a:t>Dãy địa chỉ đích 11001000 00010111 00011001 11111111 thuộc link interface nào?  </a:t>
            </a:r>
            <a:endParaRPr b="1" i="0" sz="3000" u="none" cap="none" strike="noStrike">
              <a:solidFill>
                <a:schemeClr val="dk1"/>
              </a:solidFill>
              <a:latin typeface="Calibri"/>
              <a:ea typeface="Calibri"/>
              <a:cs typeface="Calibri"/>
              <a:sym typeface="Calibri"/>
            </a:endParaRPr>
          </a:p>
        </p:txBody>
      </p:sp>
      <p:grpSp>
        <p:nvGrpSpPr>
          <p:cNvPr id="896" name="Google Shape;896;p13"/>
          <p:cNvGrpSpPr/>
          <p:nvPr/>
        </p:nvGrpSpPr>
        <p:grpSpPr>
          <a:xfrm>
            <a:off x="868471" y="2773615"/>
            <a:ext cx="9007365" cy="546538"/>
            <a:chOff x="1418897" y="2165131"/>
            <a:chExt cx="9007365" cy="546538"/>
          </a:xfrm>
        </p:grpSpPr>
        <p:sp>
          <p:nvSpPr>
            <p:cNvPr id="897" name="Google Shape;897;p1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0</a:t>
              </a:r>
              <a:endParaRPr b="1" i="0" sz="2600" u="none" cap="none" strike="noStrike">
                <a:solidFill>
                  <a:schemeClr val="dk1"/>
                </a:solidFill>
                <a:latin typeface="Calibri"/>
                <a:ea typeface="Calibri"/>
                <a:cs typeface="Calibri"/>
                <a:sym typeface="Calibri"/>
              </a:endParaRPr>
            </a:p>
          </p:txBody>
        </p:sp>
        <p:sp>
          <p:nvSpPr>
            <p:cNvPr id="898" name="Google Shape;898;p1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A</a:t>
              </a:r>
              <a:endParaRPr/>
            </a:p>
          </p:txBody>
        </p:sp>
      </p:grpSp>
      <p:grpSp>
        <p:nvGrpSpPr>
          <p:cNvPr id="899" name="Google Shape;899;p13"/>
          <p:cNvGrpSpPr/>
          <p:nvPr/>
        </p:nvGrpSpPr>
        <p:grpSpPr>
          <a:xfrm>
            <a:off x="868470" y="3651229"/>
            <a:ext cx="9007365" cy="546538"/>
            <a:chOff x="1418897" y="2165131"/>
            <a:chExt cx="9007365" cy="546538"/>
          </a:xfrm>
        </p:grpSpPr>
        <p:sp>
          <p:nvSpPr>
            <p:cNvPr id="900" name="Google Shape;900;p1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1</a:t>
              </a:r>
              <a:endParaRPr b="1" i="0" sz="2600" u="none" cap="none" strike="noStrike">
                <a:solidFill>
                  <a:schemeClr val="dk1"/>
                </a:solidFill>
                <a:latin typeface="Calibri"/>
                <a:ea typeface="Calibri"/>
                <a:cs typeface="Calibri"/>
                <a:sym typeface="Calibri"/>
              </a:endParaRPr>
            </a:p>
          </p:txBody>
        </p:sp>
        <p:sp>
          <p:nvSpPr>
            <p:cNvPr id="901" name="Google Shape;901;p1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B</a:t>
              </a:r>
              <a:endParaRPr/>
            </a:p>
          </p:txBody>
        </p:sp>
      </p:grpSp>
      <p:grpSp>
        <p:nvGrpSpPr>
          <p:cNvPr id="902" name="Google Shape;902;p13"/>
          <p:cNvGrpSpPr/>
          <p:nvPr/>
        </p:nvGrpSpPr>
        <p:grpSpPr>
          <a:xfrm>
            <a:off x="868470" y="4528842"/>
            <a:ext cx="9007365" cy="546538"/>
            <a:chOff x="1418897" y="2165131"/>
            <a:chExt cx="9007365" cy="546538"/>
          </a:xfrm>
        </p:grpSpPr>
        <p:sp>
          <p:nvSpPr>
            <p:cNvPr id="903" name="Google Shape;903;p1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2</a:t>
              </a:r>
              <a:endParaRPr b="1" i="0" sz="2600" u="none" cap="none" strike="noStrike">
                <a:solidFill>
                  <a:schemeClr val="dk1"/>
                </a:solidFill>
                <a:latin typeface="Calibri"/>
                <a:ea typeface="Calibri"/>
                <a:cs typeface="Calibri"/>
                <a:sym typeface="Calibri"/>
              </a:endParaRPr>
            </a:p>
          </p:txBody>
        </p:sp>
        <p:sp>
          <p:nvSpPr>
            <p:cNvPr id="904" name="Google Shape;904;p1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C</a:t>
              </a:r>
              <a:endParaRPr/>
            </a:p>
          </p:txBody>
        </p:sp>
      </p:grpSp>
      <p:grpSp>
        <p:nvGrpSpPr>
          <p:cNvPr id="905" name="Google Shape;905;p13"/>
          <p:cNvGrpSpPr/>
          <p:nvPr/>
        </p:nvGrpSpPr>
        <p:grpSpPr>
          <a:xfrm>
            <a:off x="868470" y="5406454"/>
            <a:ext cx="9007365" cy="546538"/>
            <a:chOff x="1418897" y="2165131"/>
            <a:chExt cx="9007365" cy="546538"/>
          </a:xfrm>
        </p:grpSpPr>
        <p:sp>
          <p:nvSpPr>
            <p:cNvPr id="906" name="Google Shape;906;p1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3</a:t>
              </a:r>
              <a:endParaRPr b="1" i="0" sz="2600" u="none" cap="none" strike="noStrike">
                <a:solidFill>
                  <a:schemeClr val="dk1"/>
                </a:solidFill>
                <a:latin typeface="Calibri"/>
                <a:ea typeface="Calibri"/>
                <a:cs typeface="Calibri"/>
                <a:sym typeface="Calibri"/>
              </a:endParaRPr>
            </a:p>
          </p:txBody>
        </p:sp>
        <p:sp>
          <p:nvSpPr>
            <p:cNvPr id="907" name="Google Shape;907;p1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D</a:t>
              </a:r>
              <a:endParaRPr/>
            </a:p>
          </p:txBody>
        </p:sp>
      </p:grpSp>
      <p:sp>
        <p:nvSpPr>
          <p:cNvPr id="908" name="Google Shape;908;p13"/>
          <p:cNvSpPr/>
          <p:nvPr/>
        </p:nvSpPr>
        <p:spPr>
          <a:xfrm>
            <a:off x="868470" y="4397461"/>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13"/>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
          <p:cNvSpPr txBox="1"/>
          <p:nvPr>
            <p:ph type="title"/>
          </p:nvPr>
        </p:nvSpPr>
        <p:spPr>
          <a:xfrm>
            <a:off x="3010485" y="1845505"/>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Times New Roman"/>
              <a:buNone/>
            </a:pPr>
            <a:r>
              <a:rPr b="1" lang="en-US" sz="6000">
                <a:latin typeface="Times New Roman"/>
                <a:ea typeface="Times New Roman"/>
                <a:cs typeface="Times New Roman"/>
                <a:sym typeface="Times New Roman"/>
              </a:rPr>
              <a:t>4.3 IP</a:t>
            </a:r>
            <a:br>
              <a:rPr b="1" lang="en-US" sz="6000">
                <a:latin typeface="Times New Roman"/>
                <a:ea typeface="Times New Roman"/>
                <a:cs typeface="Times New Roman"/>
                <a:sym typeface="Times New Roman"/>
              </a:rPr>
            </a:br>
            <a:r>
              <a:rPr b="1" lang="en-US" sz="6000">
                <a:latin typeface="Times New Roman"/>
                <a:ea typeface="Times New Roman"/>
                <a:cs typeface="Times New Roman"/>
                <a:sym typeface="Times New Roman"/>
              </a:rPr>
              <a:t>Internet Protocol</a:t>
            </a:r>
            <a:endParaRPr/>
          </a:p>
        </p:txBody>
      </p:sp>
      <p:sp>
        <p:nvSpPr>
          <p:cNvPr id="915" name="Google Shape;915;p1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
          <p:cNvSpPr txBox="1"/>
          <p:nvPr>
            <p:ph idx="1" type="body"/>
          </p:nvPr>
        </p:nvSpPr>
        <p:spPr>
          <a:xfrm>
            <a:off x="652461" y="1590410"/>
            <a:ext cx="10887075" cy="525476"/>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Các chức năng tầng network của host và router:</a:t>
            </a:r>
            <a:endParaRPr/>
          </a:p>
        </p:txBody>
      </p:sp>
      <p:sp>
        <p:nvSpPr>
          <p:cNvPr id="921" name="Google Shape;921;p1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922" name="Google Shape;922;p15"/>
          <p:cNvGrpSpPr/>
          <p:nvPr/>
        </p:nvGrpSpPr>
        <p:grpSpPr>
          <a:xfrm>
            <a:off x="1480927" y="2115886"/>
            <a:ext cx="8073453" cy="4151313"/>
            <a:chOff x="165672" y="1781175"/>
            <a:chExt cx="8073453" cy="4151313"/>
          </a:xfrm>
        </p:grpSpPr>
        <p:sp>
          <p:nvSpPr>
            <p:cNvPr id="923" name="Google Shape;923;p15"/>
            <p:cNvSpPr/>
            <p:nvPr/>
          </p:nvSpPr>
          <p:spPr>
            <a:xfrm>
              <a:off x="1704975" y="1781175"/>
              <a:ext cx="6534150" cy="40767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15"/>
            <p:cNvSpPr/>
            <p:nvPr/>
          </p:nvSpPr>
          <p:spPr>
            <a:xfrm>
              <a:off x="1638300" y="1855788"/>
              <a:ext cx="6534150" cy="4076700"/>
            </a:xfrm>
            <a:prstGeom prst="rect">
              <a:avLst/>
            </a:prstGeom>
            <a:solidFill>
              <a:srgbClr val="FFFFF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25" name="Google Shape;925;p15"/>
            <p:cNvGrpSpPr/>
            <p:nvPr/>
          </p:nvGrpSpPr>
          <p:grpSpPr>
            <a:xfrm>
              <a:off x="3763963" y="3479800"/>
              <a:ext cx="1258887" cy="1214438"/>
              <a:chOff x="3992" y="2883"/>
              <a:chExt cx="613" cy="765"/>
            </a:xfrm>
          </p:grpSpPr>
          <p:sp>
            <p:nvSpPr>
              <p:cNvPr id="926" name="Google Shape;926;p15"/>
              <p:cNvSpPr/>
              <p:nvPr/>
            </p:nvSpPr>
            <p:spPr>
              <a:xfrm>
                <a:off x="4023" y="2883"/>
                <a:ext cx="582" cy="738"/>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15"/>
              <p:cNvSpPr/>
              <p:nvPr/>
            </p:nvSpPr>
            <p:spPr>
              <a:xfrm>
                <a:off x="3996" y="2910"/>
                <a:ext cx="582" cy="738"/>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15"/>
              <p:cNvSpPr txBox="1"/>
              <p:nvPr/>
            </p:nvSpPr>
            <p:spPr>
              <a:xfrm>
                <a:off x="3992" y="3071"/>
                <a:ext cx="609"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forwarding</a:t>
                </a:r>
                <a:endParaRPr/>
              </a:p>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table</a:t>
                </a:r>
                <a:endParaRPr/>
              </a:p>
            </p:txBody>
          </p:sp>
          <p:cxnSp>
            <p:nvCxnSpPr>
              <p:cNvPr id="929" name="Google Shape;929;p15"/>
              <p:cNvCxnSpPr/>
              <p:nvPr/>
            </p:nvCxnSpPr>
            <p:spPr>
              <a:xfrm>
                <a:off x="4065" y="2994"/>
                <a:ext cx="435" cy="0"/>
              </a:xfrm>
              <a:prstGeom prst="straightConnector1">
                <a:avLst/>
              </a:prstGeom>
              <a:noFill/>
              <a:ln cap="flat" cmpd="sng" w="19050">
                <a:solidFill>
                  <a:schemeClr val="dk1"/>
                </a:solidFill>
                <a:prstDash val="solid"/>
                <a:round/>
                <a:headEnd len="med" w="med" type="none"/>
                <a:tailEnd len="med" w="med" type="none"/>
              </a:ln>
            </p:spPr>
          </p:cxnSp>
          <p:cxnSp>
            <p:nvCxnSpPr>
              <p:cNvPr id="930" name="Google Shape;930;p15"/>
              <p:cNvCxnSpPr/>
              <p:nvPr/>
            </p:nvCxnSpPr>
            <p:spPr>
              <a:xfrm>
                <a:off x="4071" y="3048"/>
                <a:ext cx="435" cy="0"/>
              </a:xfrm>
              <a:prstGeom prst="straightConnector1">
                <a:avLst/>
              </a:prstGeom>
              <a:noFill/>
              <a:ln cap="flat" cmpd="sng" w="19050">
                <a:solidFill>
                  <a:schemeClr val="dk1"/>
                </a:solidFill>
                <a:prstDash val="solid"/>
                <a:round/>
                <a:headEnd len="med" w="med" type="none"/>
                <a:tailEnd len="med" w="med" type="none"/>
              </a:ln>
            </p:spPr>
          </p:cxnSp>
          <p:cxnSp>
            <p:nvCxnSpPr>
              <p:cNvPr id="931" name="Google Shape;931;p15"/>
              <p:cNvCxnSpPr/>
              <p:nvPr/>
            </p:nvCxnSpPr>
            <p:spPr>
              <a:xfrm>
                <a:off x="4074" y="3102"/>
                <a:ext cx="435" cy="0"/>
              </a:xfrm>
              <a:prstGeom prst="straightConnector1">
                <a:avLst/>
              </a:prstGeom>
              <a:noFill/>
              <a:ln cap="flat" cmpd="sng" w="19050">
                <a:solidFill>
                  <a:schemeClr val="dk1"/>
                </a:solidFill>
                <a:prstDash val="solid"/>
                <a:round/>
                <a:headEnd len="med" w="med" type="none"/>
                <a:tailEnd len="med" w="med" type="none"/>
              </a:ln>
            </p:spPr>
          </p:cxnSp>
          <p:cxnSp>
            <p:nvCxnSpPr>
              <p:cNvPr id="932" name="Google Shape;932;p15"/>
              <p:cNvCxnSpPr/>
              <p:nvPr/>
            </p:nvCxnSpPr>
            <p:spPr>
              <a:xfrm>
                <a:off x="4065" y="3477"/>
                <a:ext cx="435" cy="0"/>
              </a:xfrm>
              <a:prstGeom prst="straightConnector1">
                <a:avLst/>
              </a:prstGeom>
              <a:noFill/>
              <a:ln cap="flat" cmpd="sng" w="19050">
                <a:solidFill>
                  <a:schemeClr val="dk1"/>
                </a:solidFill>
                <a:prstDash val="solid"/>
                <a:round/>
                <a:headEnd len="med" w="med" type="none"/>
                <a:tailEnd len="med" w="med" type="none"/>
              </a:ln>
            </p:spPr>
          </p:cxnSp>
          <p:cxnSp>
            <p:nvCxnSpPr>
              <p:cNvPr id="933" name="Google Shape;933;p15"/>
              <p:cNvCxnSpPr/>
              <p:nvPr/>
            </p:nvCxnSpPr>
            <p:spPr>
              <a:xfrm>
                <a:off x="4068" y="3528"/>
                <a:ext cx="435" cy="0"/>
              </a:xfrm>
              <a:prstGeom prst="straightConnector1">
                <a:avLst/>
              </a:prstGeom>
              <a:noFill/>
              <a:ln cap="flat" cmpd="sng" w="19050">
                <a:solidFill>
                  <a:schemeClr val="dk1"/>
                </a:solidFill>
                <a:prstDash val="solid"/>
                <a:round/>
                <a:headEnd len="med" w="med" type="none"/>
                <a:tailEnd len="med" w="med" type="none"/>
              </a:ln>
            </p:spPr>
          </p:cxnSp>
          <p:cxnSp>
            <p:nvCxnSpPr>
              <p:cNvPr id="934" name="Google Shape;934;p15"/>
              <p:cNvCxnSpPr/>
              <p:nvPr/>
            </p:nvCxnSpPr>
            <p:spPr>
              <a:xfrm>
                <a:off x="4071" y="3579"/>
                <a:ext cx="435" cy="0"/>
              </a:xfrm>
              <a:prstGeom prst="straightConnector1">
                <a:avLst/>
              </a:prstGeom>
              <a:noFill/>
              <a:ln cap="flat" cmpd="sng" w="19050">
                <a:solidFill>
                  <a:schemeClr val="dk1"/>
                </a:solidFill>
                <a:prstDash val="solid"/>
                <a:round/>
                <a:headEnd len="med" w="med" type="none"/>
                <a:tailEnd len="med" w="med" type="none"/>
              </a:ln>
            </p:spPr>
          </p:cxnSp>
        </p:grpSp>
        <p:cxnSp>
          <p:nvCxnSpPr>
            <p:cNvPr id="935" name="Google Shape;935;p15"/>
            <p:cNvCxnSpPr/>
            <p:nvPr/>
          </p:nvCxnSpPr>
          <p:spPr>
            <a:xfrm flipH="1" rot="10800000">
              <a:off x="1628775" y="5410200"/>
              <a:ext cx="6505575" cy="9525"/>
            </a:xfrm>
            <a:prstGeom prst="straightConnector1">
              <a:avLst/>
            </a:prstGeom>
            <a:noFill/>
            <a:ln cap="flat" cmpd="sng" w="19050">
              <a:solidFill>
                <a:schemeClr val="dk1"/>
              </a:solidFill>
              <a:prstDash val="solid"/>
              <a:round/>
              <a:headEnd len="med" w="med" type="none"/>
              <a:tailEnd len="med" w="med" type="none"/>
            </a:ln>
          </p:spPr>
        </p:cxnSp>
        <p:cxnSp>
          <p:nvCxnSpPr>
            <p:cNvPr id="936" name="Google Shape;936;p15"/>
            <p:cNvCxnSpPr/>
            <p:nvPr/>
          </p:nvCxnSpPr>
          <p:spPr>
            <a:xfrm flipH="1" rot="10800000">
              <a:off x="1657350" y="4886325"/>
              <a:ext cx="6524625" cy="9525"/>
            </a:xfrm>
            <a:prstGeom prst="straightConnector1">
              <a:avLst/>
            </a:prstGeom>
            <a:noFill/>
            <a:ln cap="flat" cmpd="sng" w="19050">
              <a:solidFill>
                <a:schemeClr val="dk1"/>
              </a:solidFill>
              <a:prstDash val="solid"/>
              <a:round/>
              <a:headEnd len="med" w="med" type="none"/>
              <a:tailEnd len="med" w="med" type="none"/>
            </a:ln>
          </p:spPr>
        </p:cxnSp>
        <p:sp>
          <p:nvSpPr>
            <p:cNvPr id="937" name="Google Shape;937;p15"/>
            <p:cNvSpPr/>
            <p:nvPr/>
          </p:nvSpPr>
          <p:spPr>
            <a:xfrm>
              <a:off x="1914525" y="2667000"/>
              <a:ext cx="1809750" cy="81915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15"/>
            <p:cNvSpPr/>
            <p:nvPr/>
          </p:nvSpPr>
          <p:spPr>
            <a:xfrm>
              <a:off x="1847850" y="2733675"/>
              <a:ext cx="1809750" cy="81915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15"/>
            <p:cNvSpPr txBox="1"/>
            <p:nvPr/>
          </p:nvSpPr>
          <p:spPr>
            <a:xfrm>
              <a:off x="1836738" y="2714625"/>
              <a:ext cx="199644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C0000"/>
                  </a:solidFill>
                  <a:latin typeface="Times New Roman"/>
                  <a:ea typeface="Times New Roman"/>
                  <a:cs typeface="Times New Roman"/>
                  <a:sym typeface="Times New Roman"/>
                </a:rPr>
                <a:t>Các giao thức routing</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Chọn đường đi</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RIP, OSPF, BGP</a:t>
              </a:r>
              <a:endParaRPr sz="1800">
                <a:solidFill>
                  <a:schemeClr val="dk1"/>
                </a:solidFill>
                <a:latin typeface="Times New Roman"/>
                <a:ea typeface="Times New Roman"/>
                <a:cs typeface="Times New Roman"/>
                <a:sym typeface="Times New Roman"/>
              </a:endParaRPr>
            </a:p>
          </p:txBody>
        </p:sp>
        <p:sp>
          <p:nvSpPr>
            <p:cNvPr id="940" name="Google Shape;940;p15"/>
            <p:cNvSpPr/>
            <p:nvPr/>
          </p:nvSpPr>
          <p:spPr>
            <a:xfrm>
              <a:off x="3143250" y="3657600"/>
              <a:ext cx="628650" cy="390525"/>
            </a:xfrm>
            <a:custGeom>
              <a:rect b="b" l="l" r="r" t="t"/>
              <a:pathLst>
                <a:path extrusionOk="0" h="246" w="396">
                  <a:moveTo>
                    <a:pt x="0" y="0"/>
                  </a:moveTo>
                  <a:cubicBezTo>
                    <a:pt x="30" y="16"/>
                    <a:pt x="42" y="126"/>
                    <a:pt x="150" y="186"/>
                  </a:cubicBezTo>
                  <a:cubicBezTo>
                    <a:pt x="258" y="246"/>
                    <a:pt x="345" y="205"/>
                    <a:pt x="396" y="210"/>
                  </a:cubicBezTo>
                </a:path>
              </a:pathLst>
            </a:custGeom>
            <a:noFill/>
            <a:ln cap="flat" cmpd="sng" w="38100">
              <a:solidFill>
                <a:srgbClr val="0000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41" name="Google Shape;941;p15"/>
            <p:cNvGrpSpPr/>
            <p:nvPr/>
          </p:nvGrpSpPr>
          <p:grpSpPr>
            <a:xfrm>
              <a:off x="5092700" y="2576513"/>
              <a:ext cx="3000375" cy="1181100"/>
              <a:chOff x="102" y="1272"/>
              <a:chExt cx="1890" cy="744"/>
            </a:xfrm>
          </p:grpSpPr>
          <p:sp>
            <p:nvSpPr>
              <p:cNvPr id="942" name="Google Shape;942;p15"/>
              <p:cNvSpPr/>
              <p:nvPr/>
            </p:nvSpPr>
            <p:spPr>
              <a:xfrm>
                <a:off x="144" y="1272"/>
                <a:ext cx="1848" cy="69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15"/>
              <p:cNvSpPr/>
              <p:nvPr/>
            </p:nvSpPr>
            <p:spPr>
              <a:xfrm>
                <a:off x="102" y="1314"/>
                <a:ext cx="1848" cy="70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15"/>
              <p:cNvSpPr txBox="1"/>
              <p:nvPr/>
            </p:nvSpPr>
            <p:spPr>
              <a:xfrm>
                <a:off x="116" y="1287"/>
                <a:ext cx="1465" cy="7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CC0000"/>
                    </a:solidFill>
                    <a:latin typeface="Times New Roman"/>
                    <a:ea typeface="Times New Roman"/>
                    <a:cs typeface="Times New Roman"/>
                    <a:sym typeface="Times New Roman"/>
                  </a:rPr>
                  <a:t>Giao thức IP</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các quy ước định địa chỉ</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định dạng datagram</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các quy ước quản lý gói</a:t>
                </a:r>
                <a:endParaRPr sz="1800">
                  <a:solidFill>
                    <a:schemeClr val="dk1"/>
                  </a:solidFill>
                  <a:latin typeface="Times New Roman"/>
                  <a:ea typeface="Times New Roman"/>
                  <a:cs typeface="Times New Roman"/>
                  <a:sym typeface="Times New Roman"/>
                </a:endParaRPr>
              </a:p>
            </p:txBody>
          </p:sp>
        </p:grpSp>
        <p:sp>
          <p:nvSpPr>
            <p:cNvPr id="945" name="Google Shape;945;p15"/>
            <p:cNvSpPr/>
            <p:nvPr/>
          </p:nvSpPr>
          <p:spPr>
            <a:xfrm>
              <a:off x="5216525" y="3878263"/>
              <a:ext cx="1933575" cy="847725"/>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15"/>
            <p:cNvSpPr/>
            <p:nvPr/>
          </p:nvSpPr>
          <p:spPr>
            <a:xfrm>
              <a:off x="5149850" y="3946525"/>
              <a:ext cx="1933575" cy="847725"/>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15"/>
            <p:cNvSpPr txBox="1"/>
            <p:nvPr/>
          </p:nvSpPr>
          <p:spPr>
            <a:xfrm>
              <a:off x="5162550" y="3911600"/>
              <a:ext cx="1900238"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CC0000"/>
                  </a:solidFill>
                  <a:latin typeface="Times New Roman"/>
                  <a:ea typeface="Times New Roman"/>
                  <a:cs typeface="Times New Roman"/>
                  <a:sym typeface="Times New Roman"/>
                </a:rPr>
                <a:t>Giao thức ICMP</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thông báo lỗi</a:t>
              </a:r>
              <a:endParaRPr/>
            </a:p>
            <a:p>
              <a:pPr indent="-101600" lvl="0" marL="0" marR="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 router “báo hiệu”</a:t>
              </a:r>
              <a:endParaRPr sz="1800">
                <a:solidFill>
                  <a:schemeClr val="dk1"/>
                </a:solidFill>
                <a:latin typeface="Times New Roman"/>
                <a:ea typeface="Times New Roman"/>
                <a:cs typeface="Times New Roman"/>
                <a:sym typeface="Times New Roman"/>
              </a:endParaRPr>
            </a:p>
          </p:txBody>
        </p:sp>
        <p:cxnSp>
          <p:nvCxnSpPr>
            <p:cNvPr id="948" name="Google Shape;948;p15"/>
            <p:cNvCxnSpPr/>
            <p:nvPr/>
          </p:nvCxnSpPr>
          <p:spPr>
            <a:xfrm flipH="1" rot="10800000">
              <a:off x="1657350" y="2466975"/>
              <a:ext cx="6524625" cy="9525"/>
            </a:xfrm>
            <a:prstGeom prst="straightConnector1">
              <a:avLst/>
            </a:prstGeom>
            <a:noFill/>
            <a:ln cap="flat" cmpd="sng" w="19050">
              <a:solidFill>
                <a:schemeClr val="dk1"/>
              </a:solidFill>
              <a:prstDash val="solid"/>
              <a:round/>
              <a:headEnd len="med" w="med" type="none"/>
              <a:tailEnd len="med" w="med" type="none"/>
            </a:ln>
          </p:spPr>
        </p:cxnSp>
        <p:sp>
          <p:nvSpPr>
            <p:cNvPr id="949" name="Google Shape;949;p15"/>
            <p:cNvSpPr txBox="1"/>
            <p:nvPr/>
          </p:nvSpPr>
          <p:spPr>
            <a:xfrm>
              <a:off x="3566586" y="1989138"/>
              <a:ext cx="262995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Tầng transport: TCP, UDP</a:t>
              </a:r>
              <a:endParaRPr/>
            </a:p>
          </p:txBody>
        </p:sp>
        <p:sp>
          <p:nvSpPr>
            <p:cNvPr id="950" name="Google Shape;950;p15"/>
            <p:cNvSpPr txBox="1"/>
            <p:nvPr/>
          </p:nvSpPr>
          <p:spPr>
            <a:xfrm>
              <a:off x="4321151" y="4960938"/>
              <a:ext cx="11208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Tầng link</a:t>
              </a:r>
              <a:endParaRPr/>
            </a:p>
          </p:txBody>
        </p:sp>
        <p:sp>
          <p:nvSpPr>
            <p:cNvPr id="951" name="Google Shape;951;p15"/>
            <p:cNvSpPr txBox="1"/>
            <p:nvPr/>
          </p:nvSpPr>
          <p:spPr>
            <a:xfrm>
              <a:off x="4248785" y="5484813"/>
              <a:ext cx="13131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Tầng vật lý</a:t>
              </a:r>
              <a:endParaRPr/>
            </a:p>
          </p:txBody>
        </p:sp>
        <p:sp>
          <p:nvSpPr>
            <p:cNvPr id="952" name="Google Shape;952;p15"/>
            <p:cNvSpPr txBox="1"/>
            <p:nvPr/>
          </p:nvSpPr>
          <p:spPr>
            <a:xfrm>
              <a:off x="165672" y="3285654"/>
              <a:ext cx="1472628"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CC0000"/>
                  </a:solidFill>
                  <a:latin typeface="Arial"/>
                  <a:ea typeface="Arial"/>
                  <a:cs typeface="Arial"/>
                  <a:sym typeface="Arial"/>
                </a:rPr>
                <a:t>Tầng network</a:t>
              </a:r>
              <a:endParaRPr/>
            </a:p>
          </p:txBody>
        </p:sp>
        <p:cxnSp>
          <p:nvCxnSpPr>
            <p:cNvPr id="953" name="Google Shape;953;p15"/>
            <p:cNvCxnSpPr/>
            <p:nvPr/>
          </p:nvCxnSpPr>
          <p:spPr>
            <a:xfrm rot="10800000">
              <a:off x="1381125" y="2486025"/>
              <a:ext cx="0" cy="742950"/>
            </a:xfrm>
            <a:prstGeom prst="straightConnector1">
              <a:avLst/>
            </a:prstGeom>
            <a:noFill/>
            <a:ln cap="flat" cmpd="sng" w="28575">
              <a:solidFill>
                <a:srgbClr val="CC0000"/>
              </a:solidFill>
              <a:prstDash val="solid"/>
              <a:round/>
              <a:headEnd len="med" w="med" type="none"/>
              <a:tailEnd len="med" w="med" type="triangle"/>
            </a:ln>
          </p:spPr>
        </p:cxnSp>
        <p:cxnSp>
          <p:nvCxnSpPr>
            <p:cNvPr id="954" name="Google Shape;954;p15"/>
            <p:cNvCxnSpPr/>
            <p:nvPr/>
          </p:nvCxnSpPr>
          <p:spPr>
            <a:xfrm>
              <a:off x="1381125" y="4152900"/>
              <a:ext cx="0" cy="742950"/>
            </a:xfrm>
            <a:prstGeom prst="straightConnector1">
              <a:avLst/>
            </a:prstGeom>
            <a:noFill/>
            <a:ln cap="flat" cmpd="sng" w="28575">
              <a:solidFill>
                <a:srgbClr val="CC0000"/>
              </a:solidFill>
              <a:prstDash val="solid"/>
              <a:round/>
              <a:headEnd len="med" w="med" type="none"/>
              <a:tailEnd len="med" w="med" type="triangle"/>
            </a:ln>
          </p:spPr>
        </p:cxnSp>
      </p:grpSp>
      <p:sp>
        <p:nvSpPr>
          <p:cNvPr id="955" name="Google Shape;955;p15"/>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4.3 IP: Internet Protocol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61" name="Google Shape;961;p16"/>
          <p:cNvSpPr txBox="1"/>
          <p:nvPr>
            <p:ph type="title"/>
          </p:nvPr>
        </p:nvSpPr>
        <p:spPr>
          <a:xfrm>
            <a:off x="555348" y="52524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4.3 Định dạng IP Datagram</a:t>
            </a:r>
            <a:endParaRPr/>
          </a:p>
        </p:txBody>
      </p:sp>
      <p:grpSp>
        <p:nvGrpSpPr>
          <p:cNvPr id="962" name="Google Shape;962;p16"/>
          <p:cNvGrpSpPr/>
          <p:nvPr/>
        </p:nvGrpSpPr>
        <p:grpSpPr>
          <a:xfrm>
            <a:off x="2533841" y="1493292"/>
            <a:ext cx="7494413" cy="4913796"/>
            <a:chOff x="1768476" y="858838"/>
            <a:chExt cx="8899524" cy="5541963"/>
          </a:xfrm>
        </p:grpSpPr>
        <p:grpSp>
          <p:nvGrpSpPr>
            <p:cNvPr id="963" name="Google Shape;963;p16"/>
            <p:cNvGrpSpPr/>
            <p:nvPr/>
          </p:nvGrpSpPr>
          <p:grpSpPr>
            <a:xfrm>
              <a:off x="1808163" y="858838"/>
              <a:ext cx="8859837" cy="5430837"/>
              <a:chOff x="1808163" y="858838"/>
              <a:chExt cx="8859837" cy="5430837"/>
            </a:xfrm>
          </p:grpSpPr>
          <p:grpSp>
            <p:nvGrpSpPr>
              <p:cNvPr id="964" name="Google Shape;964;p16"/>
              <p:cNvGrpSpPr/>
              <p:nvPr/>
            </p:nvGrpSpPr>
            <p:grpSpPr>
              <a:xfrm>
                <a:off x="4586288" y="963613"/>
                <a:ext cx="4127500" cy="5326062"/>
                <a:chOff x="1929" y="607"/>
                <a:chExt cx="2600" cy="3355"/>
              </a:xfrm>
            </p:grpSpPr>
            <p:sp>
              <p:nvSpPr>
                <p:cNvPr id="965" name="Google Shape;965;p16"/>
                <p:cNvSpPr/>
                <p:nvPr/>
              </p:nvSpPr>
              <p:spPr>
                <a:xfrm>
                  <a:off x="2040" y="868"/>
                  <a:ext cx="2489" cy="3039"/>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sp>
              <p:nvSpPr>
                <p:cNvPr id="966" name="Google Shape;966;p16"/>
                <p:cNvSpPr/>
                <p:nvPr/>
              </p:nvSpPr>
              <p:spPr>
                <a:xfrm>
                  <a:off x="1980" y="935"/>
                  <a:ext cx="2489" cy="3027"/>
                </a:xfrm>
                <a:prstGeom prst="rect">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967" name="Google Shape;967;p16"/>
                <p:cNvSpPr txBox="1"/>
                <p:nvPr/>
              </p:nvSpPr>
              <p:spPr>
                <a:xfrm>
                  <a:off x="1957" y="973"/>
                  <a:ext cx="308"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ver</a:t>
                  </a:r>
                  <a:endParaRPr b="0" i="0" sz="1600" u="none" cap="none" strike="noStrike">
                    <a:solidFill>
                      <a:srgbClr val="000000"/>
                    </a:solidFill>
                    <a:latin typeface="Calibri"/>
                    <a:ea typeface="Calibri"/>
                    <a:cs typeface="Calibri"/>
                    <a:sym typeface="Calibri"/>
                  </a:endParaRPr>
                </a:p>
              </p:txBody>
            </p:sp>
            <p:sp>
              <p:nvSpPr>
                <p:cNvPr id="968" name="Google Shape;968;p16"/>
                <p:cNvSpPr txBox="1"/>
                <p:nvPr/>
              </p:nvSpPr>
              <p:spPr>
                <a:xfrm>
                  <a:off x="3539" y="1012"/>
                  <a:ext cx="486"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length</a:t>
                  </a:r>
                  <a:endParaRPr/>
                </a:p>
              </p:txBody>
            </p:sp>
            <p:cxnSp>
              <p:nvCxnSpPr>
                <p:cNvPr id="969" name="Google Shape;969;p16"/>
                <p:cNvCxnSpPr/>
                <p:nvPr/>
              </p:nvCxnSpPr>
              <p:spPr>
                <a:xfrm>
                  <a:off x="1988" y="1261"/>
                  <a:ext cx="2486" cy="3"/>
                </a:xfrm>
                <a:prstGeom prst="straightConnector1">
                  <a:avLst/>
                </a:prstGeom>
                <a:noFill/>
                <a:ln cap="flat" cmpd="sng" w="19050">
                  <a:solidFill>
                    <a:srgbClr val="000000"/>
                  </a:solidFill>
                  <a:prstDash val="solid"/>
                  <a:round/>
                  <a:headEnd len="med" w="med" type="none"/>
                  <a:tailEnd len="med" w="med" type="none"/>
                </a:ln>
              </p:spPr>
            </p:cxnSp>
            <p:cxnSp>
              <p:nvCxnSpPr>
                <p:cNvPr id="970" name="Google Shape;970;p16"/>
                <p:cNvCxnSpPr/>
                <p:nvPr/>
              </p:nvCxnSpPr>
              <p:spPr>
                <a:xfrm rot="10800000">
                  <a:off x="3210" y="941"/>
                  <a:ext cx="0" cy="319"/>
                </a:xfrm>
                <a:prstGeom prst="straightConnector1">
                  <a:avLst/>
                </a:prstGeom>
                <a:noFill/>
                <a:ln cap="flat" cmpd="sng" w="19050">
                  <a:solidFill>
                    <a:srgbClr val="000000"/>
                  </a:solidFill>
                  <a:prstDash val="solid"/>
                  <a:round/>
                  <a:headEnd len="med" w="med" type="none"/>
                  <a:tailEnd len="med" w="med" type="none"/>
                </a:ln>
              </p:spPr>
            </p:cxnSp>
            <p:sp>
              <p:nvSpPr>
                <p:cNvPr id="971" name="Google Shape;971;p16"/>
                <p:cNvSpPr txBox="1"/>
                <p:nvPr/>
              </p:nvSpPr>
              <p:spPr>
                <a:xfrm>
                  <a:off x="2938" y="607"/>
                  <a:ext cx="508"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32 bits</a:t>
                  </a:r>
                  <a:endParaRPr/>
                </a:p>
              </p:txBody>
            </p:sp>
            <p:cxnSp>
              <p:nvCxnSpPr>
                <p:cNvPr id="972" name="Google Shape;972;p16"/>
                <p:cNvCxnSpPr/>
                <p:nvPr/>
              </p:nvCxnSpPr>
              <p:spPr>
                <a:xfrm>
                  <a:off x="3552" y="762"/>
                  <a:ext cx="899" cy="3"/>
                </a:xfrm>
                <a:prstGeom prst="straightConnector1">
                  <a:avLst/>
                </a:prstGeom>
                <a:noFill/>
                <a:ln cap="flat" cmpd="sng" w="19050">
                  <a:solidFill>
                    <a:srgbClr val="000000"/>
                  </a:solidFill>
                  <a:prstDash val="solid"/>
                  <a:round/>
                  <a:headEnd len="med" w="med" type="none"/>
                  <a:tailEnd len="med" w="med" type="triangle"/>
                </a:ln>
              </p:spPr>
            </p:cxnSp>
            <p:cxnSp>
              <p:nvCxnSpPr>
                <p:cNvPr id="973" name="Google Shape;973;p16"/>
                <p:cNvCxnSpPr/>
                <p:nvPr/>
              </p:nvCxnSpPr>
              <p:spPr>
                <a:xfrm rot="10800000">
                  <a:off x="1972" y="769"/>
                  <a:ext cx="845" cy="0"/>
                </a:xfrm>
                <a:prstGeom prst="straightConnector1">
                  <a:avLst/>
                </a:prstGeom>
                <a:noFill/>
                <a:ln cap="flat" cmpd="sng" w="19050">
                  <a:solidFill>
                    <a:srgbClr val="000000"/>
                  </a:solidFill>
                  <a:prstDash val="solid"/>
                  <a:round/>
                  <a:headEnd len="med" w="med" type="none"/>
                  <a:tailEnd len="med" w="med" type="triangle"/>
                </a:ln>
              </p:spPr>
            </p:cxnSp>
            <p:sp>
              <p:nvSpPr>
                <p:cNvPr id="974" name="Google Shape;974;p16"/>
                <p:cNvSpPr txBox="1"/>
                <p:nvPr/>
              </p:nvSpPr>
              <p:spPr>
                <a:xfrm>
                  <a:off x="2744" y="2792"/>
                  <a:ext cx="1346" cy="8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Dữ liệu</a:t>
                  </a:r>
                  <a:endParaRPr b="0" i="0"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(độ dài thay đổi,</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thông thường là một </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segment TCP </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hoặc UDP)</a:t>
                  </a:r>
                  <a:endParaRPr/>
                </a:p>
              </p:txBody>
            </p:sp>
            <p:sp>
              <p:nvSpPr>
                <p:cNvPr id="975" name="Google Shape;975;p16"/>
                <p:cNvSpPr txBox="1"/>
                <p:nvPr/>
              </p:nvSpPr>
              <p:spPr>
                <a:xfrm>
                  <a:off x="1929" y="1320"/>
                  <a:ext cx="1356"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16-bit identifier</a:t>
                  </a:r>
                  <a:endParaRPr/>
                </a:p>
              </p:txBody>
            </p:sp>
            <p:cxnSp>
              <p:nvCxnSpPr>
                <p:cNvPr id="976" name="Google Shape;976;p16"/>
                <p:cNvCxnSpPr/>
                <p:nvPr/>
              </p:nvCxnSpPr>
              <p:spPr>
                <a:xfrm>
                  <a:off x="1984" y="2205"/>
                  <a:ext cx="2489" cy="0"/>
                </a:xfrm>
                <a:prstGeom prst="straightConnector1">
                  <a:avLst/>
                </a:prstGeom>
                <a:noFill/>
                <a:ln cap="flat" cmpd="sng" w="19050">
                  <a:solidFill>
                    <a:srgbClr val="000000"/>
                  </a:solidFill>
                  <a:prstDash val="solid"/>
                  <a:round/>
                  <a:headEnd len="med" w="med" type="none"/>
                  <a:tailEnd len="med" w="med" type="none"/>
                </a:ln>
              </p:spPr>
            </p:cxnSp>
            <p:cxnSp>
              <p:nvCxnSpPr>
                <p:cNvPr id="977" name="Google Shape;977;p16"/>
                <p:cNvCxnSpPr/>
                <p:nvPr/>
              </p:nvCxnSpPr>
              <p:spPr>
                <a:xfrm>
                  <a:off x="1984" y="2505"/>
                  <a:ext cx="2489" cy="0"/>
                </a:xfrm>
                <a:prstGeom prst="straightConnector1">
                  <a:avLst/>
                </a:prstGeom>
                <a:noFill/>
                <a:ln cap="flat" cmpd="sng" w="19050">
                  <a:solidFill>
                    <a:srgbClr val="000000"/>
                  </a:solidFill>
                  <a:prstDash val="solid"/>
                  <a:round/>
                  <a:headEnd len="med" w="med" type="none"/>
                  <a:tailEnd len="med" w="med" type="none"/>
                </a:ln>
              </p:spPr>
            </p:cxnSp>
            <p:sp>
              <p:nvSpPr>
                <p:cNvPr id="978" name="Google Shape;978;p16"/>
                <p:cNvSpPr txBox="1"/>
                <p:nvPr/>
              </p:nvSpPr>
              <p:spPr>
                <a:xfrm>
                  <a:off x="3504" y="1549"/>
                  <a:ext cx="723"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header</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 checksum</a:t>
                  </a:r>
                  <a:endParaRPr/>
                </a:p>
              </p:txBody>
            </p:sp>
            <p:sp>
              <p:nvSpPr>
                <p:cNvPr id="979" name="Google Shape;979;p16"/>
                <p:cNvSpPr txBox="1"/>
                <p:nvPr/>
              </p:nvSpPr>
              <p:spPr>
                <a:xfrm>
                  <a:off x="2012" y="1531"/>
                  <a:ext cx="539"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time to</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live</a:t>
                  </a:r>
                  <a:endParaRPr/>
                </a:p>
              </p:txBody>
            </p:sp>
            <p:sp>
              <p:nvSpPr>
                <p:cNvPr id="980" name="Google Shape;980;p16"/>
                <p:cNvSpPr txBox="1"/>
                <p:nvPr/>
              </p:nvSpPr>
              <p:spPr>
                <a:xfrm>
                  <a:off x="2508" y="1959"/>
                  <a:ext cx="1390"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32 bit địa chỉ IP nguồn</a:t>
                  </a:r>
                  <a:endParaRPr b="0" i="0" sz="1600" u="none" cap="none" strike="noStrike">
                    <a:solidFill>
                      <a:srgbClr val="000000"/>
                    </a:solidFill>
                    <a:latin typeface="Calibri"/>
                    <a:ea typeface="Calibri"/>
                    <a:cs typeface="Calibri"/>
                    <a:sym typeface="Calibri"/>
                  </a:endParaRPr>
                </a:p>
              </p:txBody>
            </p:sp>
            <p:sp>
              <p:nvSpPr>
                <p:cNvPr id="981" name="Google Shape;981;p16"/>
                <p:cNvSpPr txBox="1"/>
                <p:nvPr/>
              </p:nvSpPr>
              <p:spPr>
                <a:xfrm>
                  <a:off x="2237" y="907"/>
                  <a:ext cx="445"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head.</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len</a:t>
                  </a:r>
                  <a:endParaRPr b="0" i="0" sz="1600" u="none" cap="none" strike="noStrike">
                    <a:solidFill>
                      <a:srgbClr val="000000"/>
                    </a:solidFill>
                    <a:latin typeface="Calibri"/>
                    <a:ea typeface="Calibri"/>
                    <a:cs typeface="Calibri"/>
                    <a:sym typeface="Calibri"/>
                  </a:endParaRPr>
                </a:p>
              </p:txBody>
            </p:sp>
            <p:sp>
              <p:nvSpPr>
                <p:cNvPr id="982" name="Google Shape;982;p16"/>
                <p:cNvSpPr txBox="1"/>
                <p:nvPr/>
              </p:nvSpPr>
              <p:spPr>
                <a:xfrm>
                  <a:off x="2667" y="901"/>
                  <a:ext cx="530"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type of</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service</a:t>
                  </a:r>
                  <a:endParaRPr/>
                </a:p>
              </p:txBody>
            </p:sp>
            <p:cxnSp>
              <p:nvCxnSpPr>
                <p:cNvPr id="983" name="Google Shape;983;p16"/>
                <p:cNvCxnSpPr/>
                <p:nvPr/>
              </p:nvCxnSpPr>
              <p:spPr>
                <a:xfrm rot="10800000">
                  <a:off x="2646" y="938"/>
                  <a:ext cx="0" cy="319"/>
                </a:xfrm>
                <a:prstGeom prst="straightConnector1">
                  <a:avLst/>
                </a:prstGeom>
                <a:noFill/>
                <a:ln cap="flat" cmpd="sng" w="19050">
                  <a:solidFill>
                    <a:srgbClr val="000000"/>
                  </a:solidFill>
                  <a:prstDash val="solid"/>
                  <a:round/>
                  <a:headEnd len="med" w="med" type="none"/>
                  <a:tailEnd len="med" w="med" type="none"/>
                </a:ln>
              </p:spPr>
            </p:cxnSp>
            <p:cxnSp>
              <p:nvCxnSpPr>
                <p:cNvPr id="984" name="Google Shape;984;p16"/>
                <p:cNvCxnSpPr/>
                <p:nvPr/>
              </p:nvCxnSpPr>
              <p:spPr>
                <a:xfrm rot="10800000">
                  <a:off x="2259" y="944"/>
                  <a:ext cx="0" cy="319"/>
                </a:xfrm>
                <a:prstGeom prst="straightConnector1">
                  <a:avLst/>
                </a:prstGeom>
                <a:noFill/>
                <a:ln cap="flat" cmpd="sng" w="19050">
                  <a:solidFill>
                    <a:srgbClr val="000000"/>
                  </a:solidFill>
                  <a:prstDash val="solid"/>
                  <a:round/>
                  <a:headEnd len="med" w="med" type="none"/>
                  <a:tailEnd len="med" w="med" type="none"/>
                </a:ln>
              </p:spPr>
            </p:cxnSp>
            <p:cxnSp>
              <p:nvCxnSpPr>
                <p:cNvPr id="985" name="Google Shape;985;p16"/>
                <p:cNvCxnSpPr/>
                <p:nvPr/>
              </p:nvCxnSpPr>
              <p:spPr>
                <a:xfrm rot="10800000">
                  <a:off x="3210" y="1265"/>
                  <a:ext cx="0" cy="319"/>
                </a:xfrm>
                <a:prstGeom prst="straightConnector1">
                  <a:avLst/>
                </a:prstGeom>
                <a:noFill/>
                <a:ln cap="flat" cmpd="sng" w="19050">
                  <a:solidFill>
                    <a:srgbClr val="000000"/>
                  </a:solidFill>
                  <a:prstDash val="solid"/>
                  <a:round/>
                  <a:headEnd len="med" w="med" type="none"/>
                  <a:tailEnd len="med" w="med" type="none"/>
                </a:ln>
              </p:spPr>
            </p:cxnSp>
            <p:sp>
              <p:nvSpPr>
                <p:cNvPr id="986" name="Google Shape;986;p16"/>
                <p:cNvSpPr txBox="1"/>
                <p:nvPr/>
              </p:nvSpPr>
              <p:spPr>
                <a:xfrm>
                  <a:off x="3117" y="1314"/>
                  <a:ext cx="486"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flgs</a:t>
                  </a:r>
                  <a:endParaRPr b="0" i="0" sz="1600" u="none" cap="none" strike="noStrike">
                    <a:solidFill>
                      <a:srgbClr val="000000"/>
                    </a:solidFill>
                    <a:latin typeface="Calibri"/>
                    <a:ea typeface="Calibri"/>
                    <a:cs typeface="Calibri"/>
                    <a:sym typeface="Calibri"/>
                  </a:endParaRPr>
                </a:p>
              </p:txBody>
            </p:sp>
            <p:cxnSp>
              <p:nvCxnSpPr>
                <p:cNvPr id="987" name="Google Shape;987;p16"/>
                <p:cNvCxnSpPr/>
                <p:nvPr/>
              </p:nvCxnSpPr>
              <p:spPr>
                <a:xfrm rot="10800000">
                  <a:off x="3504" y="1259"/>
                  <a:ext cx="0" cy="319"/>
                </a:xfrm>
                <a:prstGeom prst="straightConnector1">
                  <a:avLst/>
                </a:prstGeom>
                <a:noFill/>
                <a:ln cap="flat" cmpd="sng" w="19050">
                  <a:solidFill>
                    <a:srgbClr val="000000"/>
                  </a:solidFill>
                  <a:prstDash val="solid"/>
                  <a:round/>
                  <a:headEnd len="med" w="med" type="none"/>
                  <a:tailEnd len="med" w="med" type="none"/>
                </a:ln>
              </p:spPr>
            </p:cxnSp>
            <p:sp>
              <p:nvSpPr>
                <p:cNvPr id="988" name="Google Shape;988;p16"/>
                <p:cNvSpPr txBox="1"/>
                <p:nvPr/>
              </p:nvSpPr>
              <p:spPr>
                <a:xfrm>
                  <a:off x="3531" y="1230"/>
                  <a:ext cx="900"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fragment</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 offset</a:t>
                  </a:r>
                  <a:endParaRPr/>
                </a:p>
              </p:txBody>
            </p:sp>
            <p:cxnSp>
              <p:nvCxnSpPr>
                <p:cNvPr id="989" name="Google Shape;989;p16"/>
                <p:cNvCxnSpPr/>
                <p:nvPr/>
              </p:nvCxnSpPr>
              <p:spPr>
                <a:xfrm>
                  <a:off x="2000" y="1583"/>
                  <a:ext cx="2489" cy="0"/>
                </a:xfrm>
                <a:prstGeom prst="straightConnector1">
                  <a:avLst/>
                </a:prstGeom>
                <a:noFill/>
                <a:ln cap="flat" cmpd="sng" w="19050">
                  <a:solidFill>
                    <a:srgbClr val="000000"/>
                  </a:solidFill>
                  <a:prstDash val="solid"/>
                  <a:round/>
                  <a:headEnd len="med" w="med" type="none"/>
                  <a:tailEnd len="med" w="med" type="none"/>
                </a:ln>
              </p:spPr>
            </p:cxnSp>
            <p:cxnSp>
              <p:nvCxnSpPr>
                <p:cNvPr id="990" name="Google Shape;990;p16"/>
                <p:cNvCxnSpPr/>
                <p:nvPr/>
              </p:nvCxnSpPr>
              <p:spPr>
                <a:xfrm rot="10800000">
                  <a:off x="3210" y="1583"/>
                  <a:ext cx="0" cy="319"/>
                </a:xfrm>
                <a:prstGeom prst="straightConnector1">
                  <a:avLst/>
                </a:prstGeom>
                <a:noFill/>
                <a:ln cap="flat" cmpd="sng" w="19050">
                  <a:solidFill>
                    <a:srgbClr val="000000"/>
                  </a:solidFill>
                  <a:prstDash val="solid"/>
                  <a:round/>
                  <a:headEnd len="med" w="med" type="none"/>
                  <a:tailEnd len="med" w="med" type="none"/>
                </a:ln>
              </p:spPr>
            </p:cxnSp>
            <p:cxnSp>
              <p:nvCxnSpPr>
                <p:cNvPr id="991" name="Google Shape;991;p16"/>
                <p:cNvCxnSpPr/>
                <p:nvPr/>
              </p:nvCxnSpPr>
              <p:spPr>
                <a:xfrm>
                  <a:off x="1972" y="1905"/>
                  <a:ext cx="2489" cy="0"/>
                </a:xfrm>
                <a:prstGeom prst="straightConnector1">
                  <a:avLst/>
                </a:prstGeom>
                <a:noFill/>
                <a:ln cap="flat" cmpd="sng" w="19050">
                  <a:solidFill>
                    <a:srgbClr val="000000"/>
                  </a:solidFill>
                  <a:prstDash val="solid"/>
                  <a:round/>
                  <a:headEnd len="med" w="med" type="none"/>
                  <a:tailEnd len="med" w="med" type="none"/>
                </a:ln>
              </p:spPr>
            </p:cxnSp>
            <p:sp>
              <p:nvSpPr>
                <p:cNvPr id="992" name="Google Shape;992;p16"/>
                <p:cNvSpPr txBox="1"/>
                <p:nvPr/>
              </p:nvSpPr>
              <p:spPr>
                <a:xfrm>
                  <a:off x="2676" y="1525"/>
                  <a:ext cx="466" cy="3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upper</a:t>
                  </a:r>
                  <a:endParaRPr/>
                </a:p>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 layer</a:t>
                  </a:r>
                  <a:endParaRPr/>
                </a:p>
              </p:txBody>
            </p:sp>
            <p:cxnSp>
              <p:nvCxnSpPr>
                <p:cNvPr id="993" name="Google Shape;993;p16"/>
                <p:cNvCxnSpPr/>
                <p:nvPr/>
              </p:nvCxnSpPr>
              <p:spPr>
                <a:xfrm rot="10800000">
                  <a:off x="2610" y="1589"/>
                  <a:ext cx="0" cy="319"/>
                </a:xfrm>
                <a:prstGeom prst="straightConnector1">
                  <a:avLst/>
                </a:prstGeom>
                <a:noFill/>
                <a:ln cap="flat" cmpd="sng" w="19050">
                  <a:solidFill>
                    <a:srgbClr val="000000"/>
                  </a:solidFill>
                  <a:prstDash val="solid"/>
                  <a:round/>
                  <a:headEnd len="med" w="med" type="none"/>
                  <a:tailEnd len="med" w="med" type="none"/>
                </a:ln>
              </p:spPr>
            </p:cxnSp>
            <p:sp>
              <p:nvSpPr>
                <p:cNvPr id="994" name="Google Shape;994;p16"/>
                <p:cNvSpPr txBox="1"/>
                <p:nvPr/>
              </p:nvSpPr>
              <p:spPr>
                <a:xfrm>
                  <a:off x="2592" y="2235"/>
                  <a:ext cx="1271"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32 bit địa chỉ IP đích</a:t>
                  </a:r>
                  <a:endParaRPr b="0" i="0" sz="1600" u="none" cap="none" strike="noStrike">
                    <a:solidFill>
                      <a:srgbClr val="000000"/>
                    </a:solidFill>
                    <a:latin typeface="Calibri"/>
                    <a:ea typeface="Calibri"/>
                    <a:cs typeface="Calibri"/>
                    <a:sym typeface="Calibri"/>
                  </a:endParaRPr>
                </a:p>
              </p:txBody>
            </p:sp>
            <p:cxnSp>
              <p:nvCxnSpPr>
                <p:cNvPr id="995" name="Google Shape;995;p16"/>
                <p:cNvCxnSpPr/>
                <p:nvPr/>
              </p:nvCxnSpPr>
              <p:spPr>
                <a:xfrm>
                  <a:off x="1984" y="2787"/>
                  <a:ext cx="2489" cy="0"/>
                </a:xfrm>
                <a:prstGeom prst="straightConnector1">
                  <a:avLst/>
                </a:prstGeom>
                <a:noFill/>
                <a:ln cap="flat" cmpd="sng" w="19050">
                  <a:solidFill>
                    <a:srgbClr val="000000"/>
                  </a:solidFill>
                  <a:prstDash val="solid"/>
                  <a:round/>
                  <a:headEnd len="med" w="med" type="none"/>
                  <a:tailEnd len="med" w="med" type="none"/>
                </a:ln>
              </p:spPr>
            </p:cxnSp>
            <p:sp>
              <p:nvSpPr>
                <p:cNvPr id="996" name="Google Shape;996;p16"/>
                <p:cNvSpPr txBox="1"/>
                <p:nvPr/>
              </p:nvSpPr>
              <p:spPr>
                <a:xfrm>
                  <a:off x="2750" y="2529"/>
                  <a:ext cx="1134" cy="2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alibri"/>
                      <a:ea typeface="Calibri"/>
                      <a:cs typeface="Calibri"/>
                      <a:sym typeface="Calibri"/>
                    </a:rPr>
                    <a:t>Tùy chọn (nếu có)</a:t>
                  </a:r>
                  <a:endParaRPr/>
                </a:p>
              </p:txBody>
            </p:sp>
          </p:grpSp>
          <p:grpSp>
            <p:nvGrpSpPr>
              <p:cNvPr id="997" name="Google Shape;997;p16"/>
              <p:cNvGrpSpPr/>
              <p:nvPr/>
            </p:nvGrpSpPr>
            <p:grpSpPr>
              <a:xfrm>
                <a:off x="2498725" y="858838"/>
                <a:ext cx="2295525" cy="792162"/>
                <a:chOff x="614" y="541"/>
                <a:chExt cx="1446" cy="499"/>
              </a:xfrm>
            </p:grpSpPr>
            <p:sp>
              <p:nvSpPr>
                <p:cNvPr id="998" name="Google Shape;998;p16"/>
                <p:cNvSpPr txBox="1"/>
                <p:nvPr/>
              </p:nvSpPr>
              <p:spPr>
                <a:xfrm>
                  <a:off x="614" y="541"/>
                  <a:ext cx="1178" cy="38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Số hiệu phiên bản </a:t>
                  </a:r>
                  <a:endParaRPr/>
                </a:p>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giao thức IP</a:t>
                  </a:r>
                  <a:endParaRPr/>
                </a:p>
              </p:txBody>
            </p:sp>
            <p:cxnSp>
              <p:nvCxnSpPr>
                <p:cNvPr id="999" name="Google Shape;999;p16"/>
                <p:cNvCxnSpPr/>
                <p:nvPr/>
              </p:nvCxnSpPr>
              <p:spPr>
                <a:xfrm>
                  <a:off x="1727" y="749"/>
                  <a:ext cx="333" cy="291"/>
                </a:xfrm>
                <a:prstGeom prst="straightConnector1">
                  <a:avLst/>
                </a:prstGeom>
                <a:noFill/>
                <a:ln cap="flat" cmpd="sng" w="19050">
                  <a:solidFill>
                    <a:srgbClr val="FF0000"/>
                  </a:solidFill>
                  <a:prstDash val="solid"/>
                  <a:round/>
                  <a:headEnd len="med" w="med" type="none"/>
                  <a:tailEnd len="med" w="med" type="none"/>
                </a:ln>
              </p:spPr>
            </p:cxnSp>
          </p:grpSp>
          <p:grpSp>
            <p:nvGrpSpPr>
              <p:cNvPr id="1000" name="Google Shape;1000;p16"/>
              <p:cNvGrpSpPr/>
              <p:nvPr/>
            </p:nvGrpSpPr>
            <p:grpSpPr>
              <a:xfrm>
                <a:off x="1808163" y="1531937"/>
                <a:ext cx="3390900" cy="361949"/>
                <a:chOff x="179" y="965"/>
                <a:chExt cx="2136" cy="228"/>
              </a:xfrm>
            </p:grpSpPr>
            <p:sp>
              <p:nvSpPr>
                <p:cNvPr id="1001" name="Google Shape;1001;p16"/>
                <p:cNvSpPr txBox="1"/>
                <p:nvPr/>
              </p:nvSpPr>
              <p:spPr>
                <a:xfrm>
                  <a:off x="179" y="965"/>
                  <a:ext cx="1610" cy="2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Độ dài header (bytes</a:t>
                  </a:r>
                  <a:r>
                    <a:rPr lang="en-US" sz="1600">
                      <a:solidFill>
                        <a:srgbClr val="000000"/>
                      </a:solidFill>
                      <a:latin typeface="Arial"/>
                      <a:ea typeface="Arial"/>
                      <a:cs typeface="Arial"/>
                      <a:sym typeface="Arial"/>
                    </a:rPr>
                    <a:t>)</a:t>
                  </a:r>
                  <a:endParaRPr/>
                </a:p>
              </p:txBody>
            </p:sp>
            <p:cxnSp>
              <p:nvCxnSpPr>
                <p:cNvPr id="1002" name="Google Shape;1002;p16"/>
                <p:cNvCxnSpPr/>
                <p:nvPr/>
              </p:nvCxnSpPr>
              <p:spPr>
                <a:xfrm>
                  <a:off x="1745" y="1100"/>
                  <a:ext cx="570" cy="93"/>
                </a:xfrm>
                <a:prstGeom prst="straightConnector1">
                  <a:avLst/>
                </a:prstGeom>
                <a:noFill/>
                <a:ln cap="flat" cmpd="sng" w="19050">
                  <a:solidFill>
                    <a:srgbClr val="FF0000"/>
                  </a:solidFill>
                  <a:prstDash val="solid"/>
                  <a:round/>
                  <a:headEnd len="med" w="med" type="none"/>
                  <a:tailEnd len="med" w="med" type="none"/>
                </a:ln>
              </p:spPr>
            </p:cxnSp>
          </p:grpSp>
          <p:grpSp>
            <p:nvGrpSpPr>
              <p:cNvPr id="1003" name="Google Shape;1003;p16"/>
              <p:cNvGrpSpPr/>
              <p:nvPr/>
            </p:nvGrpSpPr>
            <p:grpSpPr>
              <a:xfrm>
                <a:off x="2927350" y="1760539"/>
                <a:ext cx="2919413" cy="555625"/>
                <a:chOff x="884" y="1109"/>
                <a:chExt cx="1839" cy="350"/>
              </a:xfrm>
            </p:grpSpPr>
            <p:sp>
              <p:nvSpPr>
                <p:cNvPr id="1004" name="Google Shape;1004;p16"/>
                <p:cNvSpPr txBox="1"/>
                <p:nvPr/>
              </p:nvSpPr>
              <p:spPr>
                <a:xfrm>
                  <a:off x="884" y="1234"/>
                  <a:ext cx="935" cy="2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“kiểu” dữ liệu</a:t>
                  </a:r>
                  <a:endParaRPr sz="1600">
                    <a:solidFill>
                      <a:srgbClr val="000000"/>
                    </a:solidFill>
                    <a:latin typeface="Calibri"/>
                    <a:ea typeface="Calibri"/>
                    <a:cs typeface="Calibri"/>
                    <a:sym typeface="Calibri"/>
                  </a:endParaRPr>
                </a:p>
              </p:txBody>
            </p:sp>
            <p:cxnSp>
              <p:nvCxnSpPr>
                <p:cNvPr id="1005" name="Google Shape;1005;p16"/>
                <p:cNvCxnSpPr/>
                <p:nvPr/>
              </p:nvCxnSpPr>
              <p:spPr>
                <a:xfrm flipH="1" rot="10800000">
                  <a:off x="1757" y="1109"/>
                  <a:ext cx="966" cy="261"/>
                </a:xfrm>
                <a:prstGeom prst="straightConnector1">
                  <a:avLst/>
                </a:prstGeom>
                <a:noFill/>
                <a:ln cap="flat" cmpd="sng" w="19050">
                  <a:solidFill>
                    <a:srgbClr val="FF0000"/>
                  </a:solidFill>
                  <a:prstDash val="solid"/>
                  <a:round/>
                  <a:headEnd len="med" w="med" type="none"/>
                  <a:tailEnd len="med" w="med" type="none"/>
                </a:ln>
              </p:spPr>
            </p:cxnSp>
          </p:grpSp>
          <p:grpSp>
            <p:nvGrpSpPr>
              <p:cNvPr id="1006" name="Google Shape;1006;p16"/>
              <p:cNvGrpSpPr/>
              <p:nvPr/>
            </p:nvGrpSpPr>
            <p:grpSpPr>
              <a:xfrm>
                <a:off x="2522538" y="2406652"/>
                <a:ext cx="2419350" cy="877888"/>
                <a:chOff x="629" y="1516"/>
                <a:chExt cx="1524" cy="553"/>
              </a:xfrm>
            </p:grpSpPr>
            <p:sp>
              <p:nvSpPr>
                <p:cNvPr id="1007" name="Google Shape;1007;p16"/>
                <p:cNvSpPr txBox="1"/>
                <p:nvPr/>
              </p:nvSpPr>
              <p:spPr>
                <a:xfrm>
                  <a:off x="629" y="1516"/>
                  <a:ext cx="1217" cy="55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Số hop còn lại </a:t>
                  </a:r>
                  <a:endParaRPr/>
                </a:p>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tối đa (giảm xuống </a:t>
                  </a:r>
                  <a:endParaRPr/>
                </a:p>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tại mỗi router)</a:t>
                  </a:r>
                  <a:endParaRPr/>
                </a:p>
              </p:txBody>
            </p:sp>
            <p:cxnSp>
              <p:nvCxnSpPr>
                <p:cNvPr id="1008" name="Google Shape;1008;p16"/>
                <p:cNvCxnSpPr/>
                <p:nvPr/>
              </p:nvCxnSpPr>
              <p:spPr>
                <a:xfrm>
                  <a:off x="1805" y="1700"/>
                  <a:ext cx="348" cy="57"/>
                </a:xfrm>
                <a:prstGeom prst="straightConnector1">
                  <a:avLst/>
                </a:prstGeom>
                <a:noFill/>
                <a:ln cap="flat" cmpd="sng" w="19050">
                  <a:solidFill>
                    <a:srgbClr val="FF0000"/>
                  </a:solidFill>
                  <a:prstDash val="solid"/>
                  <a:round/>
                  <a:headEnd len="med" w="med" type="none"/>
                  <a:tailEnd len="med" w="med" type="none"/>
                </a:ln>
              </p:spPr>
            </p:cxnSp>
          </p:grpSp>
          <p:grpSp>
            <p:nvGrpSpPr>
              <p:cNvPr id="1009" name="Google Shape;1009;p16"/>
              <p:cNvGrpSpPr/>
              <p:nvPr/>
            </p:nvGrpSpPr>
            <p:grpSpPr>
              <a:xfrm>
                <a:off x="2465388" y="2732089"/>
                <a:ext cx="3409950" cy="1568450"/>
                <a:chOff x="593" y="1721"/>
                <a:chExt cx="2148" cy="988"/>
              </a:xfrm>
            </p:grpSpPr>
            <p:sp>
              <p:nvSpPr>
                <p:cNvPr id="1010" name="Google Shape;1010;p16"/>
                <p:cNvSpPr txBox="1"/>
                <p:nvPr/>
              </p:nvSpPr>
              <p:spPr>
                <a:xfrm>
                  <a:off x="593" y="2320"/>
                  <a:ext cx="1269" cy="38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Giao thức lớp trên</a:t>
                  </a:r>
                  <a:endParaRPr sz="1600">
                    <a:solidFill>
                      <a:srgbClr val="000000"/>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để đưa payload đến</a:t>
                  </a:r>
                  <a:endParaRPr sz="1600">
                    <a:solidFill>
                      <a:srgbClr val="000000"/>
                    </a:solidFill>
                    <a:latin typeface="Calibri"/>
                    <a:ea typeface="Calibri"/>
                    <a:cs typeface="Calibri"/>
                    <a:sym typeface="Calibri"/>
                  </a:endParaRPr>
                </a:p>
              </p:txBody>
            </p:sp>
            <p:cxnSp>
              <p:nvCxnSpPr>
                <p:cNvPr id="1011" name="Google Shape;1011;p16"/>
                <p:cNvCxnSpPr/>
                <p:nvPr/>
              </p:nvCxnSpPr>
              <p:spPr>
                <a:xfrm flipH="1" rot="10800000">
                  <a:off x="1817" y="1721"/>
                  <a:ext cx="924" cy="708"/>
                </a:xfrm>
                <a:prstGeom prst="straightConnector1">
                  <a:avLst/>
                </a:prstGeom>
                <a:noFill/>
                <a:ln cap="flat" cmpd="sng" w="19050">
                  <a:solidFill>
                    <a:srgbClr val="FF0000"/>
                  </a:solidFill>
                  <a:prstDash val="solid"/>
                  <a:round/>
                  <a:headEnd len="med" w="med" type="none"/>
                  <a:tailEnd len="med" w="med" type="none"/>
                </a:ln>
              </p:spPr>
            </p:cxnSp>
          </p:grpSp>
          <p:grpSp>
            <p:nvGrpSpPr>
              <p:cNvPr id="1012" name="Google Shape;1012;p16"/>
              <p:cNvGrpSpPr/>
              <p:nvPr/>
            </p:nvGrpSpPr>
            <p:grpSpPr>
              <a:xfrm>
                <a:off x="8370888" y="1054101"/>
                <a:ext cx="2297112" cy="735013"/>
                <a:chOff x="4313" y="664"/>
                <a:chExt cx="1447" cy="463"/>
              </a:xfrm>
            </p:grpSpPr>
            <p:sp>
              <p:nvSpPr>
                <p:cNvPr id="1013" name="Google Shape;1013;p16"/>
                <p:cNvSpPr txBox="1"/>
                <p:nvPr/>
              </p:nvSpPr>
              <p:spPr>
                <a:xfrm>
                  <a:off x="4648" y="664"/>
                  <a:ext cx="1112" cy="3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Tổng độ dài</a:t>
                  </a:r>
                  <a:endParaRPr sz="16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datagram(byte)</a:t>
                  </a:r>
                  <a:endParaRPr/>
                </a:p>
              </p:txBody>
            </p:sp>
            <p:cxnSp>
              <p:nvCxnSpPr>
                <p:cNvPr id="1014" name="Google Shape;1014;p16"/>
                <p:cNvCxnSpPr/>
                <p:nvPr/>
              </p:nvCxnSpPr>
              <p:spPr>
                <a:xfrm flipH="1">
                  <a:off x="4313" y="869"/>
                  <a:ext cx="402" cy="258"/>
                </a:xfrm>
                <a:prstGeom prst="straightConnector1">
                  <a:avLst/>
                </a:prstGeom>
                <a:noFill/>
                <a:ln cap="flat" cmpd="sng" w="19050">
                  <a:solidFill>
                    <a:srgbClr val="FF0000"/>
                  </a:solidFill>
                  <a:prstDash val="solid"/>
                  <a:round/>
                  <a:headEnd len="med" w="med" type="none"/>
                  <a:tailEnd len="med" w="med" type="none"/>
                </a:ln>
              </p:spPr>
            </p:cxnSp>
          </p:grpSp>
          <p:grpSp>
            <p:nvGrpSpPr>
              <p:cNvPr id="1015" name="Google Shape;1015;p16"/>
              <p:cNvGrpSpPr/>
              <p:nvPr/>
            </p:nvGrpSpPr>
            <p:grpSpPr>
              <a:xfrm>
                <a:off x="6475414" y="1787527"/>
                <a:ext cx="3767138" cy="877888"/>
                <a:chOff x="3119" y="1126"/>
                <a:chExt cx="2373" cy="553"/>
              </a:xfrm>
            </p:grpSpPr>
            <p:sp>
              <p:nvSpPr>
                <p:cNvPr id="1016" name="Google Shape;1016;p16"/>
                <p:cNvSpPr txBox="1"/>
                <p:nvPr/>
              </p:nvSpPr>
              <p:spPr>
                <a:xfrm>
                  <a:off x="4667" y="1126"/>
                  <a:ext cx="825" cy="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Dành cho </a:t>
                  </a:r>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phân mảnh/</a:t>
                  </a:r>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tổng hợp</a:t>
                  </a:r>
                  <a:endParaRPr sz="1600">
                    <a:solidFill>
                      <a:srgbClr val="000000"/>
                    </a:solidFill>
                    <a:latin typeface="Calibri"/>
                    <a:ea typeface="Calibri"/>
                    <a:cs typeface="Calibri"/>
                    <a:sym typeface="Calibri"/>
                  </a:endParaRPr>
                </a:p>
              </p:txBody>
            </p:sp>
            <p:cxnSp>
              <p:nvCxnSpPr>
                <p:cNvPr id="1017" name="Google Shape;1017;p16"/>
                <p:cNvCxnSpPr/>
                <p:nvPr/>
              </p:nvCxnSpPr>
              <p:spPr>
                <a:xfrm flipH="1">
                  <a:off x="3443" y="1415"/>
                  <a:ext cx="1284" cy="120"/>
                </a:xfrm>
                <a:prstGeom prst="straightConnector1">
                  <a:avLst/>
                </a:prstGeom>
                <a:noFill/>
                <a:ln cap="flat" cmpd="sng" w="19050">
                  <a:solidFill>
                    <a:srgbClr val="FF0000"/>
                  </a:solidFill>
                  <a:prstDash val="solid"/>
                  <a:round/>
                  <a:headEnd len="med" w="med" type="none"/>
                  <a:tailEnd len="med" w="med" type="none"/>
                </a:ln>
              </p:spPr>
            </p:cxnSp>
            <p:cxnSp>
              <p:nvCxnSpPr>
                <p:cNvPr id="1018" name="Google Shape;1018;p16"/>
                <p:cNvCxnSpPr/>
                <p:nvPr/>
              </p:nvCxnSpPr>
              <p:spPr>
                <a:xfrm rot="10800000">
                  <a:off x="4301" y="1349"/>
                  <a:ext cx="414" cy="72"/>
                </a:xfrm>
                <a:prstGeom prst="straightConnector1">
                  <a:avLst/>
                </a:prstGeom>
                <a:noFill/>
                <a:ln cap="flat" cmpd="sng" w="19050">
                  <a:solidFill>
                    <a:srgbClr val="FF0000"/>
                  </a:solidFill>
                  <a:prstDash val="solid"/>
                  <a:round/>
                  <a:headEnd len="med" w="med" type="none"/>
                  <a:tailEnd len="med" w="med" type="none"/>
                </a:ln>
              </p:spPr>
            </p:cxnSp>
            <p:cxnSp>
              <p:nvCxnSpPr>
                <p:cNvPr id="1019" name="Google Shape;1019;p16"/>
                <p:cNvCxnSpPr/>
                <p:nvPr/>
              </p:nvCxnSpPr>
              <p:spPr>
                <a:xfrm flipH="1">
                  <a:off x="3119" y="1421"/>
                  <a:ext cx="1584" cy="36"/>
                </a:xfrm>
                <a:prstGeom prst="straightConnector1">
                  <a:avLst/>
                </a:prstGeom>
                <a:noFill/>
                <a:ln cap="flat" cmpd="sng" w="19050">
                  <a:solidFill>
                    <a:srgbClr val="FF0000"/>
                  </a:solidFill>
                  <a:prstDash val="solid"/>
                  <a:round/>
                  <a:headEnd len="med" w="med" type="none"/>
                  <a:tailEnd len="med" w="med" type="none"/>
                </a:ln>
              </p:spPr>
            </p:cxnSp>
          </p:grpSp>
          <p:grpSp>
            <p:nvGrpSpPr>
              <p:cNvPr id="1020" name="Google Shape;1020;p16"/>
              <p:cNvGrpSpPr/>
              <p:nvPr/>
            </p:nvGrpSpPr>
            <p:grpSpPr>
              <a:xfrm>
                <a:off x="8056563" y="3987800"/>
                <a:ext cx="2513012" cy="1136650"/>
                <a:chOff x="4115" y="2512"/>
                <a:chExt cx="1583" cy="716"/>
              </a:xfrm>
            </p:grpSpPr>
            <p:sp>
              <p:nvSpPr>
                <p:cNvPr id="1021" name="Google Shape;1021;p16"/>
                <p:cNvSpPr txBox="1"/>
                <p:nvPr/>
              </p:nvSpPr>
              <p:spPr>
                <a:xfrm>
                  <a:off x="4595" y="2512"/>
                  <a:ext cx="1103" cy="7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Ví dụ: trường </a:t>
                  </a:r>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timestamp ghi lại</a:t>
                  </a:r>
                  <a:endParaRPr sz="16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đường đi, danh </a:t>
                  </a:r>
                  <a:endParaRPr/>
                </a:p>
                <a:p>
                  <a:pPr indent="0" lvl="0" marL="0" marR="0" rtl="0" algn="l">
                    <a:lnSpc>
                      <a:spcPct val="100000"/>
                    </a:lnSpc>
                    <a:spcBef>
                      <a:spcPts val="0"/>
                    </a:spcBef>
                    <a:spcAft>
                      <a:spcPts val="0"/>
                    </a:spcAft>
                    <a:buClr>
                      <a:srgbClr val="000000"/>
                    </a:buClr>
                    <a:buSzPts val="1600"/>
                    <a:buFont typeface="Noto Sans Symbols"/>
                    <a:buNone/>
                  </a:pPr>
                  <a:r>
                    <a:rPr lang="en-US" sz="1600">
                      <a:solidFill>
                        <a:srgbClr val="000000"/>
                      </a:solidFill>
                      <a:latin typeface="Calibri"/>
                      <a:ea typeface="Calibri"/>
                      <a:cs typeface="Calibri"/>
                      <a:sym typeface="Calibri"/>
                    </a:rPr>
                    <a:t>các router đi đến</a:t>
                  </a:r>
                  <a:endParaRPr sz="1600">
                    <a:solidFill>
                      <a:srgbClr val="000000"/>
                    </a:solidFill>
                    <a:latin typeface="Calibri"/>
                    <a:ea typeface="Calibri"/>
                    <a:cs typeface="Calibri"/>
                    <a:sym typeface="Calibri"/>
                  </a:endParaRPr>
                </a:p>
              </p:txBody>
            </p:sp>
            <p:cxnSp>
              <p:nvCxnSpPr>
                <p:cNvPr id="1022" name="Google Shape;1022;p16"/>
                <p:cNvCxnSpPr/>
                <p:nvPr/>
              </p:nvCxnSpPr>
              <p:spPr>
                <a:xfrm flipH="1">
                  <a:off x="4115" y="2651"/>
                  <a:ext cx="516" cy="6"/>
                </a:xfrm>
                <a:prstGeom prst="straightConnector1">
                  <a:avLst/>
                </a:prstGeom>
                <a:noFill/>
                <a:ln cap="flat" cmpd="sng" w="19050">
                  <a:solidFill>
                    <a:srgbClr val="FF0000"/>
                  </a:solidFill>
                  <a:prstDash val="solid"/>
                  <a:round/>
                  <a:headEnd len="med" w="med" type="none"/>
                  <a:tailEnd len="med" w="med" type="none"/>
                </a:ln>
              </p:spPr>
            </p:cxnSp>
          </p:grpSp>
        </p:grpSp>
        <p:sp>
          <p:nvSpPr>
            <p:cNvPr id="1023" name="Google Shape;1023;p16"/>
            <p:cNvSpPr/>
            <p:nvPr/>
          </p:nvSpPr>
          <p:spPr>
            <a:xfrm>
              <a:off x="1768476" y="4595814"/>
              <a:ext cx="2620963" cy="1804987"/>
            </a:xfrm>
            <a:prstGeom prst="rect">
              <a:avLst/>
            </a:prstGeom>
            <a:noFill/>
            <a:ln cap="flat" cmpd="sng" w="9525">
              <a:solidFill>
                <a:srgbClr val="CC00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040"/>
                <a:buFont typeface="Noto Sans Symbols"/>
                <a:buNone/>
              </a:pPr>
              <a:r>
                <a:rPr i="1" lang="en-US" sz="1600">
                  <a:solidFill>
                    <a:srgbClr val="CC0000"/>
                  </a:solidFill>
                  <a:latin typeface="Calibri"/>
                  <a:ea typeface="Calibri"/>
                  <a:cs typeface="Calibri"/>
                  <a:sym typeface="Calibri"/>
                </a:rPr>
                <a:t>Bao nhiêu thông tin điều khiển?</a:t>
              </a:r>
              <a:endParaRPr/>
            </a:p>
            <a:p>
              <a:pPr indent="-342900" lvl="0" marL="342900" marR="0" rtl="0" algn="l">
                <a:lnSpc>
                  <a:spcPct val="85000"/>
                </a:lnSpc>
                <a:spcBef>
                  <a:spcPts val="320"/>
                </a:spcBef>
                <a:spcAft>
                  <a:spcPts val="0"/>
                </a:spcAft>
                <a:buClr>
                  <a:srgbClr val="000099"/>
                </a:buClr>
                <a:buSzPts val="1040"/>
                <a:buFont typeface="Noto Sans Symbols"/>
                <a:buChar char="❑"/>
              </a:pPr>
              <a:r>
                <a:rPr lang="en-US" sz="1600">
                  <a:solidFill>
                    <a:srgbClr val="000000"/>
                  </a:solidFill>
                  <a:latin typeface="Calibri"/>
                  <a:ea typeface="Calibri"/>
                  <a:cs typeface="Calibri"/>
                  <a:sym typeface="Calibri"/>
                </a:rPr>
                <a:t>20 bytes of TCP</a:t>
              </a:r>
              <a:endParaRPr/>
            </a:p>
            <a:p>
              <a:pPr indent="-342900" lvl="0" marL="342900" marR="0" rtl="0" algn="l">
                <a:lnSpc>
                  <a:spcPct val="85000"/>
                </a:lnSpc>
                <a:spcBef>
                  <a:spcPts val="320"/>
                </a:spcBef>
                <a:spcAft>
                  <a:spcPts val="0"/>
                </a:spcAft>
                <a:buClr>
                  <a:srgbClr val="000099"/>
                </a:buClr>
                <a:buSzPts val="1040"/>
                <a:buFont typeface="Noto Sans Symbols"/>
                <a:buChar char="❑"/>
              </a:pPr>
              <a:r>
                <a:rPr lang="en-US" sz="1600">
                  <a:solidFill>
                    <a:srgbClr val="000000"/>
                  </a:solidFill>
                  <a:latin typeface="Calibri"/>
                  <a:ea typeface="Calibri"/>
                  <a:cs typeface="Calibri"/>
                  <a:sym typeface="Calibri"/>
                </a:rPr>
                <a:t>20 bytes of IP</a:t>
              </a:r>
              <a:endParaRPr/>
            </a:p>
            <a:p>
              <a:pPr indent="-342900" lvl="0" marL="342900" marR="0" rtl="0" algn="l">
                <a:lnSpc>
                  <a:spcPct val="85000"/>
                </a:lnSpc>
                <a:spcBef>
                  <a:spcPts val="320"/>
                </a:spcBef>
                <a:spcAft>
                  <a:spcPts val="0"/>
                </a:spcAft>
                <a:buClr>
                  <a:srgbClr val="000099"/>
                </a:buClr>
                <a:buSzPts val="1040"/>
                <a:buFont typeface="Noto Sans Symbols"/>
                <a:buChar char="❑"/>
              </a:pPr>
              <a:r>
                <a:rPr lang="en-US" sz="1600">
                  <a:solidFill>
                    <a:srgbClr val="000000"/>
                  </a:solidFill>
                  <a:latin typeface="Calibri"/>
                  <a:ea typeface="Calibri"/>
                  <a:cs typeface="Calibri"/>
                  <a:sym typeface="Calibri"/>
                </a:rPr>
                <a:t>= 40 bytes + app layer overhead</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29" name="Google Shape;1029;p17"/>
          <p:cNvSpPr/>
          <p:nvPr/>
        </p:nvSpPr>
        <p:spPr>
          <a:xfrm>
            <a:off x="799918" y="1163172"/>
            <a:ext cx="9007365"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Calibri"/>
                <a:ea typeface="Calibri"/>
                <a:cs typeface="Calibri"/>
                <a:sym typeface="Calibri"/>
              </a:rPr>
              <a:t>GÓI TIN Ở TẦNG MẠNG CHỨA CÁC THÔNG TIN NÀO SAU ĐÂY?</a:t>
            </a:r>
            <a:endParaRPr/>
          </a:p>
        </p:txBody>
      </p:sp>
      <p:grpSp>
        <p:nvGrpSpPr>
          <p:cNvPr id="1030" name="Google Shape;1030;p17"/>
          <p:cNvGrpSpPr/>
          <p:nvPr/>
        </p:nvGrpSpPr>
        <p:grpSpPr>
          <a:xfrm>
            <a:off x="799919" y="2629365"/>
            <a:ext cx="9007365" cy="546538"/>
            <a:chOff x="1418897" y="2165131"/>
            <a:chExt cx="9007365" cy="546538"/>
          </a:xfrm>
        </p:grpSpPr>
        <p:sp>
          <p:nvSpPr>
            <p:cNvPr id="1031" name="Google Shape;1031;p1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Địa chỉ IP của máy tính gửi và máy tính nhận</a:t>
              </a:r>
              <a:endParaRPr b="1" i="0" sz="2600" u="none" cap="none" strike="noStrike">
                <a:solidFill>
                  <a:schemeClr val="dk1"/>
                </a:solidFill>
                <a:latin typeface="Calibri"/>
                <a:ea typeface="Calibri"/>
                <a:cs typeface="Calibri"/>
                <a:sym typeface="Calibri"/>
              </a:endParaRPr>
            </a:p>
          </p:txBody>
        </p:sp>
        <p:sp>
          <p:nvSpPr>
            <p:cNvPr id="1032" name="Google Shape;1032;p1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A</a:t>
              </a:r>
              <a:endParaRPr/>
            </a:p>
          </p:txBody>
        </p:sp>
      </p:grpSp>
      <p:grpSp>
        <p:nvGrpSpPr>
          <p:cNvPr id="1033" name="Google Shape;1033;p17"/>
          <p:cNvGrpSpPr/>
          <p:nvPr/>
        </p:nvGrpSpPr>
        <p:grpSpPr>
          <a:xfrm>
            <a:off x="799918" y="3506979"/>
            <a:ext cx="9007365" cy="546538"/>
            <a:chOff x="1418897" y="2165131"/>
            <a:chExt cx="9007365" cy="546538"/>
          </a:xfrm>
        </p:grpSpPr>
        <p:sp>
          <p:nvSpPr>
            <p:cNvPr id="1034" name="Google Shape;1034;p1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Kích thước gói tin IP, thời gian sống của gói tin IP</a:t>
              </a:r>
              <a:endParaRPr/>
            </a:p>
          </p:txBody>
        </p:sp>
        <p:sp>
          <p:nvSpPr>
            <p:cNvPr id="1035" name="Google Shape;1035;p1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B</a:t>
              </a:r>
              <a:endParaRPr/>
            </a:p>
          </p:txBody>
        </p:sp>
      </p:grpSp>
      <p:grpSp>
        <p:nvGrpSpPr>
          <p:cNvPr id="1036" name="Google Shape;1036;p17"/>
          <p:cNvGrpSpPr/>
          <p:nvPr/>
        </p:nvGrpSpPr>
        <p:grpSpPr>
          <a:xfrm>
            <a:off x="799918" y="4384592"/>
            <a:ext cx="9007365" cy="546538"/>
            <a:chOff x="1418897" y="2165131"/>
            <a:chExt cx="9007365" cy="546538"/>
          </a:xfrm>
        </p:grpSpPr>
        <p:sp>
          <p:nvSpPr>
            <p:cNvPr id="1037" name="Google Shape;1037;p1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Số thứ tự truyền thông</a:t>
              </a:r>
              <a:endParaRPr b="1" i="0" sz="2600" u="none" cap="none" strike="noStrike">
                <a:solidFill>
                  <a:schemeClr val="dk1"/>
                </a:solidFill>
                <a:latin typeface="Calibri"/>
                <a:ea typeface="Calibri"/>
                <a:cs typeface="Calibri"/>
                <a:sym typeface="Calibri"/>
              </a:endParaRPr>
            </a:p>
          </p:txBody>
        </p:sp>
        <p:sp>
          <p:nvSpPr>
            <p:cNvPr id="1038" name="Google Shape;1038;p1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C</a:t>
              </a:r>
              <a:endParaRPr/>
            </a:p>
          </p:txBody>
        </p:sp>
      </p:grpSp>
      <p:grpSp>
        <p:nvGrpSpPr>
          <p:cNvPr id="1039" name="Google Shape;1039;p17"/>
          <p:cNvGrpSpPr/>
          <p:nvPr/>
        </p:nvGrpSpPr>
        <p:grpSpPr>
          <a:xfrm>
            <a:off x="799918" y="5262204"/>
            <a:ext cx="9007365" cy="546538"/>
            <a:chOff x="1418897" y="2165131"/>
            <a:chExt cx="9007365" cy="546538"/>
          </a:xfrm>
        </p:grpSpPr>
        <p:sp>
          <p:nvSpPr>
            <p:cNvPr id="1040" name="Google Shape;1040;p1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Cả A và B đều đúng</a:t>
              </a:r>
              <a:endParaRPr b="1" i="0" sz="2600" u="none" cap="none" strike="noStrike">
                <a:solidFill>
                  <a:schemeClr val="dk1"/>
                </a:solidFill>
                <a:latin typeface="Calibri"/>
                <a:ea typeface="Calibri"/>
                <a:cs typeface="Calibri"/>
                <a:sym typeface="Calibri"/>
              </a:endParaRPr>
            </a:p>
          </p:txBody>
        </p:sp>
        <p:sp>
          <p:nvSpPr>
            <p:cNvPr id="1041" name="Google Shape;1041;p1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i="0" lang="en-US" sz="3000" u="none" cap="none" strike="noStrike">
                  <a:solidFill>
                    <a:schemeClr val="dk1"/>
                  </a:solidFill>
                  <a:latin typeface="Calibri"/>
                  <a:ea typeface="Calibri"/>
                  <a:cs typeface="Calibri"/>
                  <a:sym typeface="Calibri"/>
                </a:rPr>
                <a:t>D</a:t>
              </a:r>
              <a:endParaRPr/>
            </a:p>
          </p:txBody>
        </p:sp>
      </p:grpSp>
      <p:sp>
        <p:nvSpPr>
          <p:cNvPr id="1042" name="Google Shape;1042;p17"/>
          <p:cNvSpPr/>
          <p:nvPr/>
        </p:nvSpPr>
        <p:spPr>
          <a:xfrm>
            <a:off x="799918" y="5130823"/>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043" name="Google Shape;1043;p17"/>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49" name="Google Shape;1049;p18"/>
          <p:cNvSpPr/>
          <p:nvPr/>
        </p:nvSpPr>
        <p:spPr>
          <a:xfrm>
            <a:off x="757715" y="1261646"/>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GIAO THỨC ĐƯỢC SỬ DỤNG PHỔ BIẾN TRÊN INTERNET LÀ?</a:t>
            </a:r>
            <a:endParaRPr/>
          </a:p>
        </p:txBody>
      </p:sp>
      <p:grpSp>
        <p:nvGrpSpPr>
          <p:cNvPr id="1050" name="Google Shape;1050;p18"/>
          <p:cNvGrpSpPr/>
          <p:nvPr/>
        </p:nvGrpSpPr>
        <p:grpSpPr>
          <a:xfrm>
            <a:off x="757716" y="2727839"/>
            <a:ext cx="9007365" cy="546538"/>
            <a:chOff x="1418897" y="2165131"/>
            <a:chExt cx="9007365" cy="546538"/>
          </a:xfrm>
        </p:grpSpPr>
        <p:sp>
          <p:nvSpPr>
            <p:cNvPr id="1051" name="Google Shape;1051;p1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Ethernet</a:t>
              </a:r>
              <a:endParaRPr/>
            </a:p>
          </p:txBody>
        </p:sp>
        <p:sp>
          <p:nvSpPr>
            <p:cNvPr id="1052" name="Google Shape;1052;p1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053" name="Google Shape;1053;p18"/>
          <p:cNvGrpSpPr/>
          <p:nvPr/>
        </p:nvGrpSpPr>
        <p:grpSpPr>
          <a:xfrm>
            <a:off x="757715" y="3605453"/>
            <a:ext cx="9007365" cy="546538"/>
            <a:chOff x="1418897" y="2165131"/>
            <a:chExt cx="9007365" cy="546538"/>
          </a:xfrm>
        </p:grpSpPr>
        <p:sp>
          <p:nvSpPr>
            <p:cNvPr id="1054" name="Google Shape;1054;p1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TCP/IP</a:t>
              </a:r>
              <a:endParaRPr b="1" i="0" sz="2600" u="none" cap="none" strike="noStrike">
                <a:solidFill>
                  <a:srgbClr val="000000"/>
                </a:solidFill>
                <a:latin typeface="Calibri"/>
                <a:ea typeface="Calibri"/>
                <a:cs typeface="Calibri"/>
                <a:sym typeface="Calibri"/>
              </a:endParaRPr>
            </a:p>
          </p:txBody>
        </p:sp>
        <p:sp>
          <p:nvSpPr>
            <p:cNvPr id="1055" name="Google Shape;1055;p1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056" name="Google Shape;1056;p18"/>
          <p:cNvGrpSpPr/>
          <p:nvPr/>
        </p:nvGrpSpPr>
        <p:grpSpPr>
          <a:xfrm>
            <a:off x="757715" y="4483066"/>
            <a:ext cx="9007365" cy="546538"/>
            <a:chOff x="1418897" y="2165131"/>
            <a:chExt cx="9007365" cy="546538"/>
          </a:xfrm>
        </p:grpSpPr>
        <p:sp>
          <p:nvSpPr>
            <p:cNvPr id="1057" name="Google Shape;1057;p1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OSI</a:t>
              </a:r>
              <a:endParaRPr/>
            </a:p>
          </p:txBody>
        </p:sp>
        <p:sp>
          <p:nvSpPr>
            <p:cNvPr id="1058" name="Google Shape;1058;p1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059" name="Google Shape;1059;p18"/>
          <p:cNvGrpSpPr/>
          <p:nvPr/>
        </p:nvGrpSpPr>
        <p:grpSpPr>
          <a:xfrm>
            <a:off x="757715" y="5360678"/>
            <a:ext cx="9007365" cy="546538"/>
            <a:chOff x="1418897" y="2165131"/>
            <a:chExt cx="9007365" cy="546538"/>
          </a:xfrm>
        </p:grpSpPr>
        <p:sp>
          <p:nvSpPr>
            <p:cNvPr id="1060" name="Google Shape;1060;p1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IEEE</a:t>
              </a:r>
              <a:endParaRPr b="1" i="0" sz="2600" u="none" cap="none" strike="noStrike">
                <a:solidFill>
                  <a:srgbClr val="000000"/>
                </a:solidFill>
                <a:latin typeface="Calibri"/>
                <a:ea typeface="Calibri"/>
                <a:cs typeface="Calibri"/>
                <a:sym typeface="Calibri"/>
              </a:endParaRPr>
            </a:p>
          </p:txBody>
        </p:sp>
        <p:sp>
          <p:nvSpPr>
            <p:cNvPr id="1061" name="Google Shape;1061;p1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062" name="Google Shape;1062;p18"/>
          <p:cNvSpPr/>
          <p:nvPr/>
        </p:nvSpPr>
        <p:spPr>
          <a:xfrm>
            <a:off x="776958" y="3480864"/>
            <a:ext cx="854894" cy="795714"/>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8"/>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69" name="Google Shape;1069;p19"/>
          <p:cNvSpPr txBox="1"/>
          <p:nvPr/>
        </p:nvSpPr>
        <p:spPr>
          <a:xfrm>
            <a:off x="548640" y="1815345"/>
            <a:ext cx="6090101" cy="4351338"/>
          </a:xfrm>
          <a:prstGeom prst="rect">
            <a:avLst/>
          </a:prstGeom>
          <a:noFill/>
          <a:ln>
            <a:noFill/>
          </a:ln>
        </p:spPr>
        <p:txBody>
          <a:bodyPr anchorCtr="0" anchor="t" bIns="45700" lIns="91425" spcFirstLastPara="1" rIns="91425" wrap="square" tIns="45700">
            <a:normAutofit/>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MTU (Max Transmission Size): frame (kích thước gói dữ liệu) lớn nhất có thể truyền tải qua một mạng lưới.</a:t>
            </a:r>
            <a:endParaRPr/>
          </a:p>
          <a:p>
            <a:pPr indent="-338138" lvl="0" marL="338138" marR="0" rtl="0" algn="just">
              <a:lnSpc>
                <a:spcPct val="90000"/>
              </a:lnSpc>
              <a:spcBef>
                <a:spcPts val="12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IP Datagram lớn được chia (fragmented) bên trong mạng.</a:t>
            </a:r>
            <a:endParaRPr/>
          </a:p>
          <a:p>
            <a:pPr indent="-344488" lvl="1" marL="576263" marR="0" rtl="0" algn="just">
              <a:lnSpc>
                <a:spcPct val="9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1 datagram thành 1 vài datagram.</a:t>
            </a:r>
            <a:endParaRPr/>
          </a:p>
          <a:p>
            <a:pPr indent="-344488" lvl="1" marL="576263" marR="0" rtl="0" algn="just">
              <a:lnSpc>
                <a:spcPct val="9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“tổng hợp” chỉ được thực hiện ở đích cuối cùng.</a:t>
            </a:r>
            <a:endParaRPr/>
          </a:p>
          <a:p>
            <a:pPr indent="-344488" lvl="1" marL="576263" marR="0" rtl="0" algn="just">
              <a:lnSpc>
                <a:spcPct val="90000"/>
              </a:lnSpc>
              <a:spcBef>
                <a:spcPts val="12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Các bit của IP header được sử dụng để xác định, sắp xếp thứ tự fragment liên quan.</a:t>
            </a:r>
            <a:endParaRPr/>
          </a:p>
        </p:txBody>
      </p:sp>
      <p:sp>
        <p:nvSpPr>
          <p:cNvPr id="1070" name="Google Shape;1070;p19"/>
          <p:cNvSpPr txBox="1"/>
          <p:nvPr>
            <p:ph type="title"/>
          </p:nvPr>
        </p:nvSpPr>
        <p:spPr>
          <a:xfrm>
            <a:off x="659358" y="64604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4.3 Phân mảnh và tổng hợp IP</a:t>
            </a:r>
            <a:endParaRPr/>
          </a:p>
        </p:txBody>
      </p:sp>
      <p:grpSp>
        <p:nvGrpSpPr>
          <p:cNvPr id="1071" name="Google Shape;1071;p19"/>
          <p:cNvGrpSpPr/>
          <p:nvPr/>
        </p:nvGrpSpPr>
        <p:grpSpPr>
          <a:xfrm>
            <a:off x="6540267" y="1777245"/>
            <a:ext cx="5205966" cy="4389438"/>
            <a:chOff x="6779419" y="1239991"/>
            <a:chExt cx="5205966" cy="4389438"/>
          </a:xfrm>
        </p:grpSpPr>
        <p:sp>
          <p:nvSpPr>
            <p:cNvPr id="1072" name="Google Shape;1072;p19"/>
            <p:cNvSpPr/>
            <p:nvPr/>
          </p:nvSpPr>
          <p:spPr>
            <a:xfrm>
              <a:off x="7527131" y="1239991"/>
              <a:ext cx="2436813" cy="2255838"/>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19"/>
            <p:cNvSpPr/>
            <p:nvPr/>
          </p:nvSpPr>
          <p:spPr>
            <a:xfrm>
              <a:off x="7527131" y="3641879"/>
              <a:ext cx="1976438" cy="1987550"/>
            </a:xfrm>
            <a:custGeom>
              <a:rect b="b" l="l" r="r" t="t"/>
              <a:pathLst>
                <a:path extrusionOk="0" h="940" w="873">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074" name="Google Shape;1074;p19"/>
            <p:cNvCxnSpPr/>
            <p:nvPr/>
          </p:nvCxnSpPr>
          <p:spPr>
            <a:xfrm flipH="1" rot="10800000">
              <a:off x="7600156" y="2195666"/>
              <a:ext cx="127000" cy="3175"/>
            </a:xfrm>
            <a:prstGeom prst="straightConnector1">
              <a:avLst/>
            </a:prstGeom>
            <a:noFill/>
            <a:ln cap="flat" cmpd="sng" w="12700">
              <a:solidFill>
                <a:schemeClr val="dk1"/>
              </a:solidFill>
              <a:prstDash val="solid"/>
              <a:round/>
              <a:headEnd len="med" w="med" type="none"/>
              <a:tailEnd len="med" w="med" type="none"/>
            </a:ln>
          </p:spPr>
        </p:cxnSp>
        <p:cxnSp>
          <p:nvCxnSpPr>
            <p:cNvPr id="1075" name="Google Shape;1075;p19"/>
            <p:cNvCxnSpPr/>
            <p:nvPr/>
          </p:nvCxnSpPr>
          <p:spPr>
            <a:xfrm>
              <a:off x="8176419" y="1520979"/>
              <a:ext cx="658812" cy="279400"/>
            </a:xfrm>
            <a:prstGeom prst="straightConnector1">
              <a:avLst/>
            </a:prstGeom>
            <a:noFill/>
            <a:ln cap="flat" cmpd="sng" w="12700">
              <a:solidFill>
                <a:schemeClr val="dk1"/>
              </a:solidFill>
              <a:prstDash val="solid"/>
              <a:round/>
              <a:headEnd len="med" w="med" type="none"/>
              <a:tailEnd len="med" w="med" type="none"/>
            </a:ln>
          </p:spPr>
        </p:cxnSp>
        <p:cxnSp>
          <p:nvCxnSpPr>
            <p:cNvPr id="1076" name="Google Shape;1076;p19"/>
            <p:cNvCxnSpPr/>
            <p:nvPr/>
          </p:nvCxnSpPr>
          <p:spPr>
            <a:xfrm>
              <a:off x="9022556" y="1857529"/>
              <a:ext cx="196850" cy="669925"/>
            </a:xfrm>
            <a:prstGeom prst="straightConnector1">
              <a:avLst/>
            </a:prstGeom>
            <a:noFill/>
            <a:ln cap="flat" cmpd="sng" w="12700">
              <a:solidFill>
                <a:schemeClr val="dk1"/>
              </a:solidFill>
              <a:prstDash val="solid"/>
              <a:round/>
              <a:headEnd len="med" w="med" type="none"/>
              <a:tailEnd len="med" w="med" type="none"/>
            </a:ln>
          </p:spPr>
        </p:cxnSp>
        <p:cxnSp>
          <p:nvCxnSpPr>
            <p:cNvPr id="1077" name="Google Shape;1077;p19"/>
            <p:cNvCxnSpPr/>
            <p:nvPr/>
          </p:nvCxnSpPr>
          <p:spPr>
            <a:xfrm>
              <a:off x="7925594" y="1633691"/>
              <a:ext cx="1587" cy="582613"/>
            </a:xfrm>
            <a:prstGeom prst="straightConnector1">
              <a:avLst/>
            </a:prstGeom>
            <a:noFill/>
            <a:ln cap="flat" cmpd="sng" w="12700">
              <a:solidFill>
                <a:schemeClr val="dk1"/>
              </a:solidFill>
              <a:prstDash val="solid"/>
              <a:round/>
              <a:headEnd len="med" w="med" type="none"/>
              <a:tailEnd len="med" w="med" type="none"/>
            </a:ln>
          </p:spPr>
        </p:cxnSp>
        <p:cxnSp>
          <p:nvCxnSpPr>
            <p:cNvPr id="1078" name="Google Shape;1078;p19"/>
            <p:cNvCxnSpPr/>
            <p:nvPr/>
          </p:nvCxnSpPr>
          <p:spPr>
            <a:xfrm>
              <a:off x="8160544" y="2287741"/>
              <a:ext cx="971550" cy="401638"/>
            </a:xfrm>
            <a:prstGeom prst="straightConnector1">
              <a:avLst/>
            </a:prstGeom>
            <a:noFill/>
            <a:ln cap="flat" cmpd="sng" w="12700">
              <a:solidFill>
                <a:schemeClr val="dk1"/>
              </a:solidFill>
              <a:prstDash val="solid"/>
              <a:round/>
              <a:headEnd len="med" w="med" type="none"/>
              <a:tailEnd len="med" w="med" type="none"/>
            </a:ln>
          </p:spPr>
        </p:cxnSp>
        <p:cxnSp>
          <p:nvCxnSpPr>
            <p:cNvPr id="1079" name="Google Shape;1079;p19"/>
            <p:cNvCxnSpPr/>
            <p:nvPr/>
          </p:nvCxnSpPr>
          <p:spPr>
            <a:xfrm rot="10800000">
              <a:off x="9433719" y="2817966"/>
              <a:ext cx="476250" cy="687388"/>
            </a:xfrm>
            <a:prstGeom prst="straightConnector1">
              <a:avLst/>
            </a:prstGeom>
            <a:noFill/>
            <a:ln cap="flat" cmpd="sng" w="12700">
              <a:solidFill>
                <a:schemeClr val="dk1"/>
              </a:solidFill>
              <a:prstDash val="solid"/>
              <a:round/>
              <a:headEnd len="med" w="med" type="none"/>
              <a:tailEnd len="med" w="med" type="none"/>
            </a:ln>
          </p:spPr>
        </p:cxnSp>
        <p:cxnSp>
          <p:nvCxnSpPr>
            <p:cNvPr id="1080" name="Google Shape;1080;p19"/>
            <p:cNvCxnSpPr/>
            <p:nvPr/>
          </p:nvCxnSpPr>
          <p:spPr>
            <a:xfrm flipH="1">
              <a:off x="8184356" y="1825779"/>
              <a:ext cx="758825" cy="517525"/>
            </a:xfrm>
            <a:prstGeom prst="straightConnector1">
              <a:avLst/>
            </a:prstGeom>
            <a:noFill/>
            <a:ln cap="flat" cmpd="sng" w="12700">
              <a:solidFill>
                <a:schemeClr val="dk1"/>
              </a:solidFill>
              <a:prstDash val="solid"/>
              <a:round/>
              <a:headEnd len="med" w="med" type="none"/>
              <a:tailEnd len="med" w="med" type="none"/>
            </a:ln>
          </p:spPr>
        </p:cxnSp>
        <p:cxnSp>
          <p:nvCxnSpPr>
            <p:cNvPr id="1081" name="Google Shape;1081;p19"/>
            <p:cNvCxnSpPr/>
            <p:nvPr/>
          </p:nvCxnSpPr>
          <p:spPr>
            <a:xfrm flipH="1">
              <a:off x="8193881" y="1265391"/>
              <a:ext cx="476250" cy="342900"/>
            </a:xfrm>
            <a:prstGeom prst="straightConnector1">
              <a:avLst/>
            </a:prstGeom>
            <a:noFill/>
            <a:ln cap="flat" cmpd="sng" w="12700">
              <a:solidFill>
                <a:schemeClr val="dk1"/>
              </a:solidFill>
              <a:prstDash val="solid"/>
              <a:round/>
              <a:headEnd len="med" w="med" type="none"/>
              <a:tailEnd len="med" w="med" type="none"/>
            </a:ln>
          </p:spPr>
        </p:cxnSp>
        <p:cxnSp>
          <p:nvCxnSpPr>
            <p:cNvPr id="1082" name="Google Shape;1082;p19"/>
            <p:cNvCxnSpPr/>
            <p:nvPr/>
          </p:nvCxnSpPr>
          <p:spPr>
            <a:xfrm flipH="1">
              <a:off x="8911431" y="1441604"/>
              <a:ext cx="273050" cy="236537"/>
            </a:xfrm>
            <a:prstGeom prst="straightConnector1">
              <a:avLst/>
            </a:prstGeom>
            <a:noFill/>
            <a:ln cap="flat" cmpd="sng" w="12700">
              <a:solidFill>
                <a:schemeClr val="dk1"/>
              </a:solidFill>
              <a:prstDash val="solid"/>
              <a:round/>
              <a:headEnd len="med" w="med" type="none"/>
              <a:tailEnd len="med" w="med" type="none"/>
            </a:ln>
          </p:spPr>
        </p:cxnSp>
        <p:cxnSp>
          <p:nvCxnSpPr>
            <p:cNvPr id="1083" name="Google Shape;1083;p19"/>
            <p:cNvCxnSpPr/>
            <p:nvPr/>
          </p:nvCxnSpPr>
          <p:spPr>
            <a:xfrm flipH="1">
              <a:off x="9390856" y="3818091"/>
              <a:ext cx="636588" cy="877888"/>
            </a:xfrm>
            <a:prstGeom prst="straightConnector1">
              <a:avLst/>
            </a:prstGeom>
            <a:noFill/>
            <a:ln cap="flat" cmpd="sng" w="12700">
              <a:solidFill>
                <a:schemeClr val="dk1"/>
              </a:solidFill>
              <a:prstDash val="solid"/>
              <a:round/>
              <a:headEnd len="med" w="med" type="none"/>
              <a:tailEnd len="med" w="med" type="none"/>
            </a:ln>
          </p:spPr>
        </p:cxnSp>
        <p:grpSp>
          <p:nvGrpSpPr>
            <p:cNvPr id="1084" name="Google Shape;1084;p19"/>
            <p:cNvGrpSpPr/>
            <p:nvPr/>
          </p:nvGrpSpPr>
          <p:grpSpPr>
            <a:xfrm>
              <a:off x="7939978" y="2364898"/>
              <a:ext cx="1215928" cy="605468"/>
              <a:chOff x="3156" y="1735"/>
              <a:chExt cx="766" cy="381"/>
            </a:xfrm>
          </p:grpSpPr>
          <p:grpSp>
            <p:nvGrpSpPr>
              <p:cNvPr id="1085" name="Google Shape;1085;p19"/>
              <p:cNvGrpSpPr/>
              <p:nvPr/>
            </p:nvGrpSpPr>
            <p:grpSpPr>
              <a:xfrm rot="1433392">
                <a:off x="3150" y="1862"/>
                <a:ext cx="650" cy="108"/>
                <a:chOff x="4710" y="1742"/>
                <a:chExt cx="650" cy="108"/>
              </a:xfrm>
            </p:grpSpPr>
            <p:sp>
              <p:nvSpPr>
                <p:cNvPr id="1086" name="Google Shape;1086;p19"/>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19"/>
                <p:cNvSpPr/>
                <p:nvPr/>
              </p:nvSpPr>
              <p:spPr>
                <a:xfrm>
                  <a:off x="4710" y="1742"/>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088" name="Google Shape;1088;p19"/>
              <p:cNvCxnSpPr/>
              <p:nvPr/>
            </p:nvCxnSpPr>
            <p:spPr>
              <a:xfrm>
                <a:off x="3784" y="2060"/>
                <a:ext cx="138" cy="56"/>
              </a:xfrm>
              <a:prstGeom prst="straightConnector1">
                <a:avLst/>
              </a:prstGeom>
              <a:noFill/>
              <a:ln cap="flat" cmpd="sng" w="9525">
                <a:solidFill>
                  <a:schemeClr val="dk1"/>
                </a:solidFill>
                <a:prstDash val="solid"/>
                <a:round/>
                <a:headEnd len="med" w="med" type="none"/>
                <a:tailEnd len="med" w="med" type="triangle"/>
              </a:ln>
            </p:spPr>
          </p:cxnSp>
        </p:grpSp>
        <p:sp>
          <p:nvSpPr>
            <p:cNvPr id="1089" name="Google Shape;1089;p19"/>
            <p:cNvSpPr txBox="1"/>
            <p:nvPr/>
          </p:nvSpPr>
          <p:spPr>
            <a:xfrm>
              <a:off x="9373773" y="1530143"/>
              <a:ext cx="261161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CC0000"/>
                  </a:solidFill>
                  <a:latin typeface="Times New Roman"/>
                  <a:ea typeface="Times New Roman"/>
                  <a:cs typeface="Times New Roman"/>
                  <a:sym typeface="Times New Roman"/>
                </a:rPr>
                <a:t>Phân mảnh:</a:t>
              </a:r>
              <a:r>
                <a:rPr lang="en-US" sz="20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i="1" lang="en-US" sz="2000">
                  <a:solidFill>
                    <a:srgbClr val="000099"/>
                  </a:solidFill>
                  <a:latin typeface="Times New Roman"/>
                  <a:ea typeface="Times New Roman"/>
                  <a:cs typeface="Times New Roman"/>
                  <a:sym typeface="Times New Roman"/>
                </a:rPr>
                <a:t>vào:</a:t>
              </a:r>
              <a:r>
                <a:rPr lang="en-US" sz="2000">
                  <a:solidFill>
                    <a:schemeClr val="dk1"/>
                  </a:solidFill>
                  <a:latin typeface="Times New Roman"/>
                  <a:ea typeface="Times New Roman"/>
                  <a:cs typeface="Times New Roman"/>
                  <a:sym typeface="Times New Roman"/>
                </a:rPr>
                <a:t> 1 datagram lớn</a:t>
              </a:r>
              <a:endParaRPr/>
            </a:p>
            <a:p>
              <a:pPr indent="0" lvl="0" marL="0" marR="0" rtl="0" algn="l">
                <a:spcBef>
                  <a:spcPts val="0"/>
                </a:spcBef>
                <a:spcAft>
                  <a:spcPts val="0"/>
                </a:spcAft>
                <a:buNone/>
              </a:pPr>
              <a:r>
                <a:rPr i="1" lang="en-US" sz="2000">
                  <a:solidFill>
                    <a:srgbClr val="000099"/>
                  </a:solidFill>
                  <a:latin typeface="Times New Roman"/>
                  <a:ea typeface="Times New Roman"/>
                  <a:cs typeface="Times New Roman"/>
                  <a:sym typeface="Times New Roman"/>
                </a:rPr>
                <a:t>ra:</a:t>
              </a:r>
              <a:r>
                <a:rPr lang="en-US" sz="2000">
                  <a:solidFill>
                    <a:schemeClr val="dk1"/>
                  </a:solidFill>
                  <a:latin typeface="Times New Roman"/>
                  <a:ea typeface="Times New Roman"/>
                  <a:cs typeface="Times New Roman"/>
                  <a:sym typeface="Times New Roman"/>
                </a:rPr>
                <a:t> 3 datagram nhỏ hơn</a:t>
              </a:r>
              <a:endParaRPr sz="2400">
                <a:solidFill>
                  <a:schemeClr val="dk1"/>
                </a:solidFill>
                <a:latin typeface="Times New Roman"/>
                <a:ea typeface="Times New Roman"/>
                <a:cs typeface="Times New Roman"/>
                <a:sym typeface="Times New Roman"/>
              </a:endParaRPr>
            </a:p>
          </p:txBody>
        </p:sp>
        <p:cxnSp>
          <p:nvCxnSpPr>
            <p:cNvPr id="1090" name="Google Shape;1090;p19"/>
            <p:cNvCxnSpPr/>
            <p:nvPr/>
          </p:nvCxnSpPr>
          <p:spPr>
            <a:xfrm>
              <a:off x="8414544" y="4789641"/>
              <a:ext cx="287337" cy="3175"/>
            </a:xfrm>
            <a:prstGeom prst="straightConnector1">
              <a:avLst/>
            </a:prstGeom>
            <a:noFill/>
            <a:ln cap="flat" cmpd="sng" w="12700">
              <a:solidFill>
                <a:schemeClr val="dk1"/>
              </a:solidFill>
              <a:prstDash val="solid"/>
              <a:round/>
              <a:headEnd len="med" w="med" type="none"/>
              <a:tailEnd len="med" w="med" type="none"/>
            </a:ln>
          </p:spPr>
        </p:cxnSp>
        <p:grpSp>
          <p:nvGrpSpPr>
            <p:cNvPr id="1091" name="Google Shape;1091;p19"/>
            <p:cNvGrpSpPr/>
            <p:nvPr/>
          </p:nvGrpSpPr>
          <p:grpSpPr>
            <a:xfrm>
              <a:off x="8331334" y="3962408"/>
              <a:ext cx="710930" cy="562242"/>
              <a:chOff x="3403" y="2741"/>
              <a:chExt cx="448" cy="354"/>
            </a:xfrm>
          </p:grpSpPr>
          <p:grpSp>
            <p:nvGrpSpPr>
              <p:cNvPr id="1092" name="Google Shape;1092;p19"/>
              <p:cNvGrpSpPr/>
              <p:nvPr/>
            </p:nvGrpSpPr>
            <p:grpSpPr>
              <a:xfrm rot="-10773343">
                <a:off x="3566" y="2742"/>
                <a:ext cx="280" cy="108"/>
                <a:chOff x="5080" y="1860"/>
                <a:chExt cx="280" cy="108"/>
              </a:xfrm>
            </p:grpSpPr>
            <p:sp>
              <p:nvSpPr>
                <p:cNvPr id="1093" name="Google Shape;1093;p19"/>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19"/>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5" name="Google Shape;1095;p19"/>
              <p:cNvGrpSpPr/>
              <p:nvPr/>
            </p:nvGrpSpPr>
            <p:grpSpPr>
              <a:xfrm rot="-10773343">
                <a:off x="3568" y="2864"/>
                <a:ext cx="280" cy="108"/>
                <a:chOff x="5080" y="1860"/>
                <a:chExt cx="280" cy="108"/>
              </a:xfrm>
            </p:grpSpPr>
            <p:sp>
              <p:nvSpPr>
                <p:cNvPr id="1096" name="Google Shape;1096;p19"/>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19"/>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8" name="Google Shape;1098;p19"/>
              <p:cNvGrpSpPr/>
              <p:nvPr/>
            </p:nvGrpSpPr>
            <p:grpSpPr>
              <a:xfrm rot="-10773343">
                <a:off x="3570" y="2986"/>
                <a:ext cx="280" cy="108"/>
                <a:chOff x="5080" y="1860"/>
                <a:chExt cx="280" cy="108"/>
              </a:xfrm>
            </p:grpSpPr>
            <p:sp>
              <p:nvSpPr>
                <p:cNvPr id="1099" name="Google Shape;1099;p19"/>
                <p:cNvSpPr/>
                <p:nvPr/>
              </p:nvSpPr>
              <p:spPr>
                <a:xfrm>
                  <a:off x="5216"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19"/>
                <p:cNvSpPr/>
                <p:nvPr/>
              </p:nvSpPr>
              <p:spPr>
                <a:xfrm>
                  <a:off x="5080"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01" name="Google Shape;1101;p19"/>
              <p:cNvCxnSpPr/>
              <p:nvPr/>
            </p:nvCxnSpPr>
            <p:spPr>
              <a:xfrm rot="9691848">
                <a:off x="3412" y="2778"/>
                <a:ext cx="138" cy="44"/>
              </a:xfrm>
              <a:prstGeom prst="straightConnector1">
                <a:avLst/>
              </a:prstGeom>
              <a:noFill/>
              <a:ln cap="flat" cmpd="sng" w="9525">
                <a:solidFill>
                  <a:schemeClr val="dk1"/>
                </a:solidFill>
                <a:prstDash val="solid"/>
                <a:round/>
                <a:headEnd len="med" w="med" type="none"/>
                <a:tailEnd len="med" w="med" type="triangle"/>
              </a:ln>
            </p:spPr>
          </p:cxnSp>
          <p:cxnSp>
            <p:nvCxnSpPr>
              <p:cNvPr id="1102" name="Google Shape;1102;p19"/>
              <p:cNvCxnSpPr/>
              <p:nvPr/>
            </p:nvCxnSpPr>
            <p:spPr>
              <a:xfrm rot="9691848">
                <a:off x="3406" y="2888"/>
                <a:ext cx="138" cy="44"/>
              </a:xfrm>
              <a:prstGeom prst="straightConnector1">
                <a:avLst/>
              </a:prstGeom>
              <a:noFill/>
              <a:ln cap="flat" cmpd="sng" w="9525">
                <a:solidFill>
                  <a:schemeClr val="dk1"/>
                </a:solidFill>
                <a:prstDash val="solid"/>
                <a:round/>
                <a:headEnd len="med" w="med" type="none"/>
                <a:tailEnd len="med" w="med" type="triangle"/>
              </a:ln>
            </p:spPr>
          </p:cxnSp>
          <p:cxnSp>
            <p:nvCxnSpPr>
              <p:cNvPr id="1103" name="Google Shape;1103;p19"/>
              <p:cNvCxnSpPr/>
              <p:nvPr/>
            </p:nvCxnSpPr>
            <p:spPr>
              <a:xfrm rot="9691848">
                <a:off x="3408" y="3018"/>
                <a:ext cx="138" cy="44"/>
              </a:xfrm>
              <a:prstGeom prst="straightConnector1">
                <a:avLst/>
              </a:prstGeom>
              <a:noFill/>
              <a:ln cap="flat" cmpd="sng" w="9525">
                <a:solidFill>
                  <a:schemeClr val="dk1"/>
                </a:solidFill>
                <a:prstDash val="solid"/>
                <a:round/>
                <a:headEnd len="med" w="med" type="none"/>
                <a:tailEnd len="med" w="med" type="triangle"/>
              </a:ln>
            </p:spPr>
          </p:cxnSp>
        </p:grpSp>
        <p:grpSp>
          <p:nvGrpSpPr>
            <p:cNvPr id="1104" name="Google Shape;1104;p19"/>
            <p:cNvGrpSpPr/>
            <p:nvPr/>
          </p:nvGrpSpPr>
          <p:grpSpPr>
            <a:xfrm>
              <a:off x="7212147" y="3483129"/>
              <a:ext cx="1400834" cy="491582"/>
              <a:chOff x="2698" y="2439"/>
              <a:chExt cx="882" cy="310"/>
            </a:xfrm>
          </p:grpSpPr>
          <p:grpSp>
            <p:nvGrpSpPr>
              <p:cNvPr id="1105" name="Google Shape;1105;p19"/>
              <p:cNvGrpSpPr/>
              <p:nvPr/>
            </p:nvGrpSpPr>
            <p:grpSpPr>
              <a:xfrm>
                <a:off x="2698" y="2636"/>
                <a:ext cx="810" cy="112"/>
                <a:chOff x="2537" y="2636"/>
                <a:chExt cx="810" cy="112"/>
              </a:xfrm>
            </p:grpSpPr>
            <p:grpSp>
              <p:nvGrpSpPr>
                <p:cNvPr id="1106" name="Google Shape;1106;p19"/>
                <p:cNvGrpSpPr/>
                <p:nvPr/>
              </p:nvGrpSpPr>
              <p:grpSpPr>
                <a:xfrm rot="10793026">
                  <a:off x="2697" y="2637"/>
                  <a:ext cx="649" cy="111"/>
                  <a:chOff x="4712" y="1742"/>
                  <a:chExt cx="648" cy="110"/>
                </a:xfrm>
              </p:grpSpPr>
              <p:sp>
                <p:nvSpPr>
                  <p:cNvPr id="1107" name="Google Shape;1107;p19"/>
                  <p:cNvSpPr/>
                  <p:nvPr/>
                </p:nvSpPr>
                <p:spPr>
                  <a:xfrm>
                    <a:off x="4712" y="1742"/>
                    <a:ext cx="648"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19"/>
                  <p:cNvSpPr/>
                  <p:nvPr/>
                </p:nvSpPr>
                <p:spPr>
                  <a:xfrm>
                    <a:off x="4714" y="1744"/>
                    <a:ext cx="534"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09" name="Google Shape;1109;p19"/>
                <p:cNvCxnSpPr/>
                <p:nvPr/>
              </p:nvCxnSpPr>
              <p:spPr>
                <a:xfrm rot="9691848">
                  <a:off x="2540" y="2666"/>
                  <a:ext cx="138" cy="44"/>
                </a:xfrm>
                <a:prstGeom prst="straightConnector1">
                  <a:avLst/>
                </a:prstGeom>
                <a:noFill/>
                <a:ln cap="flat" cmpd="sng" w="9525">
                  <a:solidFill>
                    <a:schemeClr val="dk1"/>
                  </a:solidFill>
                  <a:prstDash val="solid"/>
                  <a:round/>
                  <a:headEnd len="med" w="med" type="none"/>
                  <a:tailEnd len="med" w="med" type="triangle"/>
                </a:ln>
              </p:spPr>
            </p:cxnSp>
          </p:grpSp>
          <p:sp>
            <p:nvSpPr>
              <p:cNvPr id="1110" name="Google Shape;1110;p19"/>
              <p:cNvSpPr txBox="1"/>
              <p:nvPr/>
            </p:nvSpPr>
            <p:spPr>
              <a:xfrm>
                <a:off x="2810" y="2439"/>
                <a:ext cx="770"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CC0000"/>
                    </a:solidFill>
                    <a:latin typeface="Arial"/>
                    <a:ea typeface="Arial"/>
                    <a:cs typeface="Arial"/>
                    <a:sym typeface="Arial"/>
                  </a:rPr>
                  <a:t>reassembly</a:t>
                </a:r>
                <a:endParaRPr i="1" sz="1800">
                  <a:solidFill>
                    <a:srgbClr val="CC0000"/>
                  </a:solidFill>
                  <a:latin typeface="Arial"/>
                  <a:ea typeface="Arial"/>
                  <a:cs typeface="Arial"/>
                  <a:sym typeface="Arial"/>
                </a:endParaRPr>
              </a:p>
            </p:txBody>
          </p:sp>
        </p:grpSp>
        <p:grpSp>
          <p:nvGrpSpPr>
            <p:cNvPr id="1111" name="Google Shape;1111;p19"/>
            <p:cNvGrpSpPr/>
            <p:nvPr/>
          </p:nvGrpSpPr>
          <p:grpSpPr>
            <a:xfrm>
              <a:off x="6779419" y="1319366"/>
              <a:ext cx="838200" cy="1720850"/>
              <a:chOff x="2345" y="1140"/>
              <a:chExt cx="528" cy="1084"/>
            </a:xfrm>
          </p:grpSpPr>
          <p:cxnSp>
            <p:nvCxnSpPr>
              <p:cNvPr id="1112" name="Google Shape;1112;p19"/>
              <p:cNvCxnSpPr/>
              <p:nvPr/>
            </p:nvCxnSpPr>
            <p:spPr>
              <a:xfrm flipH="1" rot="10800000">
                <a:off x="2811" y="1459"/>
                <a:ext cx="62" cy="5"/>
              </a:xfrm>
              <a:prstGeom prst="straightConnector1">
                <a:avLst/>
              </a:prstGeom>
              <a:noFill/>
              <a:ln cap="flat" cmpd="sng" w="19050">
                <a:solidFill>
                  <a:schemeClr val="dk1"/>
                </a:solidFill>
                <a:prstDash val="solid"/>
                <a:round/>
                <a:headEnd len="med" w="med" type="none"/>
                <a:tailEnd len="med" w="med" type="none"/>
              </a:ln>
            </p:spPr>
          </p:cxnSp>
          <p:cxnSp>
            <p:nvCxnSpPr>
              <p:cNvPr id="1113" name="Google Shape;1113;p19"/>
              <p:cNvCxnSpPr/>
              <p:nvPr/>
            </p:nvCxnSpPr>
            <p:spPr>
              <a:xfrm flipH="1" rot="10800000">
                <a:off x="2811" y="1967"/>
                <a:ext cx="62" cy="2"/>
              </a:xfrm>
              <a:prstGeom prst="straightConnector1">
                <a:avLst/>
              </a:prstGeom>
              <a:noFill/>
              <a:ln cap="flat" cmpd="sng" w="19050">
                <a:solidFill>
                  <a:schemeClr val="dk1"/>
                </a:solidFill>
                <a:prstDash val="solid"/>
                <a:round/>
                <a:headEnd len="med" w="med" type="none"/>
                <a:tailEnd len="med" w="med" type="none"/>
              </a:ln>
            </p:spPr>
          </p:cxnSp>
          <p:cxnSp>
            <p:nvCxnSpPr>
              <p:cNvPr id="1114" name="Google Shape;1114;p19"/>
              <p:cNvCxnSpPr/>
              <p:nvPr/>
            </p:nvCxnSpPr>
            <p:spPr>
              <a:xfrm>
                <a:off x="2868" y="1456"/>
                <a:ext cx="0" cy="510"/>
              </a:xfrm>
              <a:prstGeom prst="straightConnector1">
                <a:avLst/>
              </a:prstGeom>
              <a:noFill/>
              <a:ln cap="flat" cmpd="sng" w="12700">
                <a:solidFill>
                  <a:schemeClr val="dk1"/>
                </a:solidFill>
                <a:prstDash val="solid"/>
                <a:round/>
                <a:headEnd len="med" w="med" type="none"/>
                <a:tailEnd len="med" w="med" type="none"/>
              </a:ln>
            </p:spPr>
          </p:cxnSp>
          <p:grpSp>
            <p:nvGrpSpPr>
              <p:cNvPr id="1115" name="Google Shape;1115;p19"/>
              <p:cNvGrpSpPr/>
              <p:nvPr/>
            </p:nvGrpSpPr>
            <p:grpSpPr>
              <a:xfrm>
                <a:off x="2345" y="1140"/>
                <a:ext cx="503" cy="444"/>
                <a:chOff x="-44" y="1473"/>
                <a:chExt cx="981" cy="1105"/>
              </a:xfrm>
            </p:grpSpPr>
            <p:pic>
              <p:nvPicPr>
                <p:cNvPr descr="desktop_computer_stylized_medium" id="1116" name="Google Shape;1116;p1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117" name="Google Shape;1117;p1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8" name="Google Shape;1118;p19"/>
              <p:cNvSpPr txBox="1"/>
              <p:nvPr/>
            </p:nvSpPr>
            <p:spPr>
              <a:xfrm rot="5400000">
                <a:off x="2526" y="1509"/>
                <a:ext cx="340" cy="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endParaRPr/>
              </a:p>
            </p:txBody>
          </p:sp>
          <p:grpSp>
            <p:nvGrpSpPr>
              <p:cNvPr id="1119" name="Google Shape;1119;p19"/>
              <p:cNvGrpSpPr/>
              <p:nvPr/>
            </p:nvGrpSpPr>
            <p:grpSpPr>
              <a:xfrm>
                <a:off x="2357" y="1780"/>
                <a:ext cx="503" cy="444"/>
                <a:chOff x="-44" y="1473"/>
                <a:chExt cx="981" cy="1105"/>
              </a:xfrm>
            </p:grpSpPr>
            <p:pic>
              <p:nvPicPr>
                <p:cNvPr descr="desktop_computer_stylized_medium" id="1120" name="Google Shape;1120;p1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121" name="Google Shape;1121;p1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22" name="Google Shape;1122;p19"/>
            <p:cNvGrpSpPr/>
            <p:nvPr/>
          </p:nvGrpSpPr>
          <p:grpSpPr>
            <a:xfrm>
              <a:off x="8900319" y="2506816"/>
              <a:ext cx="698500" cy="355600"/>
              <a:chOff x="4396" y="1245"/>
              <a:chExt cx="672" cy="248"/>
            </a:xfrm>
          </p:grpSpPr>
          <p:sp>
            <p:nvSpPr>
              <p:cNvPr id="1123" name="Google Shape;1123;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4" name="Google Shape;1124;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25" name="Google Shape;1125;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26" name="Google Shape;1126;p19"/>
              <p:cNvGrpSpPr/>
              <p:nvPr/>
            </p:nvGrpSpPr>
            <p:grpSpPr>
              <a:xfrm>
                <a:off x="4530" y="1287"/>
                <a:ext cx="377" cy="75"/>
                <a:chOff x="2468" y="1332"/>
                <a:chExt cx="310" cy="60"/>
              </a:xfrm>
            </p:grpSpPr>
            <p:sp>
              <p:nvSpPr>
                <p:cNvPr id="1127" name="Google Shape;1127;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29" name="Google Shape;1129;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30" name="Google Shape;1130;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31" name="Google Shape;1131;p19"/>
            <p:cNvGrpSpPr/>
            <p:nvPr/>
          </p:nvGrpSpPr>
          <p:grpSpPr>
            <a:xfrm>
              <a:off x="7687469" y="1401916"/>
              <a:ext cx="698500" cy="355600"/>
              <a:chOff x="4396" y="1245"/>
              <a:chExt cx="672" cy="248"/>
            </a:xfrm>
          </p:grpSpPr>
          <p:sp>
            <p:nvSpPr>
              <p:cNvPr id="1132" name="Google Shape;1132;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3" name="Google Shape;1133;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34" name="Google Shape;1134;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35" name="Google Shape;1135;p19"/>
              <p:cNvGrpSpPr/>
              <p:nvPr/>
            </p:nvGrpSpPr>
            <p:grpSpPr>
              <a:xfrm>
                <a:off x="4530" y="1287"/>
                <a:ext cx="377" cy="75"/>
                <a:chOff x="2468" y="1332"/>
                <a:chExt cx="310" cy="60"/>
              </a:xfrm>
            </p:grpSpPr>
            <p:sp>
              <p:nvSpPr>
                <p:cNvPr id="1136" name="Google Shape;1136;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38" name="Google Shape;1138;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39" name="Google Shape;1139;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40" name="Google Shape;1140;p19"/>
            <p:cNvGrpSpPr/>
            <p:nvPr/>
          </p:nvGrpSpPr>
          <p:grpSpPr>
            <a:xfrm>
              <a:off x="7693819" y="2036916"/>
              <a:ext cx="698500" cy="355600"/>
              <a:chOff x="4396" y="1245"/>
              <a:chExt cx="672" cy="248"/>
            </a:xfrm>
          </p:grpSpPr>
          <p:sp>
            <p:nvSpPr>
              <p:cNvPr id="1141" name="Google Shape;1141;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2" name="Google Shape;1142;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43" name="Google Shape;1143;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44" name="Google Shape;1144;p19"/>
              <p:cNvGrpSpPr/>
              <p:nvPr/>
            </p:nvGrpSpPr>
            <p:grpSpPr>
              <a:xfrm>
                <a:off x="4530" y="1287"/>
                <a:ext cx="377" cy="75"/>
                <a:chOff x="2468" y="1332"/>
                <a:chExt cx="310" cy="60"/>
              </a:xfrm>
            </p:grpSpPr>
            <p:sp>
              <p:nvSpPr>
                <p:cNvPr id="1145" name="Google Shape;1145;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47" name="Google Shape;1147;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48" name="Google Shape;1148;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49" name="Google Shape;1149;p19"/>
            <p:cNvGrpSpPr/>
            <p:nvPr/>
          </p:nvGrpSpPr>
          <p:grpSpPr>
            <a:xfrm>
              <a:off x="8525669" y="1611466"/>
              <a:ext cx="698500" cy="355600"/>
              <a:chOff x="4396" y="1245"/>
              <a:chExt cx="672" cy="248"/>
            </a:xfrm>
          </p:grpSpPr>
          <p:sp>
            <p:nvSpPr>
              <p:cNvPr id="1150" name="Google Shape;1150;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1" name="Google Shape;1151;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52" name="Google Shape;1152;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53" name="Google Shape;1153;p19"/>
              <p:cNvGrpSpPr/>
              <p:nvPr/>
            </p:nvGrpSpPr>
            <p:grpSpPr>
              <a:xfrm>
                <a:off x="4530" y="1287"/>
                <a:ext cx="377" cy="75"/>
                <a:chOff x="2468" y="1332"/>
                <a:chExt cx="310" cy="60"/>
              </a:xfrm>
            </p:grpSpPr>
            <p:sp>
              <p:nvSpPr>
                <p:cNvPr id="1154" name="Google Shape;1154;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56" name="Google Shape;1156;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57" name="Google Shape;1157;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58" name="Google Shape;1158;p19"/>
            <p:cNvGrpSpPr/>
            <p:nvPr/>
          </p:nvGrpSpPr>
          <p:grpSpPr>
            <a:xfrm>
              <a:off x="9238820" y="2705318"/>
              <a:ext cx="1145811" cy="811148"/>
              <a:chOff x="3974" y="1949"/>
              <a:chExt cx="722" cy="511"/>
            </a:xfrm>
          </p:grpSpPr>
          <p:grpSp>
            <p:nvGrpSpPr>
              <p:cNvPr id="1159" name="Google Shape;1159;p19"/>
              <p:cNvGrpSpPr/>
              <p:nvPr/>
            </p:nvGrpSpPr>
            <p:grpSpPr>
              <a:xfrm rot="3346875">
                <a:off x="3958" y="2041"/>
                <a:ext cx="281" cy="109"/>
                <a:chOff x="5078" y="1860"/>
                <a:chExt cx="281" cy="109"/>
              </a:xfrm>
            </p:grpSpPr>
            <p:sp>
              <p:nvSpPr>
                <p:cNvPr id="1160" name="Google Shape;1160;p19"/>
                <p:cNvSpPr/>
                <p:nvPr/>
              </p:nvSpPr>
              <p:spPr>
                <a:xfrm>
                  <a:off x="5215" y="1861"/>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19"/>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2" name="Google Shape;1162;p19"/>
              <p:cNvGrpSpPr/>
              <p:nvPr/>
            </p:nvGrpSpPr>
            <p:grpSpPr>
              <a:xfrm rot="3215306">
                <a:off x="4157" y="2106"/>
                <a:ext cx="282" cy="108"/>
                <a:chOff x="5076" y="1860"/>
                <a:chExt cx="282" cy="108"/>
              </a:xfrm>
            </p:grpSpPr>
            <p:sp>
              <p:nvSpPr>
                <p:cNvPr id="1163" name="Google Shape;1163;p19"/>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19"/>
                <p:cNvSpPr/>
                <p:nvPr/>
              </p:nvSpPr>
              <p:spPr>
                <a:xfrm>
                  <a:off x="5076"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5" name="Google Shape;1165;p19"/>
              <p:cNvGrpSpPr/>
              <p:nvPr/>
            </p:nvGrpSpPr>
            <p:grpSpPr>
              <a:xfrm rot="3051000">
                <a:off x="4380" y="2183"/>
                <a:ext cx="280" cy="108"/>
                <a:chOff x="5078" y="1860"/>
                <a:chExt cx="280" cy="108"/>
              </a:xfrm>
            </p:grpSpPr>
            <p:sp>
              <p:nvSpPr>
                <p:cNvPr id="1166" name="Google Shape;1166;p19"/>
                <p:cNvSpPr/>
                <p:nvPr/>
              </p:nvSpPr>
              <p:spPr>
                <a:xfrm>
                  <a:off x="5214" y="1860"/>
                  <a:ext cx="144" cy="10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19"/>
                <p:cNvSpPr/>
                <p:nvPr/>
              </p:nvSpPr>
              <p:spPr>
                <a:xfrm>
                  <a:off x="5078" y="1860"/>
                  <a:ext cx="166" cy="10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68" name="Google Shape;1168;p19"/>
              <p:cNvCxnSpPr/>
              <p:nvPr/>
            </p:nvCxnSpPr>
            <p:spPr>
              <a:xfrm>
                <a:off x="4184" y="2216"/>
                <a:ext cx="84" cy="112"/>
              </a:xfrm>
              <a:prstGeom prst="straightConnector1">
                <a:avLst/>
              </a:prstGeom>
              <a:noFill/>
              <a:ln cap="flat" cmpd="sng" w="9525">
                <a:solidFill>
                  <a:schemeClr val="dk1"/>
                </a:solidFill>
                <a:prstDash val="solid"/>
                <a:round/>
                <a:headEnd len="med" w="med" type="none"/>
                <a:tailEnd len="med" w="med" type="triangle"/>
              </a:ln>
            </p:spPr>
          </p:cxnSp>
          <p:cxnSp>
            <p:nvCxnSpPr>
              <p:cNvPr id="1169" name="Google Shape;1169;p19"/>
              <p:cNvCxnSpPr/>
              <p:nvPr/>
            </p:nvCxnSpPr>
            <p:spPr>
              <a:xfrm>
                <a:off x="4388" y="2278"/>
                <a:ext cx="82" cy="112"/>
              </a:xfrm>
              <a:prstGeom prst="straightConnector1">
                <a:avLst/>
              </a:prstGeom>
              <a:noFill/>
              <a:ln cap="flat" cmpd="sng" w="9525">
                <a:solidFill>
                  <a:schemeClr val="dk1"/>
                </a:solidFill>
                <a:prstDash val="solid"/>
                <a:round/>
                <a:headEnd len="med" w="med" type="none"/>
                <a:tailEnd len="med" w="med" type="triangle"/>
              </a:ln>
            </p:spPr>
          </p:cxnSp>
          <p:cxnSp>
            <p:nvCxnSpPr>
              <p:cNvPr id="1170" name="Google Shape;1170;p19"/>
              <p:cNvCxnSpPr/>
              <p:nvPr/>
            </p:nvCxnSpPr>
            <p:spPr>
              <a:xfrm>
                <a:off x="4620" y="2350"/>
                <a:ext cx="76" cy="110"/>
              </a:xfrm>
              <a:prstGeom prst="straightConnector1">
                <a:avLst/>
              </a:prstGeom>
              <a:noFill/>
              <a:ln cap="flat" cmpd="sng" w="9525">
                <a:solidFill>
                  <a:schemeClr val="dk1"/>
                </a:solidFill>
                <a:prstDash val="solid"/>
                <a:round/>
                <a:headEnd len="med" w="med" type="none"/>
                <a:tailEnd len="med" w="med" type="triangle"/>
              </a:ln>
            </p:spPr>
          </p:cxnSp>
        </p:grpSp>
        <p:grpSp>
          <p:nvGrpSpPr>
            <p:cNvPr id="1171" name="Google Shape;1171;p19"/>
            <p:cNvGrpSpPr/>
            <p:nvPr/>
          </p:nvGrpSpPr>
          <p:grpSpPr>
            <a:xfrm>
              <a:off x="9624219" y="3497416"/>
              <a:ext cx="698500" cy="355600"/>
              <a:chOff x="4396" y="1245"/>
              <a:chExt cx="672" cy="248"/>
            </a:xfrm>
          </p:grpSpPr>
          <p:sp>
            <p:nvSpPr>
              <p:cNvPr id="1172" name="Google Shape;1172;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73" name="Google Shape;1173;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74" name="Google Shape;1174;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75" name="Google Shape;1175;p19"/>
              <p:cNvGrpSpPr/>
              <p:nvPr/>
            </p:nvGrpSpPr>
            <p:grpSpPr>
              <a:xfrm>
                <a:off x="4530" y="1287"/>
                <a:ext cx="377" cy="75"/>
                <a:chOff x="2468" y="1332"/>
                <a:chExt cx="310" cy="60"/>
              </a:xfrm>
            </p:grpSpPr>
            <p:sp>
              <p:nvSpPr>
                <p:cNvPr id="1176" name="Google Shape;1176;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78" name="Google Shape;1178;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79" name="Google Shape;1179;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80" name="Google Shape;1180;p19"/>
            <p:cNvGrpSpPr/>
            <p:nvPr/>
          </p:nvGrpSpPr>
          <p:grpSpPr>
            <a:xfrm>
              <a:off x="8720931" y="4565804"/>
              <a:ext cx="698500" cy="355600"/>
              <a:chOff x="4396" y="1245"/>
              <a:chExt cx="672" cy="248"/>
            </a:xfrm>
          </p:grpSpPr>
          <p:sp>
            <p:nvSpPr>
              <p:cNvPr id="1181" name="Google Shape;1181;p1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2" name="Google Shape;1182;p1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183" name="Google Shape;1183;p1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184" name="Google Shape;1184;p19"/>
              <p:cNvGrpSpPr/>
              <p:nvPr/>
            </p:nvGrpSpPr>
            <p:grpSpPr>
              <a:xfrm>
                <a:off x="4530" y="1287"/>
                <a:ext cx="377" cy="75"/>
                <a:chOff x="2468" y="1332"/>
                <a:chExt cx="310" cy="60"/>
              </a:xfrm>
            </p:grpSpPr>
            <p:sp>
              <p:nvSpPr>
                <p:cNvPr id="1185" name="Google Shape;1185;p1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1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87" name="Google Shape;1187;p19"/>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188" name="Google Shape;1188;p1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189" name="Google Shape;1189;p19"/>
            <p:cNvGrpSpPr/>
            <p:nvPr/>
          </p:nvGrpSpPr>
          <p:grpSpPr>
            <a:xfrm>
              <a:off x="7682706" y="4011766"/>
              <a:ext cx="738188" cy="1385888"/>
              <a:chOff x="2345" y="1140"/>
              <a:chExt cx="528" cy="1084"/>
            </a:xfrm>
          </p:grpSpPr>
          <p:cxnSp>
            <p:nvCxnSpPr>
              <p:cNvPr id="1190" name="Google Shape;1190;p19"/>
              <p:cNvCxnSpPr/>
              <p:nvPr/>
            </p:nvCxnSpPr>
            <p:spPr>
              <a:xfrm flipH="1" rot="10800000">
                <a:off x="2811" y="1459"/>
                <a:ext cx="62" cy="5"/>
              </a:xfrm>
              <a:prstGeom prst="straightConnector1">
                <a:avLst/>
              </a:prstGeom>
              <a:noFill/>
              <a:ln cap="flat" cmpd="sng" w="19050">
                <a:solidFill>
                  <a:schemeClr val="dk1"/>
                </a:solidFill>
                <a:prstDash val="solid"/>
                <a:round/>
                <a:headEnd len="med" w="med" type="none"/>
                <a:tailEnd len="med" w="med" type="none"/>
              </a:ln>
            </p:spPr>
          </p:cxnSp>
          <p:cxnSp>
            <p:nvCxnSpPr>
              <p:cNvPr id="1191" name="Google Shape;1191;p19"/>
              <p:cNvCxnSpPr/>
              <p:nvPr/>
            </p:nvCxnSpPr>
            <p:spPr>
              <a:xfrm flipH="1" rot="10800000">
                <a:off x="2811" y="1967"/>
                <a:ext cx="62" cy="2"/>
              </a:xfrm>
              <a:prstGeom prst="straightConnector1">
                <a:avLst/>
              </a:prstGeom>
              <a:noFill/>
              <a:ln cap="flat" cmpd="sng" w="19050">
                <a:solidFill>
                  <a:schemeClr val="dk1"/>
                </a:solidFill>
                <a:prstDash val="solid"/>
                <a:round/>
                <a:headEnd len="med" w="med" type="none"/>
                <a:tailEnd len="med" w="med" type="none"/>
              </a:ln>
            </p:spPr>
          </p:cxnSp>
          <p:cxnSp>
            <p:nvCxnSpPr>
              <p:cNvPr id="1192" name="Google Shape;1192;p19"/>
              <p:cNvCxnSpPr/>
              <p:nvPr/>
            </p:nvCxnSpPr>
            <p:spPr>
              <a:xfrm>
                <a:off x="2868" y="1455"/>
                <a:ext cx="0" cy="509"/>
              </a:xfrm>
              <a:prstGeom prst="straightConnector1">
                <a:avLst/>
              </a:prstGeom>
              <a:noFill/>
              <a:ln cap="flat" cmpd="sng" w="12700">
                <a:solidFill>
                  <a:schemeClr val="dk1"/>
                </a:solidFill>
                <a:prstDash val="solid"/>
                <a:round/>
                <a:headEnd len="med" w="med" type="none"/>
                <a:tailEnd len="med" w="med" type="none"/>
              </a:ln>
            </p:spPr>
          </p:cxnSp>
          <p:grpSp>
            <p:nvGrpSpPr>
              <p:cNvPr id="1193" name="Google Shape;1193;p19"/>
              <p:cNvGrpSpPr/>
              <p:nvPr/>
            </p:nvGrpSpPr>
            <p:grpSpPr>
              <a:xfrm>
                <a:off x="2345" y="1140"/>
                <a:ext cx="503" cy="444"/>
                <a:chOff x="-44" y="1473"/>
                <a:chExt cx="981" cy="1105"/>
              </a:xfrm>
            </p:grpSpPr>
            <p:pic>
              <p:nvPicPr>
                <p:cNvPr descr="desktop_computer_stylized_medium" id="1194" name="Google Shape;1194;p1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195" name="Google Shape;1195;p1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96" name="Google Shape;1196;p19"/>
              <p:cNvSpPr txBox="1"/>
              <p:nvPr/>
            </p:nvSpPr>
            <p:spPr>
              <a:xfrm rot="5400000">
                <a:off x="2463" y="1529"/>
                <a:ext cx="422" cy="3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t>
                </a:r>
                <a:endParaRPr/>
              </a:p>
            </p:txBody>
          </p:sp>
          <p:grpSp>
            <p:nvGrpSpPr>
              <p:cNvPr id="1197" name="Google Shape;1197;p19"/>
              <p:cNvGrpSpPr/>
              <p:nvPr/>
            </p:nvGrpSpPr>
            <p:grpSpPr>
              <a:xfrm>
                <a:off x="2357" y="1780"/>
                <a:ext cx="503" cy="444"/>
                <a:chOff x="-44" y="1473"/>
                <a:chExt cx="981" cy="1105"/>
              </a:xfrm>
            </p:grpSpPr>
            <p:pic>
              <p:nvPicPr>
                <p:cNvPr descr="desktop_computer_stylized_medium" id="1198" name="Google Shape;1198;p1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199" name="Google Shape;1199;p1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2"/>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p>
            <a:pPr indent="-463550" lvl="0" marL="463550" rtl="0" algn="just">
              <a:lnSpc>
                <a:spcPct val="90000"/>
              </a:lnSpc>
              <a:spcBef>
                <a:spcPts val="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Tầng network</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Mạng chuyển gói (Datagram Network)</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IP: Internet Protocol</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DHCP (Dynamic Host Configuration Protocol)</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NAT (Network Address Translation)</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ICMP (Internet Control Message Protocol)</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Các thuật toán routing</a:t>
            </a:r>
            <a:endParaRPr/>
          </a:p>
          <a:p>
            <a:pPr indent="-463550" lvl="0" marL="463550" rtl="0" algn="just">
              <a:lnSpc>
                <a:spcPct val="90000"/>
              </a:lnSpc>
              <a:spcBef>
                <a:spcPts val="1000"/>
              </a:spcBef>
              <a:spcAft>
                <a:spcPts val="0"/>
              </a:spcAft>
              <a:buClr>
                <a:schemeClr val="dk1"/>
              </a:buClr>
              <a:buSzPts val="2800"/>
              <a:buFont typeface="Calibri"/>
              <a:buAutoNum type="arabicPeriod"/>
            </a:pPr>
            <a:r>
              <a:rPr lang="en-US">
                <a:latin typeface="Times New Roman"/>
                <a:ea typeface="Times New Roman"/>
                <a:cs typeface="Times New Roman"/>
                <a:sym typeface="Times New Roman"/>
              </a:rPr>
              <a:t>Routing trong Internet</a:t>
            </a:r>
            <a:endParaRPr/>
          </a:p>
        </p:txBody>
      </p:sp>
      <p:sp>
        <p:nvSpPr>
          <p:cNvPr id="52" name="Google Shape;52;p2"/>
          <p:cNvSpPr txBox="1"/>
          <p:nvPr>
            <p:ph type="title"/>
          </p:nvPr>
        </p:nvSpPr>
        <p:spPr>
          <a:xfrm>
            <a:off x="478302" y="943697"/>
            <a:ext cx="7749246" cy="64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CHƯƠNG 4: TẦNG NETWORK</a:t>
            </a:r>
            <a:endParaRPr/>
          </a:p>
        </p:txBody>
      </p:sp>
      <p:sp>
        <p:nvSpPr>
          <p:cNvPr id="53" name="Google Shape;53;p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05" name="Google Shape;1205;p20"/>
          <p:cNvSpPr txBox="1"/>
          <p:nvPr>
            <p:ph type="title"/>
          </p:nvPr>
        </p:nvSpPr>
        <p:spPr>
          <a:xfrm>
            <a:off x="659358" y="64604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4.3 Phân mảnh và tổng hợp IP</a:t>
            </a:r>
            <a:endParaRPr/>
          </a:p>
        </p:txBody>
      </p:sp>
      <p:grpSp>
        <p:nvGrpSpPr>
          <p:cNvPr id="1206" name="Google Shape;1206;p20"/>
          <p:cNvGrpSpPr/>
          <p:nvPr/>
        </p:nvGrpSpPr>
        <p:grpSpPr>
          <a:xfrm>
            <a:off x="1627408" y="1971603"/>
            <a:ext cx="9309102" cy="4041775"/>
            <a:chOff x="331788" y="1527175"/>
            <a:chExt cx="9309102" cy="4041775"/>
          </a:xfrm>
        </p:grpSpPr>
        <p:grpSp>
          <p:nvGrpSpPr>
            <p:cNvPr id="1207" name="Google Shape;1207;p20"/>
            <p:cNvGrpSpPr/>
            <p:nvPr/>
          </p:nvGrpSpPr>
          <p:grpSpPr>
            <a:xfrm>
              <a:off x="3595688" y="1527175"/>
              <a:ext cx="4248150" cy="660400"/>
              <a:chOff x="3006" y="1205"/>
              <a:chExt cx="2676" cy="416"/>
            </a:xfrm>
          </p:grpSpPr>
          <p:sp>
            <p:nvSpPr>
              <p:cNvPr id="1208" name="Google Shape;1208;p20"/>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20"/>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20"/>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211" name="Google Shape;1211;p20"/>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212" name="Google Shape;1212;p20"/>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213" name="Google Shape;1213;p20"/>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=4000</a:t>
                </a:r>
                <a:endParaRPr/>
              </a:p>
            </p:txBody>
          </p:sp>
          <p:cxnSp>
            <p:nvCxnSpPr>
              <p:cNvPr id="1214" name="Google Shape;1214;p20"/>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15" name="Google Shape;1215;p20"/>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16" name="Google Shape;1216;p20"/>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217" name="Google Shape;1217;p20"/>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18" name="Google Shape;1218;p20"/>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219" name="Google Shape;1219;p20"/>
            <p:cNvGrpSpPr/>
            <p:nvPr/>
          </p:nvGrpSpPr>
          <p:grpSpPr>
            <a:xfrm>
              <a:off x="3684588" y="2290763"/>
              <a:ext cx="5956302" cy="3278187"/>
              <a:chOff x="2321" y="1443"/>
              <a:chExt cx="3752" cy="2065"/>
            </a:xfrm>
          </p:grpSpPr>
          <p:grpSp>
            <p:nvGrpSpPr>
              <p:cNvPr id="1220" name="Google Shape;1220;p20"/>
              <p:cNvGrpSpPr/>
              <p:nvPr/>
            </p:nvGrpSpPr>
            <p:grpSpPr>
              <a:xfrm>
                <a:off x="2613" y="2066"/>
                <a:ext cx="2676" cy="416"/>
                <a:chOff x="3006" y="1205"/>
                <a:chExt cx="2676" cy="416"/>
              </a:xfrm>
            </p:grpSpPr>
            <p:sp>
              <p:nvSpPr>
                <p:cNvPr id="1221" name="Google Shape;1221;p20"/>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20"/>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20"/>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224" name="Google Shape;1224;p20"/>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225" name="Google Shape;1225;p20"/>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226" name="Google Shape;1226;p20"/>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=1500</a:t>
                  </a:r>
                  <a:endParaRPr/>
                </a:p>
              </p:txBody>
            </p:sp>
            <p:cxnSp>
              <p:nvCxnSpPr>
                <p:cNvPr id="1227" name="Google Shape;1227;p20"/>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28" name="Google Shape;1228;p20"/>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29" name="Google Shape;1229;p20"/>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230" name="Google Shape;1230;p20"/>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31" name="Google Shape;1231;p20"/>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232" name="Google Shape;1232;p20"/>
              <p:cNvGrpSpPr/>
              <p:nvPr/>
            </p:nvGrpSpPr>
            <p:grpSpPr>
              <a:xfrm>
                <a:off x="2613" y="2570"/>
                <a:ext cx="2676" cy="416"/>
                <a:chOff x="3006" y="1205"/>
                <a:chExt cx="2676" cy="416"/>
              </a:xfrm>
            </p:grpSpPr>
            <p:sp>
              <p:nvSpPr>
                <p:cNvPr id="1233" name="Google Shape;1233;p20"/>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20"/>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20"/>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236" name="Google Shape;1236;p20"/>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=185</a:t>
                  </a:r>
                  <a:endParaRPr/>
                </a:p>
              </p:txBody>
            </p:sp>
            <p:sp>
              <p:nvSpPr>
                <p:cNvPr id="1237" name="Google Shape;1237;p20"/>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238" name="Google Shape;1238;p20"/>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=1500</a:t>
                  </a:r>
                  <a:endParaRPr/>
                </a:p>
              </p:txBody>
            </p:sp>
            <p:cxnSp>
              <p:nvCxnSpPr>
                <p:cNvPr id="1239" name="Google Shape;1239;p20"/>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40" name="Google Shape;1240;p20"/>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41" name="Google Shape;1241;p20"/>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242" name="Google Shape;1242;p20"/>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43" name="Google Shape;1243;p20"/>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244" name="Google Shape;1244;p20"/>
              <p:cNvGrpSpPr/>
              <p:nvPr/>
            </p:nvGrpSpPr>
            <p:grpSpPr>
              <a:xfrm>
                <a:off x="2607" y="3092"/>
                <a:ext cx="2676" cy="416"/>
                <a:chOff x="3006" y="1205"/>
                <a:chExt cx="2676" cy="416"/>
              </a:xfrm>
            </p:grpSpPr>
            <p:sp>
              <p:nvSpPr>
                <p:cNvPr id="1245" name="Google Shape;1245;p20"/>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20"/>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20"/>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248" name="Google Shape;1248;p20"/>
                <p:cNvSpPr txBox="1"/>
                <p:nvPr/>
              </p:nvSpPr>
              <p:spPr>
                <a:xfrm>
                  <a:off x="4648" y="1217"/>
                  <a:ext cx="468"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=370</a:t>
                  </a:r>
                  <a:endParaRPr/>
                </a:p>
              </p:txBody>
            </p:sp>
            <p:sp>
              <p:nvSpPr>
                <p:cNvPr id="1249" name="Google Shape;1249;p20"/>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250" name="Google Shape;1250;p20"/>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=1040</a:t>
                  </a:r>
                  <a:endParaRPr/>
                </a:p>
              </p:txBody>
            </p:sp>
            <p:cxnSp>
              <p:nvCxnSpPr>
                <p:cNvPr id="1251" name="Google Shape;1251;p20"/>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52" name="Google Shape;1252;p20"/>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53" name="Google Shape;1253;p20"/>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254" name="Google Shape;1254;p20"/>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255" name="Google Shape;1255;p20"/>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sp>
            <p:nvSpPr>
              <p:cNvPr id="1256" name="Google Shape;1256;p20"/>
              <p:cNvSpPr/>
              <p:nvPr/>
            </p:nvSpPr>
            <p:spPr>
              <a:xfrm>
                <a:off x="2337" y="1443"/>
                <a:ext cx="210" cy="1362"/>
              </a:xfrm>
              <a:custGeom>
                <a:rect b="b" l="l" r="r" t="t"/>
                <a:pathLst>
                  <a:path extrusionOk="0" h="1362" w="210">
                    <a:moveTo>
                      <a:pt x="0" y="0"/>
                    </a:moveTo>
                    <a:lnTo>
                      <a:pt x="0" y="1362"/>
                    </a:lnTo>
                    <a:lnTo>
                      <a:pt x="210" y="858"/>
                    </a:lnTo>
                  </a:path>
                </a:pathLst>
              </a:custGeom>
              <a:noFill/>
              <a:ln cap="flat" cmpd="sng" w="19050">
                <a:solidFill>
                  <a:srgbClr val="CC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57" name="Google Shape;1257;p20"/>
              <p:cNvCxnSpPr/>
              <p:nvPr/>
            </p:nvCxnSpPr>
            <p:spPr>
              <a:xfrm>
                <a:off x="2337" y="2787"/>
                <a:ext cx="228" cy="0"/>
              </a:xfrm>
              <a:prstGeom prst="straightConnector1">
                <a:avLst/>
              </a:prstGeom>
              <a:noFill/>
              <a:ln cap="flat" cmpd="sng" w="19050">
                <a:solidFill>
                  <a:srgbClr val="CC0000"/>
                </a:solidFill>
                <a:prstDash val="solid"/>
                <a:round/>
                <a:headEnd len="med" w="med" type="none"/>
                <a:tailEnd len="med" w="med" type="triangle"/>
              </a:ln>
            </p:spPr>
          </p:cxnSp>
          <p:cxnSp>
            <p:nvCxnSpPr>
              <p:cNvPr id="1258" name="Google Shape;1258;p20"/>
              <p:cNvCxnSpPr/>
              <p:nvPr/>
            </p:nvCxnSpPr>
            <p:spPr>
              <a:xfrm>
                <a:off x="2343" y="2793"/>
                <a:ext cx="210" cy="498"/>
              </a:xfrm>
              <a:prstGeom prst="straightConnector1">
                <a:avLst/>
              </a:prstGeom>
              <a:noFill/>
              <a:ln cap="flat" cmpd="sng" w="19050">
                <a:solidFill>
                  <a:srgbClr val="CC0000"/>
                </a:solidFill>
                <a:prstDash val="solid"/>
                <a:round/>
                <a:headEnd len="med" w="med" type="none"/>
                <a:tailEnd len="med" w="med" type="triangle"/>
              </a:ln>
            </p:spPr>
          </p:cxnSp>
          <p:sp>
            <p:nvSpPr>
              <p:cNvPr id="1259" name="Google Shape;1259;p20"/>
              <p:cNvSpPr txBox="1"/>
              <p:nvPr/>
            </p:nvSpPr>
            <p:spPr>
              <a:xfrm>
                <a:off x="2321" y="1490"/>
                <a:ext cx="375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CC0000"/>
                    </a:solidFill>
                    <a:latin typeface="Times New Roman"/>
                    <a:ea typeface="Times New Roman"/>
                    <a:cs typeface="Times New Roman"/>
                    <a:sym typeface="Times New Roman"/>
                  </a:rPr>
                  <a:t>1 datagram lớn thành vài daratagram nhỏ hơn</a:t>
                </a:r>
                <a:endParaRPr/>
              </a:p>
            </p:txBody>
          </p:sp>
        </p:grpSp>
        <p:sp>
          <p:nvSpPr>
            <p:cNvPr id="1260" name="Google Shape;1260;p20"/>
            <p:cNvSpPr/>
            <p:nvPr/>
          </p:nvSpPr>
          <p:spPr>
            <a:xfrm>
              <a:off x="331788" y="1801813"/>
              <a:ext cx="3092450" cy="1677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2080"/>
                <a:buFont typeface="Noto Sans Symbols"/>
                <a:buNone/>
              </a:pPr>
              <a:r>
                <a:rPr i="1" lang="en-US" sz="3200">
                  <a:solidFill>
                    <a:srgbClr val="CC0000"/>
                  </a:solidFill>
                  <a:latin typeface="Times New Roman"/>
                  <a:ea typeface="Times New Roman"/>
                  <a:cs typeface="Times New Roman"/>
                  <a:sym typeface="Times New Roman"/>
                </a:rPr>
                <a:t>Ví dụ:</a:t>
              </a:r>
              <a:endParaRPr/>
            </a:p>
            <a:p>
              <a:pPr indent="-342900" lvl="0" marL="342900" marR="0" rtl="0" algn="l">
                <a:lnSpc>
                  <a:spcPct val="85000"/>
                </a:lnSpc>
                <a:spcBef>
                  <a:spcPts val="480"/>
                </a:spcBef>
                <a:spcAft>
                  <a:spcPts val="0"/>
                </a:spcAft>
                <a:buClr>
                  <a:srgbClr val="000099"/>
                </a:buClr>
                <a:buSzPts val="1560"/>
                <a:buFont typeface="Noto Sans Symbols"/>
                <a:buChar char="❖"/>
              </a:pPr>
              <a:r>
                <a:rPr lang="en-US" sz="2400">
                  <a:solidFill>
                    <a:schemeClr val="dk1"/>
                  </a:solidFill>
                  <a:latin typeface="Times New Roman"/>
                  <a:ea typeface="Times New Roman"/>
                  <a:cs typeface="Times New Roman"/>
                  <a:sym typeface="Times New Roman"/>
                </a:rPr>
                <a:t>4000 byte datagram</a:t>
              </a:r>
              <a:endParaRPr/>
            </a:p>
            <a:p>
              <a:pPr indent="-342900" lvl="0" marL="342900" marR="0" rtl="0" algn="l">
                <a:lnSpc>
                  <a:spcPct val="85000"/>
                </a:lnSpc>
                <a:spcBef>
                  <a:spcPts val="480"/>
                </a:spcBef>
                <a:spcAft>
                  <a:spcPts val="0"/>
                </a:spcAft>
                <a:buClr>
                  <a:srgbClr val="000099"/>
                </a:buClr>
                <a:buSzPts val="1560"/>
                <a:buFont typeface="Noto Sans Symbols"/>
                <a:buChar char="❖"/>
              </a:pPr>
              <a:r>
                <a:rPr lang="en-US" sz="2400">
                  <a:solidFill>
                    <a:schemeClr val="dk1"/>
                  </a:solidFill>
                  <a:latin typeface="Times New Roman"/>
                  <a:ea typeface="Times New Roman"/>
                  <a:cs typeface="Times New Roman"/>
                  <a:sym typeface="Times New Roman"/>
                </a:rPr>
                <a:t>MTU = 1500 bytes</a:t>
              </a:r>
              <a:endParaRPr/>
            </a:p>
            <a:p>
              <a:pPr indent="-243840" lvl="0" marL="342900" marR="0" rtl="0" algn="l">
                <a:lnSpc>
                  <a:spcPct val="85000"/>
                </a:lnSpc>
                <a:spcBef>
                  <a:spcPts val="480"/>
                </a:spcBef>
                <a:spcAft>
                  <a:spcPts val="0"/>
                </a:spcAft>
                <a:buClr>
                  <a:srgbClr val="000099"/>
                </a:buClr>
                <a:buSzPts val="1560"/>
                <a:buFont typeface="Noto Sans Symbols"/>
                <a:buNone/>
              </a:pPr>
              <a:r>
                <a:t/>
              </a:r>
              <a:endParaRPr sz="2400">
                <a:solidFill>
                  <a:schemeClr val="dk1"/>
                </a:solidFill>
                <a:latin typeface="Times New Roman"/>
                <a:ea typeface="Times New Roman"/>
                <a:cs typeface="Times New Roman"/>
                <a:sym typeface="Times New Roman"/>
              </a:endParaRPr>
            </a:p>
          </p:txBody>
        </p:sp>
        <p:sp>
          <p:nvSpPr>
            <p:cNvPr id="1261" name="Google Shape;1261;p20"/>
            <p:cNvSpPr txBox="1"/>
            <p:nvPr/>
          </p:nvSpPr>
          <p:spPr>
            <a:xfrm>
              <a:off x="1042987" y="3235107"/>
              <a:ext cx="225266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1480 bytes</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trong trường dữ liệu</a:t>
              </a:r>
              <a:endParaRPr/>
            </a:p>
          </p:txBody>
        </p:sp>
        <p:sp>
          <p:nvSpPr>
            <p:cNvPr id="1262" name="Google Shape;1262;p20"/>
            <p:cNvSpPr txBox="1"/>
            <p:nvPr/>
          </p:nvSpPr>
          <p:spPr>
            <a:xfrm>
              <a:off x="1042987" y="4055031"/>
              <a:ext cx="17240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offset = 1480/8 </a:t>
              </a:r>
              <a:endParaRPr/>
            </a:p>
          </p:txBody>
        </p:sp>
        <p:cxnSp>
          <p:nvCxnSpPr>
            <p:cNvPr id="1263" name="Google Shape;1263;p20"/>
            <p:cNvCxnSpPr/>
            <p:nvPr/>
          </p:nvCxnSpPr>
          <p:spPr>
            <a:xfrm>
              <a:off x="1985963" y="3590925"/>
              <a:ext cx="2619375" cy="0"/>
            </a:xfrm>
            <a:prstGeom prst="straightConnector1">
              <a:avLst/>
            </a:prstGeom>
            <a:noFill/>
            <a:ln cap="flat" cmpd="sng" w="9525">
              <a:solidFill>
                <a:schemeClr val="dk1"/>
              </a:solidFill>
              <a:prstDash val="solid"/>
              <a:round/>
              <a:headEnd len="med" w="med" type="none"/>
              <a:tailEnd len="med" w="med" type="none"/>
            </a:ln>
          </p:spPr>
        </p:cxnSp>
        <p:cxnSp>
          <p:nvCxnSpPr>
            <p:cNvPr id="1264" name="Google Shape;1264;p20"/>
            <p:cNvCxnSpPr/>
            <p:nvPr/>
          </p:nvCxnSpPr>
          <p:spPr>
            <a:xfrm rot="10800000">
              <a:off x="2319338" y="4394200"/>
              <a:ext cx="4672012"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2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70" name="Google Shape;1270;p21"/>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NẾU MỘT GÓI TIN IP ĐƯỢC CHIA THÀNH 3 GÓI TIN NHỎ THÌ?</a:t>
            </a:r>
            <a:endParaRPr/>
          </a:p>
        </p:txBody>
      </p:sp>
      <p:grpSp>
        <p:nvGrpSpPr>
          <p:cNvPr id="1271" name="Google Shape;1271;p21"/>
          <p:cNvGrpSpPr/>
          <p:nvPr/>
        </p:nvGrpSpPr>
        <p:grpSpPr>
          <a:xfrm>
            <a:off x="771784" y="2643433"/>
            <a:ext cx="9007365" cy="546538"/>
            <a:chOff x="1418897" y="2165131"/>
            <a:chExt cx="9007365" cy="546538"/>
          </a:xfrm>
        </p:grpSpPr>
        <p:sp>
          <p:nvSpPr>
            <p:cNvPr id="1272" name="Google Shape;1272;p2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Trường Identification (ID) của mỗi gói tin là khác nhau</a:t>
              </a:r>
              <a:endParaRPr b="1" i="0" sz="2600" u="none" cap="none" strike="noStrike">
                <a:solidFill>
                  <a:srgbClr val="000000"/>
                </a:solidFill>
                <a:latin typeface="Calibri"/>
                <a:ea typeface="Calibri"/>
                <a:cs typeface="Calibri"/>
                <a:sym typeface="Calibri"/>
              </a:endParaRPr>
            </a:p>
          </p:txBody>
        </p:sp>
        <p:sp>
          <p:nvSpPr>
            <p:cNvPr id="1273" name="Google Shape;1273;p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274" name="Google Shape;1274;p21"/>
          <p:cNvGrpSpPr/>
          <p:nvPr/>
        </p:nvGrpSpPr>
        <p:grpSpPr>
          <a:xfrm>
            <a:off x="771783" y="3521047"/>
            <a:ext cx="9007365" cy="546538"/>
            <a:chOff x="1418897" y="2165131"/>
            <a:chExt cx="9007365" cy="546538"/>
          </a:xfrm>
        </p:grpSpPr>
        <p:sp>
          <p:nvSpPr>
            <p:cNvPr id="1275" name="Google Shape;1275;p2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Cả 3 gói tin có cờ Fragment Flag bật lên 1</a:t>
              </a:r>
              <a:endParaRPr b="1" i="0" sz="2600" u="none" cap="none" strike="noStrike">
                <a:solidFill>
                  <a:srgbClr val="000000"/>
                </a:solidFill>
                <a:latin typeface="Calibri"/>
                <a:ea typeface="Calibri"/>
                <a:cs typeface="Calibri"/>
                <a:sym typeface="Calibri"/>
              </a:endParaRPr>
            </a:p>
          </p:txBody>
        </p:sp>
        <p:sp>
          <p:nvSpPr>
            <p:cNvPr id="1276" name="Google Shape;1276;p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277" name="Google Shape;1277;p21"/>
          <p:cNvGrpSpPr/>
          <p:nvPr/>
        </p:nvGrpSpPr>
        <p:grpSpPr>
          <a:xfrm>
            <a:off x="771783" y="4398660"/>
            <a:ext cx="9007365" cy="546538"/>
            <a:chOff x="1418897" y="2165131"/>
            <a:chExt cx="9007365" cy="546538"/>
          </a:xfrm>
        </p:grpSpPr>
        <p:sp>
          <p:nvSpPr>
            <p:cNvPr id="1278" name="Google Shape;1278;p2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Trường Fragment offset của cả 3 gói tin là giống nhau </a:t>
              </a:r>
              <a:endParaRPr b="1" i="0" sz="2600" u="none" cap="none" strike="noStrike">
                <a:solidFill>
                  <a:srgbClr val="000000"/>
                </a:solidFill>
                <a:latin typeface="Calibri"/>
                <a:ea typeface="Calibri"/>
                <a:cs typeface="Calibri"/>
                <a:sym typeface="Calibri"/>
              </a:endParaRPr>
            </a:p>
          </p:txBody>
        </p:sp>
        <p:sp>
          <p:nvSpPr>
            <p:cNvPr id="1279" name="Google Shape;1279;p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280" name="Google Shape;1280;p21"/>
          <p:cNvGrpSpPr/>
          <p:nvPr/>
        </p:nvGrpSpPr>
        <p:grpSpPr>
          <a:xfrm>
            <a:off x="771783" y="5276272"/>
            <a:ext cx="9007365" cy="546538"/>
            <a:chOff x="1418897" y="2165131"/>
            <a:chExt cx="9007365" cy="546538"/>
          </a:xfrm>
        </p:grpSpPr>
        <p:sp>
          <p:nvSpPr>
            <p:cNvPr id="1281" name="Google Shape;1281;p2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Chỉ có 2 gói tin đầu tiên có cờ Fragment Flag bật lên 1 </a:t>
              </a:r>
              <a:endParaRPr b="1" i="0" sz="2600" u="none" cap="none" strike="noStrike">
                <a:solidFill>
                  <a:srgbClr val="000000"/>
                </a:solidFill>
                <a:latin typeface="Calibri"/>
                <a:ea typeface="Calibri"/>
                <a:cs typeface="Calibri"/>
                <a:sym typeface="Calibri"/>
              </a:endParaRPr>
            </a:p>
          </p:txBody>
        </p:sp>
        <p:sp>
          <p:nvSpPr>
            <p:cNvPr id="1282" name="Google Shape;1282;p2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283" name="Google Shape;1283;p21"/>
          <p:cNvSpPr/>
          <p:nvPr/>
        </p:nvSpPr>
        <p:spPr>
          <a:xfrm>
            <a:off x="771783" y="5144891"/>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84" name="Google Shape;1284;p21"/>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90" name="Google Shape;1290;p22"/>
          <p:cNvSpPr/>
          <p:nvPr/>
        </p:nvSpPr>
        <p:spPr>
          <a:xfrm>
            <a:off x="602969" y="924760"/>
            <a:ext cx="9101959" cy="178149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Calibri"/>
                <a:ea typeface="Calibri"/>
                <a:cs typeface="Calibri"/>
                <a:sym typeface="Calibri"/>
              </a:rPr>
              <a:t>Khi gửi một gói tin IPv4 có kích thước là 4000 byte datagram và MTU là 1000 byte, gói tin ban đầu sẽ đượ</a:t>
            </a:r>
            <a:r>
              <a:rPr b="1" lang="en-US" sz="2500">
                <a:solidFill>
                  <a:srgbClr val="000000"/>
                </a:solidFill>
                <a:latin typeface="Calibri"/>
                <a:ea typeface="Calibri"/>
                <a:cs typeface="Calibri"/>
                <a:sym typeface="Calibri"/>
              </a:rPr>
              <a:t>c chia thành các gói nhỏ. Biết kích thước phần header của các gói tin là 20 byte, số gói tin được phân mảnh và kích thước gói tin cuối cùng là?</a:t>
            </a:r>
            <a:endParaRPr b="1" i="0" sz="2500" u="none" cap="none" strike="noStrike">
              <a:solidFill>
                <a:srgbClr val="000000"/>
              </a:solidFill>
              <a:latin typeface="Calibri"/>
              <a:ea typeface="Calibri"/>
              <a:cs typeface="Calibri"/>
              <a:sym typeface="Calibri"/>
            </a:endParaRPr>
          </a:p>
        </p:txBody>
      </p:sp>
      <p:grpSp>
        <p:nvGrpSpPr>
          <p:cNvPr id="1291" name="Google Shape;1291;p22"/>
          <p:cNvGrpSpPr/>
          <p:nvPr/>
        </p:nvGrpSpPr>
        <p:grpSpPr>
          <a:xfrm>
            <a:off x="602969" y="2989471"/>
            <a:ext cx="9007365" cy="546538"/>
            <a:chOff x="1418897" y="2165131"/>
            <a:chExt cx="9007365" cy="546538"/>
          </a:xfrm>
        </p:grpSpPr>
        <p:sp>
          <p:nvSpPr>
            <p:cNvPr id="1292" name="Google Shape;1292;p2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5 mảnh</a:t>
              </a:r>
              <a:r>
                <a:rPr b="1" lang="en-US" sz="2600">
                  <a:solidFill>
                    <a:srgbClr val="000000"/>
                  </a:solidFill>
                  <a:latin typeface="Calibri"/>
                  <a:ea typeface="Calibri"/>
                  <a:cs typeface="Calibri"/>
                  <a:sym typeface="Calibri"/>
                </a:rPr>
                <a:t>, kích thước gói tin cuối 80 byte</a:t>
              </a:r>
              <a:endParaRPr b="1" i="0" sz="2600" u="none" cap="none" strike="noStrike">
                <a:solidFill>
                  <a:srgbClr val="000000"/>
                </a:solidFill>
                <a:latin typeface="Calibri"/>
                <a:ea typeface="Calibri"/>
                <a:cs typeface="Calibri"/>
                <a:sym typeface="Calibri"/>
              </a:endParaRPr>
            </a:p>
          </p:txBody>
        </p:sp>
        <p:sp>
          <p:nvSpPr>
            <p:cNvPr id="1293" name="Google Shape;1293;p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294" name="Google Shape;1294;p22"/>
          <p:cNvGrpSpPr/>
          <p:nvPr/>
        </p:nvGrpSpPr>
        <p:grpSpPr>
          <a:xfrm>
            <a:off x="592459" y="3874968"/>
            <a:ext cx="9007365" cy="546538"/>
            <a:chOff x="1418897" y="2165131"/>
            <a:chExt cx="9007365" cy="546538"/>
          </a:xfrm>
        </p:grpSpPr>
        <p:sp>
          <p:nvSpPr>
            <p:cNvPr id="1295" name="Google Shape;1295;p2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4 mảnh, kích thước gói tin cuối 120 byte </a:t>
              </a:r>
              <a:endParaRPr/>
            </a:p>
          </p:txBody>
        </p:sp>
        <p:sp>
          <p:nvSpPr>
            <p:cNvPr id="1296" name="Google Shape;1296;p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297" name="Google Shape;1297;p22"/>
          <p:cNvGrpSpPr/>
          <p:nvPr/>
        </p:nvGrpSpPr>
        <p:grpSpPr>
          <a:xfrm>
            <a:off x="602969" y="4760465"/>
            <a:ext cx="9007365" cy="546538"/>
            <a:chOff x="1418897" y="2165131"/>
            <a:chExt cx="9007365" cy="546538"/>
          </a:xfrm>
        </p:grpSpPr>
        <p:sp>
          <p:nvSpPr>
            <p:cNvPr id="1298" name="Google Shape;1298;p2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4 mảnh</a:t>
              </a:r>
              <a:r>
                <a:rPr b="1" lang="en-US" sz="2600">
                  <a:solidFill>
                    <a:srgbClr val="000000"/>
                  </a:solidFill>
                  <a:latin typeface="Calibri"/>
                  <a:ea typeface="Calibri"/>
                  <a:cs typeface="Calibri"/>
                  <a:sym typeface="Calibri"/>
                </a:rPr>
                <a:t>, kích thước gói tin cuối 80 byte</a:t>
              </a:r>
              <a:endParaRPr b="1" i="0" sz="2600" u="none" cap="none" strike="noStrike">
                <a:solidFill>
                  <a:srgbClr val="000000"/>
                </a:solidFill>
                <a:latin typeface="Calibri"/>
                <a:ea typeface="Calibri"/>
                <a:cs typeface="Calibri"/>
                <a:sym typeface="Calibri"/>
              </a:endParaRPr>
            </a:p>
          </p:txBody>
        </p:sp>
        <p:sp>
          <p:nvSpPr>
            <p:cNvPr id="1299" name="Google Shape;1299;p2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300" name="Google Shape;1300;p22"/>
          <p:cNvGrpSpPr/>
          <p:nvPr/>
        </p:nvGrpSpPr>
        <p:grpSpPr>
          <a:xfrm>
            <a:off x="602969" y="5590216"/>
            <a:ext cx="9007365" cy="546538"/>
            <a:chOff x="1418896" y="2109385"/>
            <a:chExt cx="9007365" cy="546538"/>
          </a:xfrm>
        </p:grpSpPr>
        <p:sp>
          <p:nvSpPr>
            <p:cNvPr id="1301" name="Google Shape;1301;p22"/>
            <p:cNvSpPr/>
            <p:nvPr/>
          </p:nvSpPr>
          <p:spPr>
            <a:xfrm>
              <a:off x="1418896" y="2109385"/>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5 mảnh, kích thước gói tin cuối </a:t>
              </a:r>
              <a:r>
                <a:rPr b="1" lang="en-US" sz="2600">
                  <a:solidFill>
                    <a:srgbClr val="000000"/>
                  </a:solidFill>
                  <a:latin typeface="Calibri"/>
                  <a:ea typeface="Calibri"/>
                  <a:cs typeface="Calibri"/>
                  <a:sym typeface="Calibri"/>
                </a:rPr>
                <a:t>60</a:t>
              </a:r>
              <a:r>
                <a:rPr b="1" i="0" lang="en-US" sz="2600" u="none" cap="none" strike="noStrike">
                  <a:solidFill>
                    <a:srgbClr val="000000"/>
                  </a:solidFill>
                  <a:latin typeface="Calibri"/>
                  <a:ea typeface="Calibri"/>
                  <a:cs typeface="Calibri"/>
                  <a:sym typeface="Calibri"/>
                </a:rPr>
                <a:t> byte</a:t>
              </a:r>
              <a:endParaRPr/>
            </a:p>
          </p:txBody>
        </p:sp>
        <p:sp>
          <p:nvSpPr>
            <p:cNvPr id="1302" name="Google Shape;1302;p22"/>
            <p:cNvSpPr/>
            <p:nvPr/>
          </p:nvSpPr>
          <p:spPr>
            <a:xfrm>
              <a:off x="1587061" y="2109385"/>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303" name="Google Shape;1303;p22"/>
          <p:cNvSpPr/>
          <p:nvPr/>
        </p:nvSpPr>
        <p:spPr>
          <a:xfrm>
            <a:off x="592459" y="2851076"/>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4" name="Google Shape;1304;p22"/>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2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1310" name="Google Shape;1310;p23"/>
          <p:cNvGrpSpPr/>
          <p:nvPr/>
        </p:nvGrpSpPr>
        <p:grpSpPr>
          <a:xfrm>
            <a:off x="4258261" y="1408112"/>
            <a:ext cx="4248150" cy="660400"/>
            <a:chOff x="3006" y="1205"/>
            <a:chExt cx="2676" cy="416"/>
          </a:xfrm>
        </p:grpSpPr>
        <p:sp>
          <p:nvSpPr>
            <p:cNvPr id="1311" name="Google Shape;1311;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14" name="Google Shape;1314;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15" name="Google Shape;1315;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316" name="Google Shape;1316;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=4000</a:t>
              </a:r>
              <a:endParaRPr/>
            </a:p>
          </p:txBody>
        </p:sp>
        <p:cxnSp>
          <p:nvCxnSpPr>
            <p:cNvPr id="1317" name="Google Shape;1317;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18" name="Google Shape;1318;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19" name="Google Shape;1319;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20" name="Google Shape;1320;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21" name="Google Shape;1321;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322" name="Google Shape;1322;p23"/>
          <p:cNvGrpSpPr/>
          <p:nvPr/>
        </p:nvGrpSpPr>
        <p:grpSpPr>
          <a:xfrm>
            <a:off x="4898818" y="2301901"/>
            <a:ext cx="4248151" cy="660400"/>
            <a:chOff x="3006" y="1205"/>
            <a:chExt cx="2676" cy="416"/>
          </a:xfrm>
        </p:grpSpPr>
        <p:sp>
          <p:nvSpPr>
            <p:cNvPr id="1323" name="Google Shape;1323;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26" name="Google Shape;1326;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27" name="Google Shape;1327;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328" name="Google Shape;1328;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=1000</a:t>
              </a:r>
              <a:endParaRPr/>
            </a:p>
          </p:txBody>
        </p:sp>
        <p:cxnSp>
          <p:nvCxnSpPr>
            <p:cNvPr id="1329" name="Google Shape;1329;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30" name="Google Shape;1330;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31" name="Google Shape;1331;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32" name="Google Shape;1332;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33" name="Google Shape;1333;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334" name="Google Shape;1334;p23"/>
          <p:cNvGrpSpPr/>
          <p:nvPr/>
        </p:nvGrpSpPr>
        <p:grpSpPr>
          <a:xfrm>
            <a:off x="4898818" y="3102001"/>
            <a:ext cx="4248151" cy="660400"/>
            <a:chOff x="3006" y="1205"/>
            <a:chExt cx="2676" cy="416"/>
          </a:xfrm>
        </p:grpSpPr>
        <p:sp>
          <p:nvSpPr>
            <p:cNvPr id="1335" name="Google Shape;1335;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38" name="Google Shape;1338;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39" name="Google Shape;1339;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340" name="Google Shape;1340;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=1000</a:t>
              </a:r>
              <a:endParaRPr/>
            </a:p>
          </p:txBody>
        </p:sp>
        <p:cxnSp>
          <p:nvCxnSpPr>
            <p:cNvPr id="1341" name="Google Shape;1341;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42" name="Google Shape;1342;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43" name="Google Shape;1343;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44" name="Google Shape;1344;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45" name="Google Shape;1345;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346" name="Google Shape;1346;p23"/>
          <p:cNvGrpSpPr/>
          <p:nvPr/>
        </p:nvGrpSpPr>
        <p:grpSpPr>
          <a:xfrm>
            <a:off x="4889293" y="3930676"/>
            <a:ext cx="4248151" cy="660400"/>
            <a:chOff x="3006" y="1205"/>
            <a:chExt cx="2676" cy="416"/>
          </a:xfrm>
        </p:grpSpPr>
        <p:sp>
          <p:nvSpPr>
            <p:cNvPr id="1347" name="Google Shape;1347;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50" name="Google Shape;1350;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51" name="Google Shape;1351;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352" name="Google Shape;1352;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=1000</a:t>
              </a:r>
              <a:endParaRPr/>
            </a:p>
          </p:txBody>
        </p:sp>
        <p:cxnSp>
          <p:nvCxnSpPr>
            <p:cNvPr id="1353" name="Google Shape;1353;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54" name="Google Shape;1354;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55" name="Google Shape;1355;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56" name="Google Shape;1356;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57" name="Google Shape;1357;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sp>
        <p:nvSpPr>
          <p:cNvPr id="1358" name="Google Shape;1358;p23"/>
          <p:cNvSpPr/>
          <p:nvPr/>
        </p:nvSpPr>
        <p:spPr>
          <a:xfrm>
            <a:off x="4372561" y="2171700"/>
            <a:ext cx="508794" cy="2162175"/>
          </a:xfrm>
          <a:custGeom>
            <a:rect b="b" l="l" r="r" t="t"/>
            <a:pathLst>
              <a:path extrusionOk="0" h="1362" w="210">
                <a:moveTo>
                  <a:pt x="0" y="0"/>
                </a:moveTo>
                <a:lnTo>
                  <a:pt x="0" y="1362"/>
                </a:lnTo>
                <a:lnTo>
                  <a:pt x="210" y="858"/>
                </a:lnTo>
              </a:path>
            </a:pathLst>
          </a:custGeom>
          <a:noFill/>
          <a:ln cap="flat" cmpd="sng" w="19050">
            <a:solidFill>
              <a:srgbClr val="CC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359" name="Google Shape;1359;p23"/>
          <p:cNvCxnSpPr/>
          <p:nvPr/>
        </p:nvCxnSpPr>
        <p:spPr>
          <a:xfrm>
            <a:off x="4372561" y="4305300"/>
            <a:ext cx="508794" cy="0"/>
          </a:xfrm>
          <a:prstGeom prst="straightConnector1">
            <a:avLst/>
          </a:prstGeom>
          <a:noFill/>
          <a:ln cap="flat" cmpd="sng" w="19050">
            <a:solidFill>
              <a:srgbClr val="CC0000"/>
            </a:solidFill>
            <a:prstDash val="solid"/>
            <a:round/>
            <a:headEnd len="med" w="med" type="none"/>
            <a:tailEnd len="med" w="med" type="triangle"/>
          </a:ln>
        </p:spPr>
      </p:cxnSp>
      <p:cxnSp>
        <p:nvCxnSpPr>
          <p:cNvPr id="1360" name="Google Shape;1360;p23"/>
          <p:cNvCxnSpPr/>
          <p:nvPr/>
        </p:nvCxnSpPr>
        <p:spPr>
          <a:xfrm>
            <a:off x="4382086" y="4314825"/>
            <a:ext cx="440532" cy="825210"/>
          </a:xfrm>
          <a:prstGeom prst="straightConnector1">
            <a:avLst/>
          </a:prstGeom>
          <a:noFill/>
          <a:ln cap="flat" cmpd="sng" w="19050">
            <a:solidFill>
              <a:srgbClr val="CC0000"/>
            </a:solidFill>
            <a:prstDash val="solid"/>
            <a:round/>
            <a:headEnd len="med" w="med" type="none"/>
            <a:tailEnd len="med" w="med" type="triangle"/>
          </a:ln>
        </p:spPr>
      </p:cxnSp>
      <p:sp>
        <p:nvSpPr>
          <p:cNvPr id="1361" name="Google Shape;1361;p23"/>
          <p:cNvSpPr/>
          <p:nvPr/>
        </p:nvSpPr>
        <p:spPr>
          <a:xfrm>
            <a:off x="572087" y="945544"/>
            <a:ext cx="3711138" cy="84200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4000 byte datagram</a:t>
            </a:r>
            <a:endParaRPr/>
          </a:p>
          <a:p>
            <a:pPr indent="-342900" lvl="0" marL="342900" marR="0" rtl="0" algn="l">
              <a:lnSpc>
                <a:spcPct val="85000"/>
              </a:lnSpc>
              <a:spcBef>
                <a:spcPts val="56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MTU = 1000 bytes</a:t>
            </a:r>
            <a:endParaRPr/>
          </a:p>
          <a:p>
            <a:pPr indent="-227330" lvl="0" marL="342900" marR="0" rtl="0" algn="l">
              <a:lnSpc>
                <a:spcPct val="85000"/>
              </a:lnSpc>
              <a:spcBef>
                <a:spcPts val="560"/>
              </a:spcBef>
              <a:spcAft>
                <a:spcPts val="0"/>
              </a:spcAft>
              <a:buClr>
                <a:srgbClr val="000099"/>
              </a:buClr>
              <a:buSzPts val="1820"/>
              <a:buFont typeface="Noto Sans Symbols"/>
              <a:buNone/>
            </a:pPr>
            <a:r>
              <a:t/>
            </a:r>
            <a:endParaRPr sz="2800">
              <a:solidFill>
                <a:schemeClr val="dk1"/>
              </a:solidFill>
              <a:latin typeface="Times New Roman"/>
              <a:ea typeface="Times New Roman"/>
              <a:cs typeface="Times New Roman"/>
              <a:sym typeface="Times New Roman"/>
            </a:endParaRPr>
          </a:p>
        </p:txBody>
      </p:sp>
      <p:sp>
        <p:nvSpPr>
          <p:cNvPr id="1362" name="Google Shape;1362;p23"/>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grpSp>
        <p:nvGrpSpPr>
          <p:cNvPr id="1363" name="Google Shape;1363;p23"/>
          <p:cNvGrpSpPr/>
          <p:nvPr/>
        </p:nvGrpSpPr>
        <p:grpSpPr>
          <a:xfrm>
            <a:off x="4898818" y="4743981"/>
            <a:ext cx="4248151" cy="660400"/>
            <a:chOff x="3006" y="1205"/>
            <a:chExt cx="2676" cy="416"/>
          </a:xfrm>
        </p:grpSpPr>
        <p:sp>
          <p:nvSpPr>
            <p:cNvPr id="1364" name="Google Shape;1364;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67" name="Google Shape;1367;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68" name="Google Shape;1368;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a:p>
          </p:txBody>
        </p:sp>
        <p:sp>
          <p:nvSpPr>
            <p:cNvPr id="1369" name="Google Shape;1369;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=1000</a:t>
              </a:r>
              <a:endParaRPr/>
            </a:p>
          </p:txBody>
        </p:sp>
        <p:cxnSp>
          <p:nvCxnSpPr>
            <p:cNvPr id="1370" name="Google Shape;1370;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71" name="Google Shape;1371;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72" name="Google Shape;1372;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73" name="Google Shape;1373;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74" name="Google Shape;1374;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grpSp>
        <p:nvGrpSpPr>
          <p:cNvPr id="1375" name="Google Shape;1375;p23"/>
          <p:cNvGrpSpPr/>
          <p:nvPr/>
        </p:nvGrpSpPr>
        <p:grpSpPr>
          <a:xfrm>
            <a:off x="4898818" y="5568399"/>
            <a:ext cx="4248151" cy="660400"/>
            <a:chOff x="3006" y="1205"/>
            <a:chExt cx="2676" cy="416"/>
          </a:xfrm>
        </p:grpSpPr>
        <p:sp>
          <p:nvSpPr>
            <p:cNvPr id="1376" name="Google Shape;1376;p23"/>
            <p:cNvSpPr/>
            <p:nvPr/>
          </p:nvSpPr>
          <p:spPr>
            <a:xfrm>
              <a:off x="3048" y="1212"/>
              <a:ext cx="2634" cy="34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23"/>
            <p:cNvSpPr/>
            <p:nvPr/>
          </p:nvSpPr>
          <p:spPr>
            <a:xfrm>
              <a:off x="3006" y="1242"/>
              <a:ext cx="2634" cy="34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23"/>
            <p:cNvSpPr txBox="1"/>
            <p:nvPr/>
          </p:nvSpPr>
          <p:spPr>
            <a:xfrm>
              <a:off x="3734" y="1205"/>
              <a:ext cx="272"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1379" name="Google Shape;1379;p23"/>
            <p:cNvSpPr txBox="1"/>
            <p:nvPr/>
          </p:nvSpPr>
          <p:spPr>
            <a:xfrm>
              <a:off x="4647" y="1217"/>
              <a:ext cx="469" cy="2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offset</a:t>
              </a:r>
              <a:endParaRPr/>
            </a:p>
          </p:txBody>
        </p:sp>
        <p:sp>
          <p:nvSpPr>
            <p:cNvPr id="1380" name="Google Shape;1380;p23"/>
            <p:cNvSpPr txBox="1"/>
            <p:nvPr/>
          </p:nvSpPr>
          <p:spPr>
            <a:xfrm>
              <a:off x="4017" y="1217"/>
              <a:ext cx="596" cy="4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fragflag</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=0</a:t>
              </a:r>
              <a:endParaRPr/>
            </a:p>
          </p:txBody>
        </p:sp>
        <p:sp>
          <p:nvSpPr>
            <p:cNvPr id="1381" name="Google Shape;1381;p23"/>
            <p:cNvSpPr txBox="1"/>
            <p:nvPr/>
          </p:nvSpPr>
          <p:spPr>
            <a:xfrm>
              <a:off x="3230" y="1205"/>
              <a:ext cx="520" cy="4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length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=80</a:t>
              </a:r>
              <a:endParaRPr/>
            </a:p>
          </p:txBody>
        </p:sp>
        <p:cxnSp>
          <p:nvCxnSpPr>
            <p:cNvPr id="1382" name="Google Shape;1382;p23"/>
            <p:cNvCxnSpPr/>
            <p:nvPr/>
          </p:nvCxnSpPr>
          <p:spPr>
            <a:xfrm>
              <a:off x="3246"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83" name="Google Shape;1383;p23"/>
            <p:cNvCxnSpPr/>
            <p:nvPr/>
          </p:nvCxnSpPr>
          <p:spPr>
            <a:xfrm>
              <a:off x="3750"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84" name="Google Shape;1384;p23"/>
            <p:cNvCxnSpPr/>
            <p:nvPr/>
          </p:nvCxnSpPr>
          <p:spPr>
            <a:xfrm>
              <a:off x="4020" y="1254"/>
              <a:ext cx="0" cy="342"/>
            </a:xfrm>
            <a:prstGeom prst="straightConnector1">
              <a:avLst/>
            </a:prstGeom>
            <a:noFill/>
            <a:ln cap="flat" cmpd="sng" w="19050">
              <a:solidFill>
                <a:schemeClr val="dk1"/>
              </a:solidFill>
              <a:prstDash val="solid"/>
              <a:round/>
              <a:headEnd len="med" w="med" type="none"/>
              <a:tailEnd len="med" w="med" type="none"/>
            </a:ln>
          </p:spPr>
        </p:cxnSp>
        <p:cxnSp>
          <p:nvCxnSpPr>
            <p:cNvPr id="1385" name="Google Shape;1385;p23"/>
            <p:cNvCxnSpPr/>
            <p:nvPr/>
          </p:nvCxnSpPr>
          <p:spPr>
            <a:xfrm>
              <a:off x="4638" y="1242"/>
              <a:ext cx="0" cy="342"/>
            </a:xfrm>
            <a:prstGeom prst="straightConnector1">
              <a:avLst/>
            </a:prstGeom>
            <a:noFill/>
            <a:ln cap="flat" cmpd="sng" w="19050">
              <a:solidFill>
                <a:schemeClr val="dk1"/>
              </a:solidFill>
              <a:prstDash val="solid"/>
              <a:round/>
              <a:headEnd len="med" w="med" type="none"/>
              <a:tailEnd len="med" w="med" type="none"/>
            </a:ln>
          </p:spPr>
        </p:cxnSp>
        <p:cxnSp>
          <p:nvCxnSpPr>
            <p:cNvPr id="1386" name="Google Shape;1386;p23"/>
            <p:cNvCxnSpPr/>
            <p:nvPr/>
          </p:nvCxnSpPr>
          <p:spPr>
            <a:xfrm>
              <a:off x="5112" y="1242"/>
              <a:ext cx="0" cy="342"/>
            </a:xfrm>
            <a:prstGeom prst="straightConnector1">
              <a:avLst/>
            </a:prstGeom>
            <a:noFill/>
            <a:ln cap="flat" cmpd="sng" w="19050">
              <a:solidFill>
                <a:schemeClr val="dk1"/>
              </a:solidFill>
              <a:prstDash val="solid"/>
              <a:round/>
              <a:headEnd len="med" w="med" type="none"/>
              <a:tailEnd len="med" w="med" type="none"/>
            </a:ln>
          </p:spPr>
        </p:cxnSp>
      </p:grpSp>
      <p:cxnSp>
        <p:nvCxnSpPr>
          <p:cNvPr id="1387" name="Google Shape;1387;p23"/>
          <p:cNvCxnSpPr/>
          <p:nvPr/>
        </p:nvCxnSpPr>
        <p:spPr>
          <a:xfrm>
            <a:off x="4381293" y="4305299"/>
            <a:ext cx="457200" cy="1617185"/>
          </a:xfrm>
          <a:prstGeom prst="straightConnector1">
            <a:avLst/>
          </a:prstGeom>
          <a:noFill/>
          <a:ln cap="flat" cmpd="sng" w="19050">
            <a:solidFill>
              <a:srgbClr val="CC0000"/>
            </a:solidFill>
            <a:prstDash val="solid"/>
            <a:round/>
            <a:headEnd len="med" w="med" type="none"/>
            <a:tailEnd len="med" w="med" type="triangle"/>
          </a:ln>
        </p:spPr>
      </p:cxnSp>
      <p:cxnSp>
        <p:nvCxnSpPr>
          <p:cNvPr id="1388" name="Google Shape;1388;p23"/>
          <p:cNvCxnSpPr/>
          <p:nvPr/>
        </p:nvCxnSpPr>
        <p:spPr>
          <a:xfrm flipH="1" rot="10800000">
            <a:off x="4379705" y="2624980"/>
            <a:ext cx="492124" cy="1689843"/>
          </a:xfrm>
          <a:prstGeom prst="straightConnector1">
            <a:avLst/>
          </a:prstGeom>
          <a:noFill/>
          <a:ln cap="flat" cmpd="sng" w="19050">
            <a:solidFill>
              <a:srgbClr val="CC0000"/>
            </a:solidFill>
            <a:prstDash val="solid"/>
            <a:round/>
            <a:headEnd len="med" w="med" type="none"/>
            <a:tailEnd len="med" w="med" type="triangle"/>
          </a:ln>
        </p:spPr>
      </p:cxnSp>
      <p:sp>
        <p:nvSpPr>
          <p:cNvPr id="1389" name="Google Shape;1389;p23"/>
          <p:cNvSpPr txBox="1"/>
          <p:nvPr/>
        </p:nvSpPr>
        <p:spPr>
          <a:xfrm>
            <a:off x="809534" y="2072567"/>
            <a:ext cx="268478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3980 bytes</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trong trường dữ liệu</a:t>
            </a:r>
            <a:endParaRPr/>
          </a:p>
        </p:txBody>
      </p:sp>
      <p:cxnSp>
        <p:nvCxnSpPr>
          <p:cNvPr id="1390" name="Google Shape;1390;p23"/>
          <p:cNvCxnSpPr/>
          <p:nvPr/>
        </p:nvCxnSpPr>
        <p:spPr>
          <a:xfrm flipH="1" rot="10800000">
            <a:off x="2237992" y="1787552"/>
            <a:ext cx="2393332" cy="711548"/>
          </a:xfrm>
          <a:prstGeom prst="straightConnector1">
            <a:avLst/>
          </a:prstGeom>
          <a:noFill/>
          <a:ln cap="flat" cmpd="sng" w="9525">
            <a:solidFill>
              <a:schemeClr val="dk1"/>
            </a:solidFill>
            <a:prstDash val="solid"/>
            <a:round/>
            <a:headEnd len="med" w="med" type="none"/>
            <a:tailEnd len="med" w="med" type="none"/>
          </a:ln>
        </p:spPr>
      </p:cxnSp>
      <p:sp>
        <p:nvSpPr>
          <p:cNvPr id="1391" name="Google Shape;1391;p23"/>
          <p:cNvSpPr txBox="1"/>
          <p:nvPr/>
        </p:nvSpPr>
        <p:spPr>
          <a:xfrm>
            <a:off x="809535" y="2972879"/>
            <a:ext cx="2684782"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Số gói tin </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3980 / 980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4.06…</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5 (gói tin)</a:t>
            </a:r>
            <a:endParaRPr/>
          </a:p>
        </p:txBody>
      </p:sp>
      <p:sp>
        <p:nvSpPr>
          <p:cNvPr id="1392" name="Google Shape;1392;p23"/>
          <p:cNvSpPr txBox="1"/>
          <p:nvPr/>
        </p:nvSpPr>
        <p:spPr>
          <a:xfrm>
            <a:off x="808145" y="4532339"/>
            <a:ext cx="3427098"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Kích thước gói tin cuối</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3980 – 980 * 4 + 20</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80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98" name="Google Shape;1398;p24"/>
          <p:cNvSpPr txBox="1"/>
          <p:nvPr>
            <p:ph type="title"/>
          </p:nvPr>
        </p:nvSpPr>
        <p:spPr>
          <a:xfrm>
            <a:off x="627185" y="70835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4.3 Một số khái niệm</a:t>
            </a:r>
            <a:endParaRPr/>
          </a:p>
        </p:txBody>
      </p:sp>
      <p:sp>
        <p:nvSpPr>
          <p:cNvPr id="1399" name="Google Shape;1399;p24"/>
          <p:cNvSpPr txBox="1"/>
          <p:nvPr/>
        </p:nvSpPr>
        <p:spPr>
          <a:xfrm>
            <a:off x="627185" y="1798309"/>
            <a:ext cx="10515600" cy="4351338"/>
          </a:xfrm>
          <a:prstGeom prst="rect">
            <a:avLst/>
          </a:prstGeom>
          <a:noFill/>
          <a:ln>
            <a:noFill/>
          </a:ln>
        </p:spPr>
        <p:txBody>
          <a:bodyPr anchorCtr="0" anchor="t" bIns="45700" lIns="91425" spcFirstLastPara="1" rIns="91425" wrap="square" tIns="45700">
            <a:noAutofit/>
          </a:bodyPr>
          <a:lstStyle/>
          <a:p>
            <a:pPr indent="-350838" lvl="0" marL="463550"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Địa chỉ IP: 32 bit, chia thành 4 phần, mỗi phần 8 bit gọi là octet/byte. Địa chỉ IP dùng để nhận dạng cho host, router interface.</a:t>
            </a:r>
            <a:endParaRPr/>
          </a:p>
          <a:p>
            <a:pPr indent="-350838" lvl="0" marL="46355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Địa chỉ host: là địa chỉ IP có thể dùng để đặt cho các interface của các host. Hai host nằm trong cùng một mạng sẽ có network_id giống nhau và host_id khác nhau.</a:t>
            </a:r>
            <a:endParaRPr/>
          </a:p>
          <a:p>
            <a:pPr indent="-350838" lvl="0" marL="46355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Địa chỉ mạng: là địa chỉ IP dùng để đặt cho các mạng.</a:t>
            </a:r>
            <a:endParaRPr/>
          </a:p>
          <a:p>
            <a:pPr indent="-350838" lvl="1" marL="920750"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Phần host_id chỉ chứa các bit 0.</a:t>
            </a:r>
            <a:endParaRPr/>
          </a:p>
          <a:p>
            <a:pPr indent="-350838" lvl="1" marL="920750"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Các bit phần mạng không được đồng thời bằng 0.</a:t>
            </a:r>
            <a:endParaRPr/>
          </a:p>
          <a:p>
            <a:pPr indent="-350838" lvl="0" marL="46355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Địa chỉ broadcast (địa chỉ quảng bá): là địa chỉ IP được dùng để đại diện cho tất cả các host trong mạng. Phần host_id chỉ chứa các bit 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05" name="Google Shape;1405;p25"/>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Subnet (Mạng con)</a:t>
            </a:r>
            <a:endParaRPr/>
          </a:p>
        </p:txBody>
      </p:sp>
      <p:sp>
        <p:nvSpPr>
          <p:cNvPr id="1406" name="Google Shape;1406;p25"/>
          <p:cNvSpPr txBox="1"/>
          <p:nvPr/>
        </p:nvSpPr>
        <p:spPr>
          <a:xfrm>
            <a:off x="676275" y="1825625"/>
            <a:ext cx="5470427" cy="435133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Địa chỉ IP:</a:t>
            </a:r>
            <a:endParaRPr/>
          </a:p>
          <a:p>
            <a:pPr indent="-341313" lvl="1" marL="688975"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Phần subnet: các bit có trọng số cao.</a:t>
            </a:r>
            <a:endParaRPr/>
          </a:p>
          <a:p>
            <a:pPr indent="-341313" lvl="1" marL="688975"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Phần host: các bit có trọng số thấp.</a:t>
            </a:r>
            <a:endParaRPr/>
          </a:p>
          <a:p>
            <a:pPr indent="-228600" lvl="0" marL="2286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Subnet:</a:t>
            </a:r>
            <a:endParaRPr/>
          </a:p>
          <a:p>
            <a:pPr indent="-341313" lvl="1" marL="688975"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Các interface của thiết bị có phần subnet của địa chỉ IP giống nhau.</a:t>
            </a:r>
            <a:endParaRPr/>
          </a:p>
          <a:p>
            <a:pPr indent="-341313" lvl="1" marL="688975"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Có thể giao tiếp vật lý với nhau mà </a:t>
            </a:r>
            <a:r>
              <a:rPr b="0" i="0" lang="en-US" sz="2400" u="none" cap="none" strike="noStrike">
                <a:solidFill>
                  <a:srgbClr val="FF0000"/>
                </a:solidFill>
                <a:latin typeface="Times New Roman"/>
                <a:ea typeface="Times New Roman"/>
                <a:cs typeface="Times New Roman"/>
                <a:sym typeface="Times New Roman"/>
              </a:rPr>
              <a:t>không cần router trung gian.</a:t>
            </a:r>
            <a:endParaRPr/>
          </a:p>
        </p:txBody>
      </p:sp>
      <p:grpSp>
        <p:nvGrpSpPr>
          <p:cNvPr id="1407" name="Google Shape;1407;p25"/>
          <p:cNvGrpSpPr/>
          <p:nvPr/>
        </p:nvGrpSpPr>
        <p:grpSpPr>
          <a:xfrm>
            <a:off x="6495952" y="1718540"/>
            <a:ext cx="4452938" cy="4366915"/>
            <a:chOff x="4368800" y="1293813"/>
            <a:chExt cx="4452938" cy="4366915"/>
          </a:xfrm>
        </p:grpSpPr>
        <p:sp>
          <p:nvSpPr>
            <p:cNvPr id="1408" name="Google Shape;1408;p25"/>
            <p:cNvSpPr txBox="1"/>
            <p:nvPr/>
          </p:nvSpPr>
          <p:spPr>
            <a:xfrm>
              <a:off x="4737100" y="5199063"/>
              <a:ext cx="26372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Mạng gồm 3 subnet</a:t>
              </a:r>
              <a:endParaRPr/>
            </a:p>
          </p:txBody>
        </p:sp>
        <p:sp>
          <p:nvSpPr>
            <p:cNvPr id="1409" name="Google Shape;1409;p25"/>
            <p:cNvSpPr/>
            <p:nvPr/>
          </p:nvSpPr>
          <p:spPr>
            <a:xfrm>
              <a:off x="4378325" y="1293813"/>
              <a:ext cx="1941513" cy="2049462"/>
            </a:xfrm>
            <a:custGeom>
              <a:rect b="b" l="l" r="r" t="t"/>
              <a:pathLst>
                <a:path extrusionOk="0" h="1291" w="1223">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25"/>
            <p:cNvSpPr/>
            <p:nvPr/>
          </p:nvSpPr>
          <p:spPr>
            <a:xfrm>
              <a:off x="6905625" y="1603375"/>
              <a:ext cx="1906588" cy="1958975"/>
            </a:xfrm>
            <a:custGeom>
              <a:rect b="b" l="l" r="r" t="t"/>
              <a:pathLst>
                <a:path extrusionOk="0" h="1234" w="1201">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25"/>
            <p:cNvSpPr/>
            <p:nvPr/>
          </p:nvSpPr>
          <p:spPr>
            <a:xfrm>
              <a:off x="5578475" y="3036888"/>
              <a:ext cx="2041525" cy="1979612"/>
            </a:xfrm>
            <a:custGeom>
              <a:rect b="b" l="l" r="r" t="t"/>
              <a:pathLst>
                <a:path extrusionOk="0" h="1247" w="1286">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412" name="Google Shape;1412;p25"/>
            <p:cNvCxnSpPr/>
            <p:nvPr/>
          </p:nvCxnSpPr>
          <p:spPr>
            <a:xfrm>
              <a:off x="5016500" y="1816100"/>
              <a:ext cx="277813" cy="1588"/>
            </a:xfrm>
            <a:prstGeom prst="straightConnector1">
              <a:avLst/>
            </a:prstGeom>
            <a:noFill/>
            <a:ln cap="flat" cmpd="sng" w="19050">
              <a:solidFill>
                <a:schemeClr val="dk1"/>
              </a:solidFill>
              <a:prstDash val="solid"/>
              <a:round/>
              <a:headEnd len="med" w="med" type="none"/>
              <a:tailEnd len="med" w="med" type="none"/>
            </a:ln>
          </p:spPr>
        </p:cxnSp>
        <p:cxnSp>
          <p:nvCxnSpPr>
            <p:cNvPr id="1413" name="Google Shape;1413;p25"/>
            <p:cNvCxnSpPr/>
            <p:nvPr/>
          </p:nvCxnSpPr>
          <p:spPr>
            <a:xfrm flipH="1" rot="10800000">
              <a:off x="5016500" y="2460625"/>
              <a:ext cx="277813" cy="3175"/>
            </a:xfrm>
            <a:prstGeom prst="straightConnector1">
              <a:avLst/>
            </a:prstGeom>
            <a:noFill/>
            <a:ln cap="flat" cmpd="sng" w="19050">
              <a:solidFill>
                <a:schemeClr val="dk1"/>
              </a:solidFill>
              <a:prstDash val="solid"/>
              <a:round/>
              <a:headEnd len="med" w="med" type="none"/>
              <a:tailEnd len="med" w="med" type="none"/>
            </a:ln>
          </p:spPr>
        </p:cxnSp>
        <p:cxnSp>
          <p:nvCxnSpPr>
            <p:cNvPr id="1414" name="Google Shape;1414;p25"/>
            <p:cNvCxnSpPr/>
            <p:nvPr/>
          </p:nvCxnSpPr>
          <p:spPr>
            <a:xfrm>
              <a:off x="5026025" y="3087688"/>
              <a:ext cx="273050" cy="1587"/>
            </a:xfrm>
            <a:prstGeom prst="straightConnector1">
              <a:avLst/>
            </a:prstGeom>
            <a:noFill/>
            <a:ln cap="flat" cmpd="sng" w="19050">
              <a:solidFill>
                <a:schemeClr val="dk1"/>
              </a:solidFill>
              <a:prstDash val="solid"/>
              <a:round/>
              <a:headEnd len="med" w="med" type="none"/>
              <a:tailEnd len="med" w="med" type="none"/>
            </a:ln>
          </p:spPr>
        </p:cxnSp>
        <p:cxnSp>
          <p:nvCxnSpPr>
            <p:cNvPr id="1415" name="Google Shape;1415;p25"/>
            <p:cNvCxnSpPr/>
            <p:nvPr/>
          </p:nvCxnSpPr>
          <p:spPr>
            <a:xfrm>
              <a:off x="5519738" y="2662238"/>
              <a:ext cx="822325" cy="3175"/>
            </a:xfrm>
            <a:prstGeom prst="straightConnector1">
              <a:avLst/>
            </a:prstGeom>
            <a:noFill/>
            <a:ln cap="flat" cmpd="sng" w="19050">
              <a:solidFill>
                <a:schemeClr val="dk1"/>
              </a:solidFill>
              <a:prstDash val="solid"/>
              <a:round/>
              <a:headEnd len="med" w="med" type="none"/>
              <a:tailEnd len="med" w="med" type="none"/>
            </a:ln>
          </p:spPr>
        </p:cxnSp>
        <p:sp>
          <p:nvSpPr>
            <p:cNvPr id="1416" name="Google Shape;1416;p25"/>
            <p:cNvSpPr txBox="1"/>
            <p:nvPr/>
          </p:nvSpPr>
          <p:spPr>
            <a:xfrm>
              <a:off x="4975225" y="1490663"/>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223.1.1.1</a:t>
              </a:r>
              <a:endParaRPr sz="1800">
                <a:solidFill>
                  <a:schemeClr val="dk1"/>
                </a:solidFill>
                <a:latin typeface="Comic Sans MS"/>
                <a:ea typeface="Comic Sans MS"/>
                <a:cs typeface="Comic Sans MS"/>
                <a:sym typeface="Comic Sans MS"/>
              </a:endParaRPr>
            </a:p>
          </p:txBody>
        </p:sp>
        <p:sp>
          <p:nvSpPr>
            <p:cNvPr id="1417" name="Google Shape;1417;p25"/>
            <p:cNvSpPr txBox="1"/>
            <p:nvPr/>
          </p:nvSpPr>
          <p:spPr>
            <a:xfrm>
              <a:off x="4860925" y="3116263"/>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223.1.1.3</a:t>
              </a:r>
              <a:endParaRPr sz="1800">
                <a:solidFill>
                  <a:schemeClr val="dk1"/>
                </a:solidFill>
                <a:latin typeface="Comic Sans MS"/>
                <a:ea typeface="Comic Sans MS"/>
                <a:cs typeface="Comic Sans MS"/>
                <a:sym typeface="Comic Sans MS"/>
              </a:endParaRPr>
            </a:p>
          </p:txBody>
        </p:sp>
        <p:sp>
          <p:nvSpPr>
            <p:cNvPr id="1418" name="Google Shape;1418;p25"/>
            <p:cNvSpPr txBox="1"/>
            <p:nvPr/>
          </p:nvSpPr>
          <p:spPr>
            <a:xfrm>
              <a:off x="5607050" y="2355850"/>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223.1.1.4</a:t>
              </a:r>
              <a:endParaRPr sz="1800">
                <a:solidFill>
                  <a:schemeClr val="dk1"/>
                </a:solidFill>
                <a:latin typeface="Comic Sans MS"/>
                <a:ea typeface="Comic Sans MS"/>
                <a:cs typeface="Comic Sans MS"/>
                <a:sym typeface="Comic Sans MS"/>
              </a:endParaRPr>
            </a:p>
          </p:txBody>
        </p:sp>
        <p:cxnSp>
          <p:nvCxnSpPr>
            <p:cNvPr id="1419" name="Google Shape;1419;p25"/>
            <p:cNvCxnSpPr/>
            <p:nvPr/>
          </p:nvCxnSpPr>
          <p:spPr>
            <a:xfrm>
              <a:off x="6854825" y="2668588"/>
              <a:ext cx="639763" cy="1587"/>
            </a:xfrm>
            <a:prstGeom prst="straightConnector1">
              <a:avLst/>
            </a:prstGeom>
            <a:noFill/>
            <a:ln cap="flat" cmpd="sng" w="19050">
              <a:solidFill>
                <a:schemeClr val="dk1"/>
              </a:solidFill>
              <a:prstDash val="solid"/>
              <a:round/>
              <a:headEnd len="med" w="med" type="none"/>
              <a:tailEnd len="med" w="med" type="none"/>
            </a:ln>
          </p:spPr>
        </p:cxnSp>
        <p:sp>
          <p:nvSpPr>
            <p:cNvPr id="1420" name="Google Shape;1420;p25"/>
            <p:cNvSpPr txBox="1"/>
            <p:nvPr/>
          </p:nvSpPr>
          <p:spPr>
            <a:xfrm>
              <a:off x="6727825" y="2357438"/>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223.1.2.9</a:t>
              </a:r>
              <a:endParaRPr sz="1800">
                <a:solidFill>
                  <a:schemeClr val="dk1"/>
                </a:solidFill>
                <a:latin typeface="Comic Sans MS"/>
                <a:ea typeface="Comic Sans MS"/>
                <a:cs typeface="Comic Sans MS"/>
                <a:sym typeface="Comic Sans MS"/>
              </a:endParaRPr>
            </a:p>
          </p:txBody>
        </p:sp>
        <p:cxnSp>
          <p:nvCxnSpPr>
            <p:cNvPr id="1421" name="Google Shape;1421;p25"/>
            <p:cNvCxnSpPr/>
            <p:nvPr/>
          </p:nvCxnSpPr>
          <p:spPr>
            <a:xfrm>
              <a:off x="7878763" y="1978025"/>
              <a:ext cx="234950" cy="6350"/>
            </a:xfrm>
            <a:prstGeom prst="straightConnector1">
              <a:avLst/>
            </a:prstGeom>
            <a:noFill/>
            <a:ln cap="flat" cmpd="sng" w="19050">
              <a:solidFill>
                <a:schemeClr val="dk1"/>
              </a:solidFill>
              <a:prstDash val="solid"/>
              <a:round/>
              <a:headEnd len="med" w="med" type="none"/>
              <a:tailEnd len="med" w="med" type="none"/>
            </a:ln>
          </p:spPr>
        </p:cxnSp>
        <p:cxnSp>
          <p:nvCxnSpPr>
            <p:cNvPr id="1422" name="Google Shape;1422;p25"/>
            <p:cNvCxnSpPr/>
            <p:nvPr/>
          </p:nvCxnSpPr>
          <p:spPr>
            <a:xfrm>
              <a:off x="7878763" y="3249613"/>
              <a:ext cx="234950" cy="6350"/>
            </a:xfrm>
            <a:prstGeom prst="straightConnector1">
              <a:avLst/>
            </a:prstGeom>
            <a:noFill/>
            <a:ln cap="flat" cmpd="sng" w="19050">
              <a:solidFill>
                <a:schemeClr val="dk1"/>
              </a:solidFill>
              <a:prstDash val="solid"/>
              <a:round/>
              <a:headEnd len="med" w="med" type="none"/>
              <a:tailEnd len="med" w="med" type="none"/>
            </a:ln>
          </p:spPr>
        </p:cxnSp>
        <p:cxnSp>
          <p:nvCxnSpPr>
            <p:cNvPr id="1423" name="Google Shape;1423;p25"/>
            <p:cNvCxnSpPr/>
            <p:nvPr/>
          </p:nvCxnSpPr>
          <p:spPr>
            <a:xfrm>
              <a:off x="6616700" y="3006725"/>
              <a:ext cx="3175" cy="644525"/>
            </a:xfrm>
            <a:prstGeom prst="straightConnector1">
              <a:avLst/>
            </a:prstGeom>
            <a:noFill/>
            <a:ln cap="flat" cmpd="sng" w="19050">
              <a:solidFill>
                <a:schemeClr val="dk1"/>
              </a:solidFill>
              <a:prstDash val="solid"/>
              <a:round/>
              <a:headEnd len="med" w="med" type="none"/>
              <a:tailEnd len="med" w="med" type="none"/>
            </a:ln>
          </p:spPr>
        </p:cxnSp>
        <p:cxnSp>
          <p:nvCxnSpPr>
            <p:cNvPr id="1424" name="Google Shape;1424;p25"/>
            <p:cNvCxnSpPr/>
            <p:nvPr/>
          </p:nvCxnSpPr>
          <p:spPr>
            <a:xfrm rot="10800000">
              <a:off x="6003925" y="4279900"/>
              <a:ext cx="3175" cy="241300"/>
            </a:xfrm>
            <a:prstGeom prst="straightConnector1">
              <a:avLst/>
            </a:prstGeom>
            <a:noFill/>
            <a:ln cap="flat" cmpd="sng" w="19050">
              <a:solidFill>
                <a:schemeClr val="dk1"/>
              </a:solidFill>
              <a:prstDash val="solid"/>
              <a:round/>
              <a:headEnd len="med" w="med" type="none"/>
              <a:tailEnd len="med" w="med" type="none"/>
            </a:ln>
          </p:spPr>
        </p:cxnSp>
        <p:cxnSp>
          <p:nvCxnSpPr>
            <p:cNvPr id="1425" name="Google Shape;1425;p25"/>
            <p:cNvCxnSpPr/>
            <p:nvPr/>
          </p:nvCxnSpPr>
          <p:spPr>
            <a:xfrm rot="10800000">
              <a:off x="7180263" y="4284663"/>
              <a:ext cx="3175" cy="241300"/>
            </a:xfrm>
            <a:prstGeom prst="straightConnector1">
              <a:avLst/>
            </a:prstGeom>
            <a:noFill/>
            <a:ln cap="flat" cmpd="sng" w="19050">
              <a:solidFill>
                <a:schemeClr val="dk1"/>
              </a:solidFill>
              <a:prstDash val="solid"/>
              <a:round/>
              <a:headEnd len="med" w="med" type="none"/>
              <a:tailEnd len="med" w="med" type="none"/>
            </a:ln>
          </p:spPr>
        </p:cxnSp>
        <p:sp>
          <p:nvSpPr>
            <p:cNvPr id="1426" name="Google Shape;1426;p25"/>
            <p:cNvSpPr txBox="1"/>
            <p:nvPr/>
          </p:nvSpPr>
          <p:spPr>
            <a:xfrm>
              <a:off x="7151688" y="4162425"/>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223.1.3.2</a:t>
              </a:r>
              <a:endParaRPr sz="1800">
                <a:solidFill>
                  <a:schemeClr val="dk1"/>
                </a:solidFill>
                <a:latin typeface="Comic Sans MS"/>
                <a:ea typeface="Comic Sans MS"/>
                <a:cs typeface="Comic Sans MS"/>
                <a:sym typeface="Comic Sans MS"/>
              </a:endParaRPr>
            </a:p>
          </p:txBody>
        </p:sp>
        <p:sp>
          <p:nvSpPr>
            <p:cNvPr id="1427" name="Google Shape;1427;p25"/>
            <p:cNvSpPr txBox="1"/>
            <p:nvPr/>
          </p:nvSpPr>
          <p:spPr>
            <a:xfrm>
              <a:off x="4981575" y="4257675"/>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223.1.3.1</a:t>
              </a:r>
              <a:endParaRPr sz="1800">
                <a:solidFill>
                  <a:schemeClr val="dk1"/>
                </a:solidFill>
                <a:latin typeface="Comic Sans MS"/>
                <a:ea typeface="Comic Sans MS"/>
                <a:cs typeface="Comic Sans MS"/>
                <a:sym typeface="Comic Sans MS"/>
              </a:endParaRPr>
            </a:p>
          </p:txBody>
        </p:sp>
        <p:grpSp>
          <p:nvGrpSpPr>
            <p:cNvPr id="1428" name="Google Shape;1428;p25"/>
            <p:cNvGrpSpPr/>
            <p:nvPr/>
          </p:nvGrpSpPr>
          <p:grpSpPr>
            <a:xfrm>
              <a:off x="4373563" y="1517650"/>
              <a:ext cx="641350" cy="558800"/>
              <a:chOff x="-44" y="1473"/>
              <a:chExt cx="981" cy="1105"/>
            </a:xfrm>
          </p:grpSpPr>
          <p:pic>
            <p:nvPicPr>
              <p:cNvPr descr="desktop_computer_stylized_medium" id="1429" name="Google Shape;1429;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30" name="Google Shape;1430;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31" name="Google Shape;1431;p25"/>
            <p:cNvGrpSpPr/>
            <p:nvPr/>
          </p:nvGrpSpPr>
          <p:grpSpPr>
            <a:xfrm>
              <a:off x="4368800" y="2127250"/>
              <a:ext cx="641350" cy="558800"/>
              <a:chOff x="-44" y="1473"/>
              <a:chExt cx="981" cy="1105"/>
            </a:xfrm>
          </p:grpSpPr>
          <p:pic>
            <p:nvPicPr>
              <p:cNvPr descr="desktop_computer_stylized_medium" id="1432" name="Google Shape;1432;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33" name="Google Shape;1433;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34" name="Google Shape;1434;p25"/>
            <p:cNvGrpSpPr/>
            <p:nvPr/>
          </p:nvGrpSpPr>
          <p:grpSpPr>
            <a:xfrm>
              <a:off x="4397375" y="2736850"/>
              <a:ext cx="641350" cy="558800"/>
              <a:chOff x="-44" y="1473"/>
              <a:chExt cx="981" cy="1105"/>
            </a:xfrm>
          </p:grpSpPr>
          <p:pic>
            <p:nvPicPr>
              <p:cNvPr descr="desktop_computer_stylized_medium" id="1435" name="Google Shape;1435;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36" name="Google Shape;1436;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37" name="Google Shape;1437;p25"/>
            <p:cNvGrpSpPr/>
            <p:nvPr/>
          </p:nvGrpSpPr>
          <p:grpSpPr>
            <a:xfrm flipH="1">
              <a:off x="8105775" y="1685925"/>
              <a:ext cx="641350" cy="558800"/>
              <a:chOff x="-44" y="1473"/>
              <a:chExt cx="981" cy="1105"/>
            </a:xfrm>
          </p:grpSpPr>
          <p:pic>
            <p:nvPicPr>
              <p:cNvPr descr="desktop_computer_stylized_medium" id="1438" name="Google Shape;1438;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39" name="Google Shape;1439;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0" name="Google Shape;1440;p25"/>
            <p:cNvGrpSpPr/>
            <p:nvPr/>
          </p:nvGrpSpPr>
          <p:grpSpPr>
            <a:xfrm flipH="1">
              <a:off x="8180388" y="2965450"/>
              <a:ext cx="641350" cy="558800"/>
              <a:chOff x="-44" y="1473"/>
              <a:chExt cx="981" cy="1105"/>
            </a:xfrm>
          </p:grpSpPr>
          <p:pic>
            <p:nvPicPr>
              <p:cNvPr descr="desktop_computer_stylized_medium" id="1441" name="Google Shape;1441;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42" name="Google Shape;1442;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3" name="Google Shape;1443;p25"/>
            <p:cNvGrpSpPr/>
            <p:nvPr/>
          </p:nvGrpSpPr>
          <p:grpSpPr>
            <a:xfrm flipH="1">
              <a:off x="6972300" y="4489450"/>
              <a:ext cx="641350" cy="558800"/>
              <a:chOff x="-44" y="1473"/>
              <a:chExt cx="981" cy="1105"/>
            </a:xfrm>
          </p:grpSpPr>
          <p:pic>
            <p:nvPicPr>
              <p:cNvPr descr="desktop_computer_stylized_medium" id="1444" name="Google Shape;1444;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45" name="Google Shape;1445;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6" name="Google Shape;1446;p25"/>
            <p:cNvGrpSpPr/>
            <p:nvPr/>
          </p:nvGrpSpPr>
          <p:grpSpPr>
            <a:xfrm flipH="1">
              <a:off x="5808663" y="4530725"/>
              <a:ext cx="641350" cy="558800"/>
              <a:chOff x="-44" y="1473"/>
              <a:chExt cx="981" cy="1105"/>
            </a:xfrm>
          </p:grpSpPr>
          <p:pic>
            <p:nvPicPr>
              <p:cNvPr descr="desktop_computer_stylized_medium" id="1447" name="Google Shape;1447;p2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448" name="Google Shape;1448;p2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9" name="Google Shape;1449;p25"/>
            <p:cNvGrpSpPr/>
            <p:nvPr/>
          </p:nvGrpSpPr>
          <p:grpSpPr>
            <a:xfrm>
              <a:off x="6237288" y="2624138"/>
              <a:ext cx="698500" cy="355600"/>
              <a:chOff x="4396" y="1245"/>
              <a:chExt cx="672" cy="248"/>
            </a:xfrm>
          </p:grpSpPr>
          <p:sp>
            <p:nvSpPr>
              <p:cNvPr id="1450" name="Google Shape;1450;p25"/>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1" name="Google Shape;1451;p25"/>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452" name="Google Shape;1452;p25"/>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453" name="Google Shape;1453;p25"/>
              <p:cNvGrpSpPr/>
              <p:nvPr/>
            </p:nvGrpSpPr>
            <p:grpSpPr>
              <a:xfrm>
                <a:off x="4530" y="1287"/>
                <a:ext cx="377" cy="75"/>
                <a:chOff x="2468" y="1332"/>
                <a:chExt cx="310" cy="60"/>
              </a:xfrm>
            </p:grpSpPr>
            <p:sp>
              <p:nvSpPr>
                <p:cNvPr id="1454" name="Google Shape;1454;p25"/>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25"/>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456" name="Google Shape;1456;p25"/>
              <p:cNvCxnSpPr/>
              <p:nvPr/>
            </p:nvCxnSpPr>
            <p:spPr>
              <a:xfrm>
                <a:off x="4399"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457" name="Google Shape;1457;p25"/>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1458" name="Google Shape;1458;p25"/>
            <p:cNvGrpSpPr/>
            <p:nvPr/>
          </p:nvGrpSpPr>
          <p:grpSpPr>
            <a:xfrm>
              <a:off x="6850067" y="3462339"/>
              <a:ext cx="1109663" cy="639762"/>
              <a:chOff x="4758" y="3466"/>
              <a:chExt cx="699" cy="403"/>
            </a:xfrm>
          </p:grpSpPr>
          <p:sp>
            <p:nvSpPr>
              <p:cNvPr id="1459" name="Google Shape;1459;p25"/>
              <p:cNvSpPr txBox="1"/>
              <p:nvPr/>
            </p:nvSpPr>
            <p:spPr>
              <a:xfrm>
                <a:off x="4835" y="3466"/>
                <a:ext cx="62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Times New Roman"/>
                    <a:ea typeface="Times New Roman"/>
                    <a:cs typeface="Times New Roman"/>
                    <a:sym typeface="Times New Roman"/>
                  </a:rPr>
                  <a:t>subnet</a:t>
                </a:r>
                <a:endParaRPr/>
              </a:p>
            </p:txBody>
          </p:sp>
          <p:cxnSp>
            <p:nvCxnSpPr>
              <p:cNvPr id="1460" name="Google Shape;1460;p25"/>
              <p:cNvCxnSpPr/>
              <p:nvPr/>
            </p:nvCxnSpPr>
            <p:spPr>
              <a:xfrm flipH="1">
                <a:off x="4758" y="3677"/>
                <a:ext cx="108" cy="192"/>
              </a:xfrm>
              <a:prstGeom prst="straightConnector1">
                <a:avLst/>
              </a:prstGeom>
              <a:noFill/>
              <a:ln cap="flat" cmpd="sng" w="9525">
                <a:solidFill>
                  <a:srgbClr val="CC0000"/>
                </a:solidFill>
                <a:prstDash val="solid"/>
                <a:round/>
                <a:headEnd len="med" w="med" type="none"/>
                <a:tailEnd len="med" w="med" type="triangle"/>
              </a:ln>
            </p:spPr>
          </p:cxnSp>
        </p:grpSp>
        <p:sp>
          <p:nvSpPr>
            <p:cNvPr id="1461" name="Google Shape;1461;p25"/>
            <p:cNvSpPr/>
            <p:nvPr/>
          </p:nvSpPr>
          <p:spPr>
            <a:xfrm>
              <a:off x="5130800" y="2163763"/>
              <a:ext cx="288925" cy="233362"/>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25"/>
            <p:cNvSpPr txBox="1"/>
            <p:nvPr/>
          </p:nvSpPr>
          <p:spPr>
            <a:xfrm>
              <a:off x="4975225" y="2133600"/>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223.1.1.2</a:t>
              </a:r>
              <a:endParaRPr sz="1800">
                <a:solidFill>
                  <a:schemeClr val="dk1"/>
                </a:solidFill>
                <a:latin typeface="Comic Sans MS"/>
                <a:ea typeface="Comic Sans MS"/>
                <a:cs typeface="Comic Sans MS"/>
                <a:sym typeface="Comic Sans MS"/>
              </a:endParaRPr>
            </a:p>
          </p:txBody>
        </p:sp>
        <p:sp>
          <p:nvSpPr>
            <p:cNvPr id="1463" name="Google Shape;1463;p25"/>
            <p:cNvSpPr/>
            <p:nvPr/>
          </p:nvSpPr>
          <p:spPr>
            <a:xfrm>
              <a:off x="7835900" y="2149475"/>
              <a:ext cx="288925" cy="233363"/>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4" name="Google Shape;1464;p25"/>
            <p:cNvSpPr/>
            <p:nvPr/>
          </p:nvSpPr>
          <p:spPr>
            <a:xfrm>
              <a:off x="7832725" y="2949575"/>
              <a:ext cx="288925" cy="233363"/>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5" name="Google Shape;1465;p25"/>
            <p:cNvSpPr/>
            <p:nvPr/>
          </p:nvSpPr>
          <p:spPr>
            <a:xfrm>
              <a:off x="6480175" y="3135313"/>
              <a:ext cx="288925" cy="233362"/>
            </a:xfrm>
            <a:prstGeom prst="rect">
              <a:avLst/>
            </a:pr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6" name="Google Shape;1466;p25"/>
            <p:cNvSpPr txBox="1"/>
            <p:nvPr/>
          </p:nvSpPr>
          <p:spPr>
            <a:xfrm>
              <a:off x="6003925" y="3097213"/>
              <a:ext cx="11445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223.1.3.27</a:t>
              </a:r>
              <a:endParaRPr sz="1800">
                <a:solidFill>
                  <a:schemeClr val="dk1"/>
                </a:solidFill>
                <a:latin typeface="Comic Sans MS"/>
                <a:ea typeface="Comic Sans MS"/>
                <a:cs typeface="Comic Sans MS"/>
                <a:sym typeface="Comic Sans MS"/>
              </a:endParaRPr>
            </a:p>
          </p:txBody>
        </p:sp>
        <p:sp>
          <p:nvSpPr>
            <p:cNvPr id="1467" name="Google Shape;1467;p25"/>
            <p:cNvSpPr txBox="1"/>
            <p:nvPr/>
          </p:nvSpPr>
          <p:spPr>
            <a:xfrm>
              <a:off x="7189788" y="2887663"/>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223.1.2.2</a:t>
              </a:r>
              <a:endParaRPr sz="1800">
                <a:solidFill>
                  <a:schemeClr val="dk1"/>
                </a:solidFill>
                <a:latin typeface="Comic Sans MS"/>
                <a:ea typeface="Comic Sans MS"/>
                <a:cs typeface="Comic Sans MS"/>
                <a:sym typeface="Comic Sans MS"/>
              </a:endParaRPr>
            </a:p>
          </p:txBody>
        </p:sp>
        <p:sp>
          <p:nvSpPr>
            <p:cNvPr id="1468" name="Google Shape;1468;p25"/>
            <p:cNvSpPr txBox="1"/>
            <p:nvPr/>
          </p:nvSpPr>
          <p:spPr>
            <a:xfrm>
              <a:off x="7586663" y="2128838"/>
              <a:ext cx="10318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223.1.2.1</a:t>
              </a:r>
              <a:endParaRPr sz="1800">
                <a:solidFill>
                  <a:schemeClr val="dk1"/>
                </a:solidFill>
                <a:latin typeface="Comic Sans MS"/>
                <a:ea typeface="Comic Sans MS"/>
                <a:cs typeface="Comic Sans MS"/>
                <a:sym typeface="Comic Sans M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6"/>
          <p:cNvSpPr txBox="1"/>
          <p:nvPr>
            <p:ph idx="1" type="body"/>
          </p:nvPr>
        </p:nvSpPr>
        <p:spPr>
          <a:xfrm>
            <a:off x="971697" y="1647822"/>
            <a:ext cx="10887075" cy="57150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latin typeface="Times New Roman"/>
                <a:ea typeface="Times New Roman"/>
                <a:cs typeface="Times New Roman"/>
                <a:sym typeface="Times New Roman"/>
              </a:rPr>
              <a:t>Gọi x là số bit mượn từ host</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474" name="Google Shape;1474;p26"/>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Các lớp địa chỉ IP</a:t>
            </a:r>
            <a:endParaRPr/>
          </a:p>
        </p:txBody>
      </p:sp>
      <p:sp>
        <p:nvSpPr>
          <p:cNvPr id="1475" name="Google Shape;1475;p2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476" name="Google Shape;1476;p26"/>
          <p:cNvGraphicFramePr/>
          <p:nvPr/>
        </p:nvGraphicFramePr>
        <p:xfrm>
          <a:off x="838200" y="2320925"/>
          <a:ext cx="3000000" cy="3000000"/>
        </p:xfrm>
        <a:graphic>
          <a:graphicData uri="http://schemas.openxmlformats.org/drawingml/2006/table">
            <a:tbl>
              <a:tblPr bandRow="1" firstRow="1">
                <a:noFill/>
                <a:tableStyleId>{5A54A452-52A8-475D-BF72-43B074261E9B}</a:tableStyleId>
              </a:tblPr>
              <a:tblGrid>
                <a:gridCol w="2628900"/>
                <a:gridCol w="2628900"/>
                <a:gridCol w="2628900"/>
                <a:gridCol w="2628900"/>
              </a:tblGrid>
              <a:tr h="370850">
                <a:tc rowSpan="2">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Class A</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Network</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Subnet</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Host</a:t>
                      </a:r>
                      <a:endParaRPr/>
                    </a:p>
                  </a:txBody>
                  <a:tcPr marT="45725" marB="45725" marR="91450" marL="91450" anchor="ctr"/>
                </a:tc>
              </a:tr>
              <a:tr h="370850">
                <a:tc vMerge="1"/>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8</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x</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24-x</a:t>
                      </a:r>
                      <a:endParaRPr/>
                    </a:p>
                  </a:txBody>
                  <a:tcPr marT="45725" marB="45725" marR="91450" marL="91450" anchor="ctr"/>
                </a:tc>
              </a:tr>
            </a:tbl>
          </a:graphicData>
        </a:graphic>
      </p:graphicFrame>
      <p:graphicFrame>
        <p:nvGraphicFramePr>
          <p:cNvPr id="1477" name="Google Shape;1477;p26"/>
          <p:cNvGraphicFramePr/>
          <p:nvPr/>
        </p:nvGraphicFramePr>
        <p:xfrm>
          <a:off x="838200" y="3622676"/>
          <a:ext cx="3000000" cy="3000000"/>
        </p:xfrm>
        <a:graphic>
          <a:graphicData uri="http://schemas.openxmlformats.org/drawingml/2006/table">
            <a:tbl>
              <a:tblPr bandRow="1" firstRow="1">
                <a:noFill/>
                <a:tableStyleId>{5A54A452-52A8-475D-BF72-43B074261E9B}</a:tableStyleId>
              </a:tblPr>
              <a:tblGrid>
                <a:gridCol w="2628900"/>
                <a:gridCol w="2628900"/>
                <a:gridCol w="2628900"/>
                <a:gridCol w="2628900"/>
              </a:tblGrid>
              <a:tr h="370850">
                <a:tc rowSpan="2">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Class B</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Network</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Subnet</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Host</a:t>
                      </a:r>
                      <a:endParaRPr/>
                    </a:p>
                  </a:txBody>
                  <a:tcPr marT="45725" marB="45725" marR="91450" marL="91450" anchor="ctr"/>
                </a:tc>
              </a:tr>
              <a:tr h="370850">
                <a:tc vMerge="1"/>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16</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x</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16-x</a:t>
                      </a:r>
                      <a:endParaRPr/>
                    </a:p>
                  </a:txBody>
                  <a:tcPr marT="45725" marB="45725" marR="91450" marL="91450" anchor="ctr"/>
                </a:tc>
              </a:tr>
            </a:tbl>
          </a:graphicData>
        </a:graphic>
      </p:graphicFrame>
      <p:graphicFrame>
        <p:nvGraphicFramePr>
          <p:cNvPr id="1478" name="Google Shape;1478;p26"/>
          <p:cNvGraphicFramePr/>
          <p:nvPr/>
        </p:nvGraphicFramePr>
        <p:xfrm>
          <a:off x="838200" y="4924427"/>
          <a:ext cx="3000000" cy="3000000"/>
        </p:xfrm>
        <a:graphic>
          <a:graphicData uri="http://schemas.openxmlformats.org/drawingml/2006/table">
            <a:tbl>
              <a:tblPr bandRow="1" firstRow="1">
                <a:noFill/>
                <a:tableStyleId>{5A54A452-52A8-475D-BF72-43B074261E9B}</a:tableStyleId>
              </a:tblPr>
              <a:tblGrid>
                <a:gridCol w="2628900"/>
                <a:gridCol w="2628900"/>
                <a:gridCol w="2628900"/>
                <a:gridCol w="2628900"/>
              </a:tblGrid>
              <a:tr h="370850">
                <a:tc rowSpan="2">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Class C</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Network</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Subnet</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Host</a:t>
                      </a:r>
                      <a:endParaRPr/>
                    </a:p>
                  </a:txBody>
                  <a:tcPr marT="45725" marB="45725" marR="91450" marL="91450" anchor="ctr"/>
                </a:tc>
              </a:tr>
              <a:tr h="370850">
                <a:tc vMerge="1"/>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24</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x</a:t>
                      </a:r>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8-x</a:t>
                      </a:r>
                      <a:endParaRPr/>
                    </a:p>
                  </a:txBody>
                  <a:tcPr marT="45725" marB="45725" marR="91450" marL="9145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84" name="Google Shape;1484;p27"/>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Các lớp địa chỉ IP</a:t>
            </a:r>
            <a:endParaRPr/>
          </a:p>
        </p:txBody>
      </p:sp>
      <p:graphicFrame>
        <p:nvGraphicFramePr>
          <p:cNvPr id="1485" name="Google Shape;1485;p27"/>
          <p:cNvGraphicFramePr/>
          <p:nvPr/>
        </p:nvGraphicFramePr>
        <p:xfrm>
          <a:off x="1223889" y="1688274"/>
          <a:ext cx="3000000" cy="3000000"/>
        </p:xfrm>
        <a:graphic>
          <a:graphicData uri="http://schemas.openxmlformats.org/drawingml/2006/table">
            <a:tbl>
              <a:tblPr bandRow="1" firstRow="1">
                <a:noFill/>
                <a:tableStyleId>{5A54A452-52A8-475D-BF72-43B074261E9B}</a:tableStyleId>
              </a:tblPr>
              <a:tblGrid>
                <a:gridCol w="1958375"/>
                <a:gridCol w="1958375"/>
                <a:gridCol w="1958375"/>
                <a:gridCol w="1958375"/>
                <a:gridCol w="1958375"/>
              </a:tblGrid>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Địa</a:t>
                      </a:r>
                      <a:r>
                        <a:rPr lang="en-US" sz="2000">
                          <a:latin typeface="Times New Roman"/>
                          <a:ea typeface="Times New Roman"/>
                          <a:cs typeface="Times New Roman"/>
                          <a:sym typeface="Times New Roman"/>
                        </a:rPr>
                        <a:t> chỉ lớp</a:t>
                      </a:r>
                      <a:endParaRPr sz="20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Bit nhận</a:t>
                      </a:r>
                      <a:r>
                        <a:rPr lang="en-US" sz="2000">
                          <a:latin typeface="Times New Roman"/>
                          <a:ea typeface="Times New Roman"/>
                          <a:cs typeface="Times New Roman"/>
                          <a:sym typeface="Times New Roman"/>
                        </a:rPr>
                        <a:t> dạng</a:t>
                      </a:r>
                      <a:endParaRPr sz="20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Vùng</a:t>
                      </a:r>
                      <a:r>
                        <a:rPr lang="en-US" sz="2000">
                          <a:latin typeface="Times New Roman"/>
                          <a:ea typeface="Times New Roman"/>
                          <a:cs typeface="Times New Roman"/>
                          <a:sym typeface="Times New Roman"/>
                        </a:rPr>
                        <a:t> địa chỉ lý thuyết</a:t>
                      </a:r>
                      <a:endParaRPr sz="20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Số</a:t>
                      </a:r>
                      <a:r>
                        <a:rPr lang="en-US" sz="2000">
                          <a:latin typeface="Times New Roman"/>
                          <a:ea typeface="Times New Roman"/>
                          <a:cs typeface="Times New Roman"/>
                          <a:sym typeface="Times New Roman"/>
                        </a:rPr>
                        <a:t> mạng tối đa sử dụng</a:t>
                      </a:r>
                      <a:endParaRPr sz="20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Số</a:t>
                      </a:r>
                      <a:r>
                        <a:rPr lang="en-US" sz="2000">
                          <a:latin typeface="Times New Roman"/>
                          <a:ea typeface="Times New Roman"/>
                          <a:cs typeface="Times New Roman"/>
                          <a:sym typeface="Times New Roman"/>
                        </a:rPr>
                        <a:t> máy chủ tối đa trên từng mạng</a:t>
                      </a:r>
                      <a:endParaRPr sz="2000">
                        <a:latin typeface="Times New Roman"/>
                        <a:ea typeface="Times New Roman"/>
                        <a:cs typeface="Times New Roman"/>
                        <a:sym typeface="Times New Roman"/>
                      </a:endParaRPr>
                    </a:p>
                  </a:txBody>
                  <a:tcPr marT="45725" marB="45725" marR="91450" marL="91450" anchor="ctr"/>
                </a:tc>
              </a:tr>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A</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0</a:t>
                      </a:r>
                      <a:endParaRPr/>
                    </a:p>
                  </a:txBody>
                  <a:tcPr marT="45725" marB="45725" marR="91450" marL="91450"/>
                </a:tc>
                <a:tc>
                  <a:txBody>
                    <a:bodyPr/>
                    <a:lstStyle/>
                    <a:p>
                      <a:pPr indent="0" lvl="0" marL="0" marR="0" rtl="0" algn="l">
                        <a:spcBef>
                          <a:spcPts val="0"/>
                        </a:spcBef>
                        <a:spcAft>
                          <a:spcPts val="0"/>
                        </a:spcAft>
                        <a:buNone/>
                      </a:pPr>
                      <a:r>
                        <a:rPr lang="en-US" sz="2000">
                          <a:solidFill>
                            <a:srgbClr val="FF0000"/>
                          </a:solidFill>
                          <a:latin typeface="Times New Roman"/>
                          <a:ea typeface="Times New Roman"/>
                          <a:cs typeface="Times New Roman"/>
                          <a:sym typeface="Times New Roman"/>
                        </a:rPr>
                        <a:t>0</a:t>
                      </a:r>
                      <a:r>
                        <a:rPr lang="en-US" sz="2000">
                          <a:latin typeface="Times New Roman"/>
                          <a:ea typeface="Times New Roman"/>
                          <a:cs typeface="Times New Roman"/>
                          <a:sym typeface="Times New Roman"/>
                        </a:rPr>
                        <a:t>.0.0.0 –</a:t>
                      </a:r>
                      <a:r>
                        <a:rPr lang="en-US" sz="2000">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127</a:t>
                      </a:r>
                      <a:r>
                        <a:rPr lang="en-US" sz="2000">
                          <a:latin typeface="Times New Roman"/>
                          <a:ea typeface="Times New Roman"/>
                          <a:cs typeface="Times New Roman"/>
                          <a:sym typeface="Times New Roman"/>
                        </a:rPr>
                        <a:t>.0.0.0</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126 </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16.777.214</a:t>
                      </a:r>
                      <a:endParaRPr/>
                    </a:p>
                  </a:txBody>
                  <a:tcPr marT="45725" marB="45725" marR="91450" marL="91450"/>
                </a:tc>
              </a:tr>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B</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10</a:t>
                      </a:r>
                      <a:endParaRPr/>
                    </a:p>
                  </a:txBody>
                  <a:tcPr marT="45725" marB="45725" marR="91450" marL="91450"/>
                </a:tc>
                <a:tc>
                  <a:txBody>
                    <a:bodyPr/>
                    <a:lstStyle/>
                    <a:p>
                      <a:pPr indent="0" lvl="0" marL="0" marR="0" rtl="0" algn="l">
                        <a:spcBef>
                          <a:spcPts val="0"/>
                        </a:spcBef>
                        <a:spcAft>
                          <a:spcPts val="0"/>
                        </a:spcAft>
                        <a:buNone/>
                      </a:pPr>
                      <a:r>
                        <a:rPr lang="en-US" sz="2000">
                          <a:solidFill>
                            <a:srgbClr val="FF0000"/>
                          </a:solidFill>
                          <a:latin typeface="Times New Roman"/>
                          <a:ea typeface="Times New Roman"/>
                          <a:cs typeface="Times New Roman"/>
                          <a:sym typeface="Times New Roman"/>
                        </a:rPr>
                        <a:t>128.0</a:t>
                      </a:r>
                      <a:r>
                        <a:rPr lang="en-US" sz="2000">
                          <a:latin typeface="Times New Roman"/>
                          <a:ea typeface="Times New Roman"/>
                          <a:cs typeface="Times New Roman"/>
                          <a:sym typeface="Times New Roman"/>
                        </a:rPr>
                        <a:t>.0.0 – </a:t>
                      </a:r>
                      <a:r>
                        <a:rPr lang="en-US" sz="2000">
                          <a:solidFill>
                            <a:srgbClr val="FF0000"/>
                          </a:solidFill>
                          <a:latin typeface="Times New Roman"/>
                          <a:ea typeface="Times New Roman"/>
                          <a:cs typeface="Times New Roman"/>
                          <a:sym typeface="Times New Roman"/>
                        </a:rPr>
                        <a:t>191.255</a:t>
                      </a:r>
                      <a:r>
                        <a:rPr lang="en-US" sz="2000">
                          <a:latin typeface="Times New Roman"/>
                          <a:ea typeface="Times New Roman"/>
                          <a:cs typeface="Times New Roman"/>
                          <a:sym typeface="Times New Roman"/>
                        </a:rPr>
                        <a:t>.0.0</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16.384</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65.534</a:t>
                      </a:r>
                      <a:endParaRPr/>
                    </a:p>
                  </a:txBody>
                  <a:tcPr marT="45725" marB="45725" marR="91450" marL="91450"/>
                </a:tc>
              </a:tr>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C</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110</a:t>
                      </a:r>
                      <a:endParaRPr/>
                    </a:p>
                  </a:txBody>
                  <a:tcPr marT="45725" marB="45725" marR="91450" marL="91450"/>
                </a:tc>
                <a:tc>
                  <a:txBody>
                    <a:bodyPr/>
                    <a:lstStyle/>
                    <a:p>
                      <a:pPr indent="0" lvl="0" marL="0" marR="0" rtl="0" algn="l">
                        <a:spcBef>
                          <a:spcPts val="0"/>
                        </a:spcBef>
                        <a:spcAft>
                          <a:spcPts val="0"/>
                        </a:spcAft>
                        <a:buNone/>
                      </a:pPr>
                      <a:r>
                        <a:rPr lang="en-US" sz="2000">
                          <a:solidFill>
                            <a:srgbClr val="FF0000"/>
                          </a:solidFill>
                          <a:latin typeface="Times New Roman"/>
                          <a:ea typeface="Times New Roman"/>
                          <a:cs typeface="Times New Roman"/>
                          <a:sym typeface="Times New Roman"/>
                        </a:rPr>
                        <a:t>192.0.0</a:t>
                      </a:r>
                      <a:r>
                        <a:rPr lang="en-US" sz="2000">
                          <a:latin typeface="Times New Roman"/>
                          <a:ea typeface="Times New Roman"/>
                          <a:cs typeface="Times New Roman"/>
                          <a:sym typeface="Times New Roman"/>
                        </a:rPr>
                        <a:t>.0 –</a:t>
                      </a:r>
                      <a:r>
                        <a:rPr lang="en-US" sz="2000">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233.255.255</a:t>
                      </a:r>
                      <a:r>
                        <a:rPr lang="en-US" sz="2000">
                          <a:latin typeface="Times New Roman"/>
                          <a:ea typeface="Times New Roman"/>
                          <a:cs typeface="Times New Roman"/>
                          <a:sym typeface="Times New Roman"/>
                        </a:rPr>
                        <a:t>.0</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2.097.152</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254</a:t>
                      </a:r>
                      <a:endParaRPr/>
                    </a:p>
                  </a:txBody>
                  <a:tcPr marT="45725" marB="45725" marR="91450" marL="91450"/>
                </a:tc>
              </a:tr>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D </a:t>
                      </a:r>
                      <a:endParaRPr/>
                    </a:p>
                    <a:p>
                      <a:pPr indent="0" lvl="0" marL="0" marR="0" rtl="0" algn="ctr">
                        <a:spcBef>
                          <a:spcPts val="0"/>
                        </a:spcBef>
                        <a:spcAft>
                          <a:spcPts val="0"/>
                        </a:spcAft>
                        <a:buNone/>
                      </a:pPr>
                      <a:r>
                        <a:rPr lang="en-US" sz="2000">
                          <a:latin typeface="Times New Roman"/>
                          <a:ea typeface="Times New Roman"/>
                          <a:cs typeface="Times New Roman"/>
                          <a:sym typeface="Times New Roman"/>
                        </a:rPr>
                        <a:t>(Multicast)</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1110</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224.0.0.0 – 240.0.0.0</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N/A</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N/A</a:t>
                      </a:r>
                      <a:endParaRPr/>
                    </a:p>
                  </a:txBody>
                  <a:tcPr marT="45725" marB="45725" marR="91450" marL="91450"/>
                </a:tc>
              </a:tr>
              <a:tr h="370850">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E</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11110</a:t>
                      </a:r>
                      <a:endParaRPr/>
                    </a:p>
                  </a:txBody>
                  <a:tcPr marT="45725" marB="45725" marR="91450" marL="91450"/>
                </a:tc>
                <a:tc>
                  <a:txBody>
                    <a:bodyPr/>
                    <a:lstStyle/>
                    <a:p>
                      <a:pPr indent="0" lvl="0" marL="0" marR="0" rtl="0" algn="l">
                        <a:spcBef>
                          <a:spcPts val="0"/>
                        </a:spcBef>
                        <a:spcAft>
                          <a:spcPts val="0"/>
                        </a:spcAft>
                        <a:buNone/>
                      </a:pPr>
                      <a:r>
                        <a:rPr lang="en-US" sz="2000">
                          <a:latin typeface="Times New Roman"/>
                          <a:ea typeface="Times New Roman"/>
                          <a:cs typeface="Times New Roman"/>
                          <a:sym typeface="Times New Roman"/>
                        </a:rPr>
                        <a:t>241.0.0.0 – 255.0.0.0</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N/A</a:t>
                      </a:r>
                      <a:endParaRPr/>
                    </a:p>
                  </a:txBody>
                  <a:tcPr marT="45725" marB="45725" marR="91450" marL="91450"/>
                </a:tc>
                <a:tc>
                  <a:txBody>
                    <a:bodyPr/>
                    <a:lstStyle/>
                    <a:p>
                      <a:pPr indent="0" lvl="0" marL="0" marR="0" rtl="0" algn="ctr">
                        <a:spcBef>
                          <a:spcPts val="0"/>
                        </a:spcBef>
                        <a:spcAft>
                          <a:spcPts val="0"/>
                        </a:spcAft>
                        <a:buNone/>
                      </a:pPr>
                      <a:r>
                        <a:rPr lang="en-US" sz="2000">
                          <a:latin typeface="Times New Roman"/>
                          <a:ea typeface="Times New Roman"/>
                          <a:cs typeface="Times New Roman"/>
                          <a:sym typeface="Times New Roman"/>
                        </a:rPr>
                        <a:t>N/A</a:t>
                      </a:r>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8"/>
          <p:cNvSpPr txBox="1"/>
          <p:nvPr>
            <p:ph idx="1" type="body"/>
          </p:nvPr>
        </p:nvSpPr>
        <p:spPr>
          <a:xfrm>
            <a:off x="676275" y="1714499"/>
            <a:ext cx="10887075" cy="4486275"/>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sz="2800"/>
              <a:t>Public IP: là địa chỉ IP được sử dụng để giao tiếp bên ngoài mạng.</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t>Private IP: là địa chỉ IP được sử dụng để giao tiếp trong cùng 1 mạng.</a:t>
            </a:r>
            <a:endParaRPr/>
          </a:p>
        </p:txBody>
      </p:sp>
      <p:sp>
        <p:nvSpPr>
          <p:cNvPr id="1491" name="Google Shape;1491;p2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92" name="Google Shape;1492;p28"/>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Các lớp địa chỉ IP</a:t>
            </a:r>
            <a:endParaRPr/>
          </a:p>
        </p:txBody>
      </p:sp>
      <p:graphicFrame>
        <p:nvGraphicFramePr>
          <p:cNvPr id="1493" name="Google Shape;1493;p28"/>
          <p:cNvGraphicFramePr/>
          <p:nvPr/>
        </p:nvGraphicFramePr>
        <p:xfrm>
          <a:off x="2700996" y="2920535"/>
          <a:ext cx="3000000" cy="3000000"/>
        </p:xfrm>
        <a:graphic>
          <a:graphicData uri="http://schemas.openxmlformats.org/drawingml/2006/table">
            <a:tbl>
              <a:tblPr bandRow="1" firstRow="1">
                <a:noFill/>
                <a:tableStyleId>{5A54A452-52A8-475D-BF72-43B074261E9B}</a:tableStyleId>
              </a:tblPr>
              <a:tblGrid>
                <a:gridCol w="2263325"/>
                <a:gridCol w="2263325"/>
                <a:gridCol w="2263325"/>
              </a:tblGrid>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Lớp</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From</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To</a:t>
                      </a:r>
                      <a:endParaRPr/>
                    </a:p>
                  </a:txBody>
                  <a:tcPr marT="45725" marB="45725" marR="91450" marL="91450"/>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A</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10.0.0.0</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10.255.255.255</a:t>
                      </a:r>
                      <a:endParaRPr/>
                    </a:p>
                  </a:txBody>
                  <a:tcPr marT="45725" marB="45725" marR="91450" marL="91450"/>
                </a:tc>
              </a:tr>
              <a:tr h="30480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B</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172.16.0.0</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172.31.255.255</a:t>
                      </a:r>
                      <a:endParaRPr/>
                    </a:p>
                  </a:txBody>
                  <a:tcPr marT="45725" marB="45725" marR="91450" marL="91450"/>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C</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192.168.0.0</a:t>
                      </a:r>
                      <a:endParaRPr/>
                    </a:p>
                  </a:txBody>
                  <a:tcPr marT="45725" marB="45725" marR="91450" marL="91450"/>
                </a:tc>
                <a:tc>
                  <a:txBody>
                    <a:bodyPr/>
                    <a:lstStyle/>
                    <a:p>
                      <a:pPr indent="0" lvl="0" marL="0" marR="0" rtl="0" algn="l">
                        <a:spcBef>
                          <a:spcPts val="0"/>
                        </a:spcBef>
                        <a:spcAft>
                          <a:spcPts val="0"/>
                        </a:spcAft>
                        <a:buNone/>
                      </a:pPr>
                      <a:r>
                        <a:rPr lang="en-US" sz="2400">
                          <a:latin typeface="Times New Roman"/>
                          <a:ea typeface="Times New Roman"/>
                          <a:cs typeface="Times New Roman"/>
                          <a:sym typeface="Times New Roman"/>
                        </a:rPr>
                        <a:t>192.168.255.255</a:t>
                      </a:r>
                      <a:endParaRPr/>
                    </a:p>
                  </a:txBody>
                  <a:tcPr marT="45725" marB="45725" marR="91450" marL="91450"/>
                </a:tc>
              </a:tr>
            </a:tbl>
          </a:graphicData>
        </a:graphic>
      </p:graphicFrame>
      <p:sp>
        <p:nvSpPr>
          <p:cNvPr id="1494" name="Google Shape;1494;p28"/>
          <p:cNvSpPr txBox="1"/>
          <p:nvPr/>
        </p:nvSpPr>
        <p:spPr>
          <a:xfrm>
            <a:off x="3971106" y="4779808"/>
            <a:ext cx="424978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dk1"/>
                </a:solidFill>
                <a:latin typeface="Times New Roman"/>
                <a:ea typeface="Times New Roman"/>
                <a:cs typeface="Times New Roman"/>
                <a:sym typeface="Times New Roman"/>
              </a:rPr>
              <a:t>Private IP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9"/>
          <p:cNvSpPr txBox="1"/>
          <p:nvPr>
            <p:ph idx="1" type="body"/>
          </p:nvPr>
        </p:nvSpPr>
        <p:spPr>
          <a:xfrm>
            <a:off x="652461" y="1672522"/>
            <a:ext cx="10887075" cy="4486275"/>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Gọi n là số bit 1 mượn của Subnet Mask.</a:t>
            </a:r>
            <a:endParaRPr/>
          </a:p>
          <a:p>
            <a:pPr indent="-457200" lvl="0" marL="4572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Gọi m là số bit 0 còn lại của Subnet Mask (m = 32 – n – SM hiện tại).</a:t>
            </a:r>
            <a:endParaRPr/>
          </a:p>
          <a:p>
            <a:pPr indent="-457200" lvl="0" marL="4572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Các công thức áp dụng trong chia mạng con:</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Số subnet: 2</a:t>
            </a:r>
            <a:r>
              <a:rPr baseline="30000" lang="en-US" sz="2800">
                <a:latin typeface="Times New Roman"/>
                <a:ea typeface="Times New Roman"/>
                <a:cs typeface="Times New Roman"/>
                <a:sym typeface="Times New Roman"/>
              </a:rPr>
              <a:t>n</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Số host: 2</a:t>
            </a:r>
            <a:r>
              <a:rPr baseline="30000" lang="en-US" sz="2800">
                <a:latin typeface="Times New Roman"/>
                <a:ea typeface="Times New Roman"/>
                <a:cs typeface="Times New Roman"/>
                <a:sym typeface="Times New Roman"/>
              </a:rPr>
              <a:t>m</a:t>
            </a:r>
            <a:r>
              <a:rPr lang="en-US" sz="2800">
                <a:latin typeface="Times New Roman"/>
                <a:ea typeface="Times New Roman"/>
                <a:cs typeface="Times New Roman"/>
                <a:sym typeface="Times New Roman"/>
              </a:rPr>
              <a:t> – 2 (trừ đi địa chỉ NetID và Broadcast)</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Bước nhảy: 2</a:t>
            </a:r>
            <a:r>
              <a:rPr baseline="30000" lang="en-US" sz="2800">
                <a:latin typeface="Times New Roman"/>
                <a:ea typeface="Times New Roman"/>
                <a:cs typeface="Times New Roman"/>
                <a:sym typeface="Times New Roman"/>
              </a:rPr>
              <a:t>m</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SM mới: 256 – bước nhảy</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500" name="Google Shape;1500;p29"/>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Một số công thức áp dụng chia mạng con</a:t>
            </a:r>
            <a:endParaRPr/>
          </a:p>
        </p:txBody>
      </p:sp>
      <p:sp>
        <p:nvSpPr>
          <p:cNvPr id="1501" name="Google Shape;1501;p2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ph type="title"/>
          </p:nvPr>
        </p:nvSpPr>
        <p:spPr>
          <a:xfrm>
            <a:off x="3010486" y="2000249"/>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b="1" lang="en-US">
                <a:latin typeface="Times New Roman"/>
                <a:ea typeface="Times New Roman"/>
                <a:cs typeface="Times New Roman"/>
                <a:sym typeface="Times New Roman"/>
              </a:rPr>
              <a:t>4.1 TẦNG NETWORK</a:t>
            </a:r>
            <a:endParaRPr/>
          </a:p>
        </p:txBody>
      </p:sp>
      <p:sp>
        <p:nvSpPr>
          <p:cNvPr id="59" name="Google Shape;59;p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30"/>
          <p:cNvSpPr txBox="1"/>
          <p:nvPr>
            <p:ph idx="1" type="body"/>
          </p:nvPr>
        </p:nvSpPr>
        <p:spPr>
          <a:xfrm>
            <a:off x="652461" y="1704614"/>
            <a:ext cx="10887075" cy="4486275"/>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Gọi n là số bit 1 mượn của Subnet Mask.</a:t>
            </a:r>
            <a:endParaRPr/>
          </a:p>
          <a:p>
            <a:pPr indent="-457200" lvl="0" marL="4572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Gọi m là số bit 0 còn lại của Subnet Mask (m = 32 – n – SM hiện tại).</a:t>
            </a:r>
            <a:endParaRPr/>
          </a:p>
          <a:p>
            <a:pPr indent="-457200" lvl="0" marL="457200" rtl="0" algn="l">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Các công thức áp dụng trong chia mạng con:</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Các subnet ID gồm:</a:t>
            </a:r>
            <a:endParaRPr/>
          </a:p>
          <a:p>
            <a:pPr indent="-463550" lvl="2" marL="13779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Subnet ID đầu tiên = 0</a:t>
            </a:r>
            <a:endParaRPr/>
          </a:p>
          <a:p>
            <a:pPr indent="-463550" lvl="2" marL="13779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Subnet ID kế tiếp = Subnet hiện tại + Bước nhảy</a:t>
            </a:r>
            <a:endParaRPr/>
          </a:p>
          <a:p>
            <a:pPr indent="-457200" lvl="1" marL="914400" rtl="0" algn="l">
              <a:lnSpc>
                <a:spcPct val="90000"/>
              </a:lnSpc>
              <a:spcBef>
                <a:spcPts val="12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Trong Subnet ID:</a:t>
            </a:r>
            <a:endParaRPr/>
          </a:p>
          <a:p>
            <a:pPr indent="-463550" lvl="2" marL="13779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Host đầu = Subnet ID + 1</a:t>
            </a:r>
            <a:endParaRPr/>
          </a:p>
          <a:p>
            <a:pPr indent="-463550" lvl="2" marL="13779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Host cuối = Subnet ID + bước nhảy – 2</a:t>
            </a:r>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800"/>
              <a:buNone/>
            </a:pPr>
            <a:r>
              <a:t/>
            </a:r>
            <a:endParaRPr>
              <a:latin typeface="Times New Roman"/>
              <a:ea typeface="Times New Roman"/>
              <a:cs typeface="Times New Roman"/>
              <a:sym typeface="Times New Roman"/>
            </a:endParaRPr>
          </a:p>
        </p:txBody>
      </p:sp>
      <p:sp>
        <p:nvSpPr>
          <p:cNvPr id="1507" name="Google Shape;1507;p30"/>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4.3 Một số công thức áp dụng chia mạng con</a:t>
            </a:r>
            <a:endParaRPr/>
          </a:p>
        </p:txBody>
      </p:sp>
      <p:sp>
        <p:nvSpPr>
          <p:cNvPr id="1508" name="Google Shape;1508;p3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14" name="Google Shape;1514;p31"/>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ĐỂ BIẾT ĐỊA CHỈ IP THUỘC LỚP NÀO, TA CĂN CỨ VÀO THÀNH PHẦN NÀO?</a:t>
            </a:r>
            <a:endParaRPr b="1" i="0" sz="3000" u="none" cap="none" strike="noStrike">
              <a:solidFill>
                <a:srgbClr val="000000"/>
              </a:solidFill>
              <a:latin typeface="Calibri"/>
              <a:ea typeface="Calibri"/>
              <a:cs typeface="Calibri"/>
              <a:sym typeface="Calibri"/>
            </a:endParaRPr>
          </a:p>
        </p:txBody>
      </p:sp>
      <p:grpSp>
        <p:nvGrpSpPr>
          <p:cNvPr id="1515" name="Google Shape;1515;p31"/>
          <p:cNvGrpSpPr/>
          <p:nvPr/>
        </p:nvGrpSpPr>
        <p:grpSpPr>
          <a:xfrm>
            <a:off x="771784" y="2643433"/>
            <a:ext cx="9007365" cy="546538"/>
            <a:chOff x="1418897" y="2165131"/>
            <a:chExt cx="9007365" cy="546538"/>
          </a:xfrm>
        </p:grpSpPr>
        <p:sp>
          <p:nvSpPr>
            <p:cNvPr id="1516" name="Google Shape;1516;p3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Subnet Mask</a:t>
              </a:r>
              <a:endParaRPr b="1" i="0" sz="2600" u="none" cap="none" strike="noStrike">
                <a:solidFill>
                  <a:srgbClr val="000000"/>
                </a:solidFill>
                <a:latin typeface="Calibri"/>
                <a:ea typeface="Calibri"/>
                <a:cs typeface="Calibri"/>
                <a:sym typeface="Calibri"/>
              </a:endParaRPr>
            </a:p>
          </p:txBody>
        </p:sp>
        <p:sp>
          <p:nvSpPr>
            <p:cNvPr id="1517" name="Google Shape;1517;p3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518" name="Google Shape;1518;p31"/>
          <p:cNvGrpSpPr/>
          <p:nvPr/>
        </p:nvGrpSpPr>
        <p:grpSpPr>
          <a:xfrm>
            <a:off x="771783" y="3521047"/>
            <a:ext cx="9007365" cy="546538"/>
            <a:chOff x="1418897" y="2165131"/>
            <a:chExt cx="9007365" cy="546538"/>
          </a:xfrm>
        </p:grpSpPr>
        <p:sp>
          <p:nvSpPr>
            <p:cNvPr id="1519" name="Google Shape;1519;p3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Địa chỉ DHCP</a:t>
              </a:r>
              <a:endParaRPr b="1" i="0" sz="2600" u="none" cap="none" strike="noStrike">
                <a:solidFill>
                  <a:srgbClr val="000000"/>
                </a:solidFill>
                <a:latin typeface="Calibri"/>
                <a:ea typeface="Calibri"/>
                <a:cs typeface="Calibri"/>
                <a:sym typeface="Calibri"/>
              </a:endParaRPr>
            </a:p>
          </p:txBody>
        </p:sp>
        <p:sp>
          <p:nvSpPr>
            <p:cNvPr id="1520" name="Google Shape;1520;p3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521" name="Google Shape;1521;p31"/>
          <p:cNvGrpSpPr/>
          <p:nvPr/>
        </p:nvGrpSpPr>
        <p:grpSpPr>
          <a:xfrm>
            <a:off x="771783" y="4398660"/>
            <a:ext cx="9007365" cy="546538"/>
            <a:chOff x="1418897" y="2165131"/>
            <a:chExt cx="9007365" cy="546538"/>
          </a:xfrm>
        </p:grpSpPr>
        <p:sp>
          <p:nvSpPr>
            <p:cNvPr id="1522" name="Google Shape;1522;p3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Số dấu chấm trong địa chỉ</a:t>
              </a:r>
              <a:endParaRPr b="1" i="0" sz="2600" u="none" cap="none" strike="noStrike">
                <a:solidFill>
                  <a:srgbClr val="000000"/>
                </a:solidFill>
                <a:latin typeface="Calibri"/>
                <a:ea typeface="Calibri"/>
                <a:cs typeface="Calibri"/>
                <a:sym typeface="Calibri"/>
              </a:endParaRPr>
            </a:p>
          </p:txBody>
        </p:sp>
        <p:sp>
          <p:nvSpPr>
            <p:cNvPr id="1523" name="Google Shape;1523;p3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524" name="Google Shape;1524;p31"/>
          <p:cNvGrpSpPr/>
          <p:nvPr/>
        </p:nvGrpSpPr>
        <p:grpSpPr>
          <a:xfrm>
            <a:off x="771783" y="5276272"/>
            <a:ext cx="9007365" cy="546538"/>
            <a:chOff x="1418897" y="2165131"/>
            <a:chExt cx="9007365" cy="546538"/>
          </a:xfrm>
        </p:grpSpPr>
        <p:sp>
          <p:nvSpPr>
            <p:cNvPr id="1525" name="Google Shape;1525;p31"/>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Giá trị của octet đầu</a:t>
              </a:r>
              <a:endParaRPr b="1" i="0" sz="2600" u="none" cap="none" strike="noStrike">
                <a:solidFill>
                  <a:srgbClr val="000000"/>
                </a:solidFill>
                <a:latin typeface="Calibri"/>
                <a:ea typeface="Calibri"/>
                <a:cs typeface="Calibri"/>
                <a:sym typeface="Calibri"/>
              </a:endParaRPr>
            </a:p>
          </p:txBody>
        </p:sp>
        <p:sp>
          <p:nvSpPr>
            <p:cNvPr id="1526" name="Google Shape;1526;p31"/>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527" name="Google Shape;1527;p31"/>
          <p:cNvSpPr/>
          <p:nvPr/>
        </p:nvSpPr>
        <p:spPr>
          <a:xfrm>
            <a:off x="771783" y="2512052"/>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28" name="Google Shape;1528;p31"/>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3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34" name="Google Shape;1534;p32"/>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MỘT MẠNG LỚP C MƯỢN 2 BIT ĐỂ CHIA SUBNET THÌ SUBNET MASK SẼ LÀ?</a:t>
            </a:r>
            <a:endParaRPr b="1" i="0" sz="3000" u="none" cap="none" strike="noStrike">
              <a:solidFill>
                <a:srgbClr val="000000"/>
              </a:solidFill>
              <a:latin typeface="Calibri"/>
              <a:ea typeface="Calibri"/>
              <a:cs typeface="Calibri"/>
              <a:sym typeface="Calibri"/>
            </a:endParaRPr>
          </a:p>
        </p:txBody>
      </p:sp>
      <p:grpSp>
        <p:nvGrpSpPr>
          <p:cNvPr id="1535" name="Google Shape;1535;p32"/>
          <p:cNvGrpSpPr/>
          <p:nvPr/>
        </p:nvGrpSpPr>
        <p:grpSpPr>
          <a:xfrm>
            <a:off x="771784" y="2643433"/>
            <a:ext cx="9007365" cy="546538"/>
            <a:chOff x="1418897" y="2165131"/>
            <a:chExt cx="9007365" cy="546538"/>
          </a:xfrm>
        </p:grpSpPr>
        <p:sp>
          <p:nvSpPr>
            <p:cNvPr id="1536" name="Google Shape;1536;p3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255.255.128.0</a:t>
              </a:r>
              <a:endParaRPr b="1" i="0" sz="2600" u="none" cap="none" strike="noStrike">
                <a:solidFill>
                  <a:srgbClr val="000000"/>
                </a:solidFill>
                <a:latin typeface="Calibri"/>
                <a:ea typeface="Calibri"/>
                <a:cs typeface="Calibri"/>
                <a:sym typeface="Calibri"/>
              </a:endParaRPr>
            </a:p>
          </p:txBody>
        </p:sp>
        <p:sp>
          <p:nvSpPr>
            <p:cNvPr id="1537" name="Google Shape;1537;p3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538" name="Google Shape;1538;p32"/>
          <p:cNvGrpSpPr/>
          <p:nvPr/>
        </p:nvGrpSpPr>
        <p:grpSpPr>
          <a:xfrm>
            <a:off x="771783" y="3521047"/>
            <a:ext cx="9007365" cy="546538"/>
            <a:chOff x="1418897" y="2165131"/>
            <a:chExt cx="9007365" cy="546538"/>
          </a:xfrm>
        </p:grpSpPr>
        <p:sp>
          <p:nvSpPr>
            <p:cNvPr id="1539" name="Google Shape;1539;p3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255.255.255.192</a:t>
              </a:r>
              <a:endParaRPr b="1" i="0" sz="2600" u="none" cap="none" strike="noStrike">
                <a:solidFill>
                  <a:srgbClr val="000000"/>
                </a:solidFill>
                <a:latin typeface="Calibri"/>
                <a:ea typeface="Calibri"/>
                <a:cs typeface="Calibri"/>
                <a:sym typeface="Calibri"/>
              </a:endParaRPr>
            </a:p>
          </p:txBody>
        </p:sp>
        <p:sp>
          <p:nvSpPr>
            <p:cNvPr id="1540" name="Google Shape;1540;p3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541" name="Google Shape;1541;p32"/>
          <p:cNvGrpSpPr/>
          <p:nvPr/>
        </p:nvGrpSpPr>
        <p:grpSpPr>
          <a:xfrm>
            <a:off x="771783" y="4398660"/>
            <a:ext cx="9007365" cy="546538"/>
            <a:chOff x="1418897" y="2165131"/>
            <a:chExt cx="9007365" cy="546538"/>
          </a:xfrm>
        </p:grpSpPr>
        <p:sp>
          <p:nvSpPr>
            <p:cNvPr id="1542" name="Google Shape;1542;p3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255.255.192.0</a:t>
              </a:r>
              <a:endParaRPr b="1" i="0" sz="2600" u="none" cap="none" strike="noStrike">
                <a:solidFill>
                  <a:srgbClr val="000000"/>
                </a:solidFill>
                <a:latin typeface="Calibri"/>
                <a:ea typeface="Calibri"/>
                <a:cs typeface="Calibri"/>
                <a:sym typeface="Calibri"/>
              </a:endParaRPr>
            </a:p>
          </p:txBody>
        </p:sp>
        <p:sp>
          <p:nvSpPr>
            <p:cNvPr id="1543" name="Google Shape;1543;p3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544" name="Google Shape;1544;p32"/>
          <p:cNvGrpSpPr/>
          <p:nvPr/>
        </p:nvGrpSpPr>
        <p:grpSpPr>
          <a:xfrm>
            <a:off x="771783" y="5276272"/>
            <a:ext cx="9007365" cy="546538"/>
            <a:chOff x="1418897" y="2165131"/>
            <a:chExt cx="9007365" cy="546538"/>
          </a:xfrm>
        </p:grpSpPr>
        <p:sp>
          <p:nvSpPr>
            <p:cNvPr id="1545" name="Google Shape;1545;p32"/>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255.255.255.128</a:t>
              </a:r>
              <a:endParaRPr b="1" i="0" sz="2600" u="none" cap="none" strike="noStrike">
                <a:solidFill>
                  <a:srgbClr val="000000"/>
                </a:solidFill>
                <a:latin typeface="Calibri"/>
                <a:ea typeface="Calibri"/>
                <a:cs typeface="Calibri"/>
                <a:sym typeface="Calibri"/>
              </a:endParaRPr>
            </a:p>
          </p:txBody>
        </p:sp>
        <p:sp>
          <p:nvSpPr>
            <p:cNvPr id="1546" name="Google Shape;1546;p32"/>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547" name="Google Shape;1547;p32"/>
          <p:cNvSpPr/>
          <p:nvPr/>
        </p:nvSpPr>
        <p:spPr>
          <a:xfrm>
            <a:off x="771783" y="3389666"/>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8" name="Google Shape;1548;p32"/>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3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54" name="Google Shape;1554;p33"/>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ĐỊA CHỈ NÀO SAU ĐÂY LÀ ĐỊA CHỈ QUẢNG BÁ CỦA MẠNG 192.168.25.128/28?</a:t>
            </a:r>
            <a:endParaRPr b="1" i="0" sz="3000" u="none" cap="none" strike="noStrike">
              <a:solidFill>
                <a:srgbClr val="000000"/>
              </a:solidFill>
              <a:latin typeface="Calibri"/>
              <a:ea typeface="Calibri"/>
              <a:cs typeface="Calibri"/>
              <a:sym typeface="Calibri"/>
            </a:endParaRPr>
          </a:p>
        </p:txBody>
      </p:sp>
      <p:grpSp>
        <p:nvGrpSpPr>
          <p:cNvPr id="1555" name="Google Shape;1555;p33"/>
          <p:cNvGrpSpPr/>
          <p:nvPr/>
        </p:nvGrpSpPr>
        <p:grpSpPr>
          <a:xfrm>
            <a:off x="771785" y="2643433"/>
            <a:ext cx="3758012" cy="546538"/>
            <a:chOff x="1418898" y="2165131"/>
            <a:chExt cx="3758012" cy="546538"/>
          </a:xfrm>
        </p:grpSpPr>
        <p:sp>
          <p:nvSpPr>
            <p:cNvPr id="1556" name="Google Shape;1556;p33"/>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192.168.25.255</a:t>
              </a:r>
              <a:endParaRPr b="1" i="0" sz="2600" u="none" cap="none" strike="noStrike">
                <a:solidFill>
                  <a:srgbClr val="000000"/>
                </a:solidFill>
                <a:latin typeface="Calibri"/>
                <a:ea typeface="Calibri"/>
                <a:cs typeface="Calibri"/>
                <a:sym typeface="Calibri"/>
              </a:endParaRPr>
            </a:p>
          </p:txBody>
        </p:sp>
        <p:sp>
          <p:nvSpPr>
            <p:cNvPr id="1557" name="Google Shape;1557;p3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558" name="Google Shape;1558;p33"/>
          <p:cNvGrpSpPr/>
          <p:nvPr/>
        </p:nvGrpSpPr>
        <p:grpSpPr>
          <a:xfrm>
            <a:off x="771784" y="3521047"/>
            <a:ext cx="3758012" cy="546538"/>
            <a:chOff x="1418898" y="2165131"/>
            <a:chExt cx="3758012" cy="546538"/>
          </a:xfrm>
        </p:grpSpPr>
        <p:sp>
          <p:nvSpPr>
            <p:cNvPr id="1559" name="Google Shape;1559;p33"/>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192.168.25.143</a:t>
              </a:r>
              <a:endParaRPr b="1" i="0" sz="2600" u="none" cap="none" strike="noStrike">
                <a:solidFill>
                  <a:srgbClr val="000000"/>
                </a:solidFill>
                <a:latin typeface="Calibri"/>
                <a:ea typeface="Calibri"/>
                <a:cs typeface="Calibri"/>
                <a:sym typeface="Calibri"/>
              </a:endParaRPr>
            </a:p>
          </p:txBody>
        </p:sp>
        <p:sp>
          <p:nvSpPr>
            <p:cNvPr id="1560" name="Google Shape;1560;p3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561" name="Google Shape;1561;p33"/>
          <p:cNvGrpSpPr/>
          <p:nvPr/>
        </p:nvGrpSpPr>
        <p:grpSpPr>
          <a:xfrm>
            <a:off x="771783" y="4398660"/>
            <a:ext cx="3758013" cy="546538"/>
            <a:chOff x="1418897" y="2165131"/>
            <a:chExt cx="3758013" cy="546538"/>
          </a:xfrm>
        </p:grpSpPr>
        <p:sp>
          <p:nvSpPr>
            <p:cNvPr id="1562" name="Google Shape;1562;p33"/>
            <p:cNvSpPr/>
            <p:nvPr/>
          </p:nvSpPr>
          <p:spPr>
            <a:xfrm>
              <a:off x="1418897" y="2165131"/>
              <a:ext cx="375801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192.168.25.141</a:t>
              </a:r>
              <a:endParaRPr b="1" i="0" sz="2600" u="none" cap="none" strike="noStrike">
                <a:solidFill>
                  <a:srgbClr val="000000"/>
                </a:solidFill>
                <a:latin typeface="Calibri"/>
                <a:ea typeface="Calibri"/>
                <a:cs typeface="Calibri"/>
                <a:sym typeface="Calibri"/>
              </a:endParaRPr>
            </a:p>
          </p:txBody>
        </p:sp>
        <p:sp>
          <p:nvSpPr>
            <p:cNvPr id="1563" name="Google Shape;1563;p3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564" name="Google Shape;1564;p33"/>
          <p:cNvGrpSpPr/>
          <p:nvPr/>
        </p:nvGrpSpPr>
        <p:grpSpPr>
          <a:xfrm>
            <a:off x="771784" y="5276272"/>
            <a:ext cx="3758012" cy="546538"/>
            <a:chOff x="1418898" y="2165131"/>
            <a:chExt cx="3758012" cy="546538"/>
          </a:xfrm>
        </p:grpSpPr>
        <p:sp>
          <p:nvSpPr>
            <p:cNvPr id="1565" name="Google Shape;1565;p33"/>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192.168.25.180</a:t>
              </a:r>
              <a:endParaRPr b="1" i="0" sz="2600" u="none" cap="none" strike="noStrike">
                <a:solidFill>
                  <a:srgbClr val="000000"/>
                </a:solidFill>
                <a:latin typeface="Calibri"/>
                <a:ea typeface="Calibri"/>
                <a:cs typeface="Calibri"/>
                <a:sym typeface="Calibri"/>
              </a:endParaRPr>
            </a:p>
          </p:txBody>
        </p:sp>
        <p:sp>
          <p:nvSpPr>
            <p:cNvPr id="1566" name="Google Shape;1566;p3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567" name="Google Shape;1567;p33"/>
          <p:cNvSpPr/>
          <p:nvPr/>
        </p:nvSpPr>
        <p:spPr>
          <a:xfrm>
            <a:off x="771783" y="3389666"/>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68" name="Google Shape;1568;p33"/>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1569" name="Google Shape;1569;p33"/>
          <p:cNvSpPr txBox="1"/>
          <p:nvPr/>
        </p:nvSpPr>
        <p:spPr>
          <a:xfrm>
            <a:off x="5500468" y="2643433"/>
            <a:ext cx="5751583" cy="2677656"/>
          </a:xfrm>
          <a:prstGeom prst="rect">
            <a:avLst/>
          </a:prstGeom>
          <a:noFill/>
          <a:ln>
            <a:noFill/>
          </a:ln>
        </p:spPr>
        <p:txBody>
          <a:bodyPr anchorCtr="0" anchor="t" bIns="45700" lIns="91425" spcFirstLastPara="1" rIns="91425" wrap="square" tIns="45700">
            <a:spAutoFit/>
          </a:bodyPr>
          <a:lstStyle/>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Lớp C: 24 bit phần network và 8 bit phần host.</a:t>
            </a:r>
            <a:endParaRPr/>
          </a:p>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Mượn 4 bit</a:t>
            </a:r>
            <a:endParaRPr/>
          </a:p>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IP: 	...1000</a:t>
            </a:r>
            <a:r>
              <a:rPr b="1" lang="en-US" sz="2400">
                <a:solidFill>
                  <a:srgbClr val="FF0000"/>
                </a:solidFill>
                <a:latin typeface="Calibri"/>
                <a:ea typeface="Calibri"/>
                <a:cs typeface="Calibri"/>
                <a:sym typeface="Calibri"/>
              </a:rPr>
              <a:t>0000</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Broadcast:	...1000</a:t>
            </a:r>
            <a:r>
              <a:rPr b="1" lang="en-US" sz="2400">
                <a:solidFill>
                  <a:srgbClr val="FF0000"/>
                </a:solidFill>
                <a:latin typeface="Calibri"/>
                <a:ea typeface="Calibri"/>
                <a:cs typeface="Calibri"/>
                <a:sym typeface="Calibri"/>
              </a:rPr>
              <a:t>1111</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10001111 = 128 + 8 + 4 + 2 + 1 = 143</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3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75" name="Google Shape;1575;p34"/>
          <p:cNvSpPr/>
          <p:nvPr/>
        </p:nvSpPr>
        <p:spPr>
          <a:xfrm>
            <a:off x="771783" y="1177240"/>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CHO ĐỊA CHỈ IP: 192.168.25.39/28. HÃY CHO BIẾT ĐỊA CHỈ MẠNG CỦA ĐỊA CHỈ IP NÀY?</a:t>
            </a:r>
            <a:endParaRPr b="1" i="0" sz="3000" u="none" cap="none" strike="noStrike">
              <a:solidFill>
                <a:srgbClr val="000000"/>
              </a:solidFill>
              <a:latin typeface="Calibri"/>
              <a:ea typeface="Calibri"/>
              <a:cs typeface="Calibri"/>
              <a:sym typeface="Calibri"/>
            </a:endParaRPr>
          </a:p>
        </p:txBody>
      </p:sp>
      <p:grpSp>
        <p:nvGrpSpPr>
          <p:cNvPr id="1576" name="Google Shape;1576;p34"/>
          <p:cNvGrpSpPr/>
          <p:nvPr/>
        </p:nvGrpSpPr>
        <p:grpSpPr>
          <a:xfrm>
            <a:off x="771785" y="2643433"/>
            <a:ext cx="3758012" cy="546538"/>
            <a:chOff x="1418898" y="2165131"/>
            <a:chExt cx="3758012" cy="546538"/>
          </a:xfrm>
        </p:grpSpPr>
        <p:sp>
          <p:nvSpPr>
            <p:cNvPr id="1577" name="Google Shape;1577;p34"/>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192.168.25.0</a:t>
              </a:r>
              <a:endParaRPr b="1" i="0" sz="2600" u="none" cap="none" strike="noStrike">
                <a:solidFill>
                  <a:srgbClr val="000000"/>
                </a:solidFill>
                <a:latin typeface="Calibri"/>
                <a:ea typeface="Calibri"/>
                <a:cs typeface="Calibri"/>
                <a:sym typeface="Calibri"/>
              </a:endParaRPr>
            </a:p>
          </p:txBody>
        </p:sp>
        <p:sp>
          <p:nvSpPr>
            <p:cNvPr id="1578" name="Google Shape;1578;p3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579" name="Google Shape;1579;p34"/>
          <p:cNvGrpSpPr/>
          <p:nvPr/>
        </p:nvGrpSpPr>
        <p:grpSpPr>
          <a:xfrm>
            <a:off x="771784" y="3521047"/>
            <a:ext cx="3758012" cy="546538"/>
            <a:chOff x="1418898" y="2165131"/>
            <a:chExt cx="3758012" cy="546538"/>
          </a:xfrm>
        </p:grpSpPr>
        <p:sp>
          <p:nvSpPr>
            <p:cNvPr id="1580" name="Google Shape;1580;p34"/>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192.168.25.32</a:t>
              </a:r>
              <a:endParaRPr b="1" i="0" sz="2600" u="none" cap="none" strike="noStrike">
                <a:solidFill>
                  <a:srgbClr val="000000"/>
                </a:solidFill>
                <a:latin typeface="Calibri"/>
                <a:ea typeface="Calibri"/>
                <a:cs typeface="Calibri"/>
                <a:sym typeface="Calibri"/>
              </a:endParaRPr>
            </a:p>
          </p:txBody>
        </p:sp>
        <p:sp>
          <p:nvSpPr>
            <p:cNvPr id="1581" name="Google Shape;1581;p3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582" name="Google Shape;1582;p34"/>
          <p:cNvGrpSpPr/>
          <p:nvPr/>
        </p:nvGrpSpPr>
        <p:grpSpPr>
          <a:xfrm>
            <a:off x="771783" y="4398660"/>
            <a:ext cx="3758013" cy="546538"/>
            <a:chOff x="1418897" y="2165131"/>
            <a:chExt cx="3758013" cy="546538"/>
          </a:xfrm>
        </p:grpSpPr>
        <p:sp>
          <p:nvSpPr>
            <p:cNvPr id="1583" name="Google Shape;1583;p34"/>
            <p:cNvSpPr/>
            <p:nvPr/>
          </p:nvSpPr>
          <p:spPr>
            <a:xfrm>
              <a:off x="1418897" y="2165131"/>
              <a:ext cx="375801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192.168.25.39</a:t>
              </a:r>
              <a:endParaRPr b="1" i="0" sz="2600" u="none" cap="none" strike="noStrike">
                <a:solidFill>
                  <a:srgbClr val="000000"/>
                </a:solidFill>
                <a:latin typeface="Calibri"/>
                <a:ea typeface="Calibri"/>
                <a:cs typeface="Calibri"/>
                <a:sym typeface="Calibri"/>
              </a:endParaRPr>
            </a:p>
          </p:txBody>
        </p:sp>
        <p:sp>
          <p:nvSpPr>
            <p:cNvPr id="1584" name="Google Shape;1584;p3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585" name="Google Shape;1585;p34"/>
          <p:cNvGrpSpPr/>
          <p:nvPr/>
        </p:nvGrpSpPr>
        <p:grpSpPr>
          <a:xfrm>
            <a:off x="771784" y="5276272"/>
            <a:ext cx="3758012" cy="546538"/>
            <a:chOff x="1418898" y="2165131"/>
            <a:chExt cx="3758012" cy="546538"/>
          </a:xfrm>
        </p:grpSpPr>
        <p:sp>
          <p:nvSpPr>
            <p:cNvPr id="1586" name="Google Shape;1586;p34"/>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Tất cả đều sai</a:t>
              </a:r>
              <a:endParaRPr b="1" i="0" sz="2600" u="none" cap="none" strike="noStrike">
                <a:solidFill>
                  <a:srgbClr val="000000"/>
                </a:solidFill>
                <a:latin typeface="Calibri"/>
                <a:ea typeface="Calibri"/>
                <a:cs typeface="Calibri"/>
                <a:sym typeface="Calibri"/>
              </a:endParaRPr>
            </a:p>
          </p:txBody>
        </p:sp>
        <p:sp>
          <p:nvSpPr>
            <p:cNvPr id="1587" name="Google Shape;1587;p3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588" name="Google Shape;1588;p34"/>
          <p:cNvSpPr/>
          <p:nvPr/>
        </p:nvSpPr>
        <p:spPr>
          <a:xfrm>
            <a:off x="771783" y="3389666"/>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89" name="Google Shape;1589;p34"/>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1590" name="Google Shape;1590;p34"/>
          <p:cNvSpPr txBox="1"/>
          <p:nvPr/>
        </p:nvSpPr>
        <p:spPr>
          <a:xfrm>
            <a:off x="5500468" y="2643433"/>
            <a:ext cx="5751583" cy="2677656"/>
          </a:xfrm>
          <a:prstGeom prst="rect">
            <a:avLst/>
          </a:prstGeom>
          <a:noFill/>
          <a:ln>
            <a:noFill/>
          </a:ln>
        </p:spPr>
        <p:txBody>
          <a:bodyPr anchorCtr="0" anchor="t" bIns="45700" lIns="91425" spcFirstLastPara="1" rIns="91425" wrap="square" tIns="45700">
            <a:spAutoFit/>
          </a:bodyPr>
          <a:lstStyle/>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Lớp C: 24 bit phần network và 8 bit phần host.</a:t>
            </a:r>
            <a:endParaRPr sz="2400">
              <a:solidFill>
                <a:schemeClr val="dk1"/>
              </a:solidFill>
              <a:latin typeface="Calibri"/>
              <a:ea typeface="Calibri"/>
              <a:cs typeface="Calibri"/>
              <a:sym typeface="Calibri"/>
            </a:endParaRPr>
          </a:p>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Mượn 4 bit</a:t>
            </a:r>
            <a:endParaRPr/>
          </a:p>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IP: 	...0010</a:t>
            </a:r>
            <a:r>
              <a:rPr b="1" lang="en-US" sz="2400">
                <a:solidFill>
                  <a:srgbClr val="FF0000"/>
                </a:solidFill>
                <a:latin typeface="Calibri"/>
                <a:ea typeface="Calibri"/>
                <a:cs typeface="Calibri"/>
                <a:sym typeface="Calibri"/>
              </a:rPr>
              <a:t>0111</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Mạng:	...0010</a:t>
            </a:r>
            <a:r>
              <a:rPr b="1" lang="en-US" sz="2400">
                <a:solidFill>
                  <a:srgbClr val="FF0000"/>
                </a:solidFill>
                <a:latin typeface="Calibri"/>
                <a:ea typeface="Calibri"/>
                <a:cs typeface="Calibri"/>
                <a:sym typeface="Calibri"/>
              </a:rPr>
              <a:t>0000</a:t>
            </a:r>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00100000 = 32</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35"/>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1596" name="Google Shape;1596;p3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97" name="Google Shape;1597;p35"/>
          <p:cNvSpPr/>
          <p:nvPr/>
        </p:nvSpPr>
        <p:spPr>
          <a:xfrm>
            <a:off x="604911" y="1007845"/>
            <a:ext cx="9247809" cy="141037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ĐỊA CHỈ IP NÀO DƯỚI ĐÂY NẰM TRONG MẠNG CÓ ĐỊA CHỈ MẠNG LÀ 192.32.0.0 VÀ SUBNET MASK LÀ 255.224.0.0?</a:t>
            </a:r>
            <a:endParaRPr b="1" i="0" sz="3000" u="none" cap="none" strike="noStrike">
              <a:solidFill>
                <a:srgbClr val="000000"/>
              </a:solidFill>
              <a:latin typeface="Calibri"/>
              <a:ea typeface="Calibri"/>
              <a:cs typeface="Calibri"/>
              <a:sym typeface="Calibri"/>
            </a:endParaRPr>
          </a:p>
        </p:txBody>
      </p:sp>
      <p:grpSp>
        <p:nvGrpSpPr>
          <p:cNvPr id="1598" name="Google Shape;1598;p35"/>
          <p:cNvGrpSpPr/>
          <p:nvPr/>
        </p:nvGrpSpPr>
        <p:grpSpPr>
          <a:xfrm>
            <a:off x="771785" y="2643433"/>
            <a:ext cx="3758012" cy="546538"/>
            <a:chOff x="1418898" y="2165131"/>
            <a:chExt cx="3758012" cy="546538"/>
          </a:xfrm>
        </p:grpSpPr>
        <p:sp>
          <p:nvSpPr>
            <p:cNvPr id="1599" name="Google Shape;1599;p35"/>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192.68.1.1</a:t>
              </a:r>
              <a:endParaRPr b="1" i="0" sz="2600" u="none" cap="none" strike="noStrike">
                <a:solidFill>
                  <a:srgbClr val="000000"/>
                </a:solidFill>
                <a:latin typeface="Calibri"/>
                <a:ea typeface="Calibri"/>
                <a:cs typeface="Calibri"/>
                <a:sym typeface="Calibri"/>
              </a:endParaRPr>
            </a:p>
          </p:txBody>
        </p:sp>
        <p:sp>
          <p:nvSpPr>
            <p:cNvPr id="1600" name="Google Shape;1600;p3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601" name="Google Shape;1601;p35"/>
          <p:cNvGrpSpPr/>
          <p:nvPr/>
        </p:nvGrpSpPr>
        <p:grpSpPr>
          <a:xfrm>
            <a:off x="771784" y="3521047"/>
            <a:ext cx="3758012" cy="546538"/>
            <a:chOff x="1418898" y="2165131"/>
            <a:chExt cx="3758012" cy="546538"/>
          </a:xfrm>
        </p:grpSpPr>
        <p:sp>
          <p:nvSpPr>
            <p:cNvPr id="1602" name="Google Shape;1602;p35"/>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192.86.100.10</a:t>
              </a:r>
              <a:endParaRPr b="1" i="0" sz="2600" u="none" cap="none" strike="noStrike">
                <a:solidFill>
                  <a:srgbClr val="000000"/>
                </a:solidFill>
                <a:latin typeface="Calibri"/>
                <a:ea typeface="Calibri"/>
                <a:cs typeface="Calibri"/>
                <a:sym typeface="Calibri"/>
              </a:endParaRPr>
            </a:p>
          </p:txBody>
        </p:sp>
        <p:sp>
          <p:nvSpPr>
            <p:cNvPr id="1603" name="Google Shape;1603;p3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604" name="Google Shape;1604;p35"/>
          <p:cNvGrpSpPr/>
          <p:nvPr/>
        </p:nvGrpSpPr>
        <p:grpSpPr>
          <a:xfrm>
            <a:off x="771783" y="4398660"/>
            <a:ext cx="3758013" cy="546538"/>
            <a:chOff x="1418897" y="2165131"/>
            <a:chExt cx="3758013" cy="546538"/>
          </a:xfrm>
        </p:grpSpPr>
        <p:sp>
          <p:nvSpPr>
            <p:cNvPr id="1605" name="Google Shape;1605;p35"/>
            <p:cNvSpPr/>
            <p:nvPr/>
          </p:nvSpPr>
          <p:spPr>
            <a:xfrm>
              <a:off x="1418897" y="2165131"/>
              <a:ext cx="3758013"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800">
                  <a:solidFill>
                    <a:srgbClr val="000000"/>
                  </a:solidFill>
                  <a:latin typeface="Calibri"/>
                  <a:ea typeface="Calibri"/>
                  <a:cs typeface="Calibri"/>
                  <a:sym typeface="Calibri"/>
                </a:rPr>
                <a:t>192.33.100.254</a:t>
              </a:r>
              <a:endParaRPr b="1" i="0" sz="2600" u="none" cap="none" strike="noStrike">
                <a:solidFill>
                  <a:srgbClr val="000000"/>
                </a:solidFill>
                <a:latin typeface="Calibri"/>
                <a:ea typeface="Calibri"/>
                <a:cs typeface="Calibri"/>
                <a:sym typeface="Calibri"/>
              </a:endParaRPr>
            </a:p>
          </p:txBody>
        </p:sp>
        <p:sp>
          <p:nvSpPr>
            <p:cNvPr id="1606" name="Google Shape;1606;p3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607" name="Google Shape;1607;p35"/>
          <p:cNvGrpSpPr/>
          <p:nvPr/>
        </p:nvGrpSpPr>
        <p:grpSpPr>
          <a:xfrm>
            <a:off x="771784" y="5276272"/>
            <a:ext cx="3758012" cy="546538"/>
            <a:chOff x="1418898" y="2165131"/>
            <a:chExt cx="3758012" cy="546538"/>
          </a:xfrm>
        </p:grpSpPr>
        <p:sp>
          <p:nvSpPr>
            <p:cNvPr id="1608" name="Google Shape;1608;p35"/>
            <p:cNvSpPr/>
            <p:nvPr/>
          </p:nvSpPr>
          <p:spPr>
            <a:xfrm>
              <a:off x="1418898" y="2165131"/>
              <a:ext cx="3758012"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192.168.100.255</a:t>
              </a:r>
              <a:endParaRPr b="1" i="0" sz="2600" u="none" cap="none" strike="noStrike">
                <a:solidFill>
                  <a:srgbClr val="000000"/>
                </a:solidFill>
                <a:latin typeface="Calibri"/>
                <a:ea typeface="Calibri"/>
                <a:cs typeface="Calibri"/>
                <a:sym typeface="Calibri"/>
              </a:endParaRPr>
            </a:p>
          </p:txBody>
        </p:sp>
        <p:sp>
          <p:nvSpPr>
            <p:cNvPr id="1609" name="Google Shape;1609;p35"/>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610" name="Google Shape;1610;p35"/>
          <p:cNvSpPr/>
          <p:nvPr/>
        </p:nvSpPr>
        <p:spPr>
          <a:xfrm>
            <a:off x="771783" y="4267279"/>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11" name="Google Shape;1611;p35"/>
          <p:cNvSpPr txBox="1"/>
          <p:nvPr/>
        </p:nvSpPr>
        <p:spPr>
          <a:xfrm>
            <a:off x="4824570" y="2736217"/>
            <a:ext cx="6595645" cy="1569660"/>
          </a:xfrm>
          <a:prstGeom prst="rect">
            <a:avLst/>
          </a:prstGeom>
          <a:noFill/>
          <a:ln>
            <a:noFill/>
          </a:ln>
        </p:spPr>
        <p:txBody>
          <a:bodyPr anchorCtr="0" anchor="t" bIns="45700" lIns="91425" spcFirstLastPara="1" rIns="91425" wrap="square" tIns="45700">
            <a:spAutoFit/>
          </a:bodyPr>
          <a:lstStyle/>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SM: 	11111111.11100000.00000000.00000000</a:t>
            </a:r>
            <a:endParaRPr/>
          </a:p>
          <a:p>
            <a:pPr indent="-338138" lvl="0" marL="338138"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Mạng:	11000000.001</a:t>
            </a:r>
            <a:r>
              <a:rPr b="1" lang="en-US" sz="2400">
                <a:solidFill>
                  <a:srgbClr val="FF0000"/>
                </a:solidFill>
                <a:latin typeface="Calibri"/>
                <a:ea typeface="Calibri"/>
                <a:cs typeface="Calibri"/>
                <a:sym typeface="Calibri"/>
              </a:rPr>
              <a:t>00000.00000000.00000000</a:t>
            </a:r>
            <a:endParaRPr b="1" sz="2400">
              <a:solidFill>
                <a:srgbClr val="FF0000"/>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Giá trị lớn nhất có thể đạt được ở octet thứ 2 là:</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32 + 16 + 8 + 4 + 2 + 1 = 63</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36"/>
          <p:cNvSpPr txBox="1"/>
          <p:nvPr>
            <p:ph type="title"/>
          </p:nvPr>
        </p:nvSpPr>
        <p:spPr>
          <a:xfrm>
            <a:off x="3010485" y="1789235"/>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4.4 DHCP</a:t>
            </a:r>
            <a:br>
              <a:rPr b="1" lang="en-US" sz="6600">
                <a:latin typeface="Times New Roman"/>
                <a:ea typeface="Times New Roman"/>
                <a:cs typeface="Times New Roman"/>
                <a:sym typeface="Times New Roman"/>
              </a:rPr>
            </a:br>
            <a:r>
              <a:rPr b="1" lang="en-US">
                <a:latin typeface="Times New Roman"/>
                <a:ea typeface="Times New Roman"/>
                <a:cs typeface="Times New Roman"/>
                <a:sym typeface="Times New Roman"/>
              </a:rPr>
              <a:t>Dynamic Host Configuration Protocol</a:t>
            </a:r>
            <a:endParaRPr b="1" sz="6000">
              <a:latin typeface="Times New Roman"/>
              <a:ea typeface="Times New Roman"/>
              <a:cs typeface="Times New Roman"/>
              <a:sym typeface="Times New Roman"/>
            </a:endParaRPr>
          </a:p>
        </p:txBody>
      </p:sp>
      <p:sp>
        <p:nvSpPr>
          <p:cNvPr id="1617" name="Google Shape;1617;p3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37"/>
          <p:cNvSpPr txBox="1"/>
          <p:nvPr>
            <p:ph idx="1" type="body"/>
          </p:nvPr>
        </p:nvSpPr>
        <p:spPr>
          <a:xfrm>
            <a:off x="652462" y="1967048"/>
            <a:ext cx="10887075" cy="4486275"/>
          </a:xfrm>
          <a:prstGeom prst="rect">
            <a:avLst/>
          </a:prstGeom>
          <a:noFill/>
          <a:ln>
            <a:noFill/>
          </a:ln>
        </p:spPr>
        <p:txBody>
          <a:bodyPr anchorCtr="0" anchor="t" bIns="45700" lIns="91425" spcFirstLastPara="1" rIns="91425" wrap="square" tIns="45700">
            <a:noAutofit/>
          </a:bodyPr>
          <a:lstStyle/>
          <a:p>
            <a:pPr indent="-331788" lvl="0" marL="338138" rtl="0" algn="just">
              <a:lnSpc>
                <a:spcPct val="90000"/>
              </a:lnSpc>
              <a:spcBef>
                <a:spcPts val="0"/>
              </a:spcBef>
              <a:spcAft>
                <a:spcPts val="0"/>
              </a:spcAft>
              <a:buClr>
                <a:schemeClr val="dk1"/>
              </a:buClr>
              <a:buSzPts val="2800"/>
              <a:buFont typeface="Noto Sans Symbols"/>
              <a:buChar char="❖"/>
            </a:pPr>
            <a:r>
              <a:rPr lang="en-US">
                <a:solidFill>
                  <a:srgbClr val="C00000"/>
                </a:solidFill>
                <a:latin typeface="Calibri"/>
                <a:ea typeface="Calibri"/>
                <a:cs typeface="Calibri"/>
                <a:sym typeface="Calibri"/>
              </a:rPr>
              <a:t>Giao thức DHCP </a:t>
            </a:r>
            <a:r>
              <a:rPr lang="en-US">
                <a:solidFill>
                  <a:schemeClr val="dk1"/>
                </a:solidFill>
                <a:latin typeface="Calibri"/>
                <a:ea typeface="Calibri"/>
                <a:cs typeface="Calibri"/>
                <a:sym typeface="Calibri"/>
              </a:rPr>
              <a:t>cho phép một máy được cấp phát địa chỉ IP một cách tự động.</a:t>
            </a:r>
            <a:endParaRPr>
              <a:solidFill>
                <a:schemeClr val="dk1"/>
              </a:solidFill>
              <a:latin typeface="Calibri"/>
              <a:ea typeface="Calibri"/>
              <a:cs typeface="Calibri"/>
              <a:sym typeface="Calibri"/>
            </a:endParaRPr>
          </a:p>
          <a:p>
            <a:pPr indent="-344488" lvl="0" marL="576263" rtl="0" algn="just">
              <a:lnSpc>
                <a:spcPct val="90000"/>
              </a:lnSpc>
              <a:spcBef>
                <a:spcPts val="1200"/>
              </a:spcBef>
              <a:spcAft>
                <a:spcPts val="0"/>
              </a:spcAft>
              <a:buClr>
                <a:schemeClr val="dk1"/>
              </a:buClr>
              <a:buSzPts val="2800"/>
              <a:buFont typeface="Noto Sans Symbols"/>
              <a:buChar char="❑"/>
            </a:pPr>
            <a:r>
              <a:rPr lang="en-US">
                <a:solidFill>
                  <a:schemeClr val="dk1"/>
                </a:solidFill>
                <a:latin typeface="Calibri"/>
                <a:ea typeface="Calibri"/>
                <a:cs typeface="Calibri"/>
                <a:sym typeface="Calibri"/>
              </a:rPr>
              <a:t>Có thể gia hạn địa chỉ IP mà host đó vừa được cấp.</a:t>
            </a:r>
            <a:endParaRPr/>
          </a:p>
          <a:p>
            <a:pPr indent="-344488" lvl="0" marL="576263" rtl="0" algn="just">
              <a:lnSpc>
                <a:spcPct val="90000"/>
              </a:lnSpc>
              <a:spcBef>
                <a:spcPts val="1200"/>
              </a:spcBef>
              <a:spcAft>
                <a:spcPts val="0"/>
              </a:spcAft>
              <a:buClr>
                <a:schemeClr val="dk1"/>
              </a:buClr>
              <a:buSzPts val="2800"/>
              <a:buFont typeface="Noto Sans Symbols"/>
              <a:buChar char="❑"/>
            </a:pPr>
            <a:r>
              <a:rPr lang="en-US">
                <a:solidFill>
                  <a:schemeClr val="dk1"/>
                </a:solidFill>
                <a:latin typeface="Calibri"/>
                <a:ea typeface="Calibri"/>
                <a:cs typeface="Calibri"/>
                <a:sym typeface="Calibri"/>
              </a:rPr>
              <a:t>Cho phép tái sử dụng các địa chỉ IP (chỉ giữ địa chỉ trong khi được kết nối).</a:t>
            </a:r>
            <a:endParaRPr>
              <a:solidFill>
                <a:schemeClr val="dk1"/>
              </a:solidFill>
              <a:latin typeface="Calibri"/>
              <a:ea typeface="Calibri"/>
              <a:cs typeface="Calibri"/>
              <a:sym typeface="Calibri"/>
            </a:endParaRPr>
          </a:p>
          <a:p>
            <a:pPr indent="-344488" lvl="0" marL="576263" rtl="0" algn="just">
              <a:lnSpc>
                <a:spcPct val="90000"/>
              </a:lnSpc>
              <a:spcBef>
                <a:spcPts val="1200"/>
              </a:spcBef>
              <a:spcAft>
                <a:spcPts val="0"/>
              </a:spcAft>
              <a:buClr>
                <a:schemeClr val="dk1"/>
              </a:buClr>
              <a:buSzPts val="2800"/>
              <a:buFont typeface="Noto Sans Symbols"/>
              <a:buChar char="❑"/>
            </a:pPr>
            <a:r>
              <a:rPr lang="en-US">
                <a:solidFill>
                  <a:schemeClr val="dk1"/>
                </a:solidFill>
                <a:latin typeface="Calibri"/>
                <a:ea typeface="Calibri"/>
                <a:cs typeface="Calibri"/>
                <a:sym typeface="Calibri"/>
              </a:rPr>
              <a:t>Hỗ trợ cho người dùng di động muốn tham gia vào mạng (trong thời gian ngắn).</a:t>
            </a:r>
            <a:endParaRPr>
              <a:solidFill>
                <a:schemeClr val="dk1"/>
              </a:solidFill>
              <a:latin typeface="Calibri"/>
              <a:ea typeface="Calibri"/>
              <a:cs typeface="Calibri"/>
              <a:sym typeface="Calibri"/>
            </a:endParaRPr>
          </a:p>
        </p:txBody>
      </p:sp>
      <p:sp>
        <p:nvSpPr>
          <p:cNvPr id="1623" name="Google Shape;1623;p37"/>
          <p:cNvSpPr txBox="1"/>
          <p:nvPr>
            <p:ph type="title"/>
          </p:nvPr>
        </p:nvSpPr>
        <p:spPr>
          <a:xfrm>
            <a:off x="553695" y="1162107"/>
            <a:ext cx="11084608"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4.4 DHCP (Dynamic Host Configuration Protocol)</a:t>
            </a:r>
            <a:endParaRPr/>
          </a:p>
        </p:txBody>
      </p:sp>
      <p:sp>
        <p:nvSpPr>
          <p:cNvPr id="1624" name="Google Shape;1624;p3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38"/>
          <p:cNvSpPr txBox="1"/>
          <p:nvPr>
            <p:ph type="title"/>
          </p:nvPr>
        </p:nvSpPr>
        <p:spPr>
          <a:xfrm>
            <a:off x="662207" y="956720"/>
            <a:ext cx="1122528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4.4 DHCP (Dynamic Host Configuration Protocol)</a:t>
            </a:r>
            <a:endParaRPr/>
          </a:p>
        </p:txBody>
      </p:sp>
      <p:sp>
        <p:nvSpPr>
          <p:cNvPr id="1630" name="Google Shape;1630;p3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31" name="Google Shape;1631;p38"/>
          <p:cNvPicPr preferRelativeResize="0"/>
          <p:nvPr/>
        </p:nvPicPr>
        <p:blipFill rotWithShape="1">
          <a:blip r:embed="rId3">
            <a:alphaModFix/>
          </a:blip>
          <a:srcRect b="0" l="0" r="0" t="0"/>
          <a:stretch/>
        </p:blipFill>
        <p:spPr>
          <a:xfrm>
            <a:off x="5878113" y="1528220"/>
            <a:ext cx="5563584" cy="4706470"/>
          </a:xfrm>
          <a:prstGeom prst="rect">
            <a:avLst/>
          </a:prstGeom>
          <a:noFill/>
          <a:ln>
            <a:noFill/>
          </a:ln>
        </p:spPr>
      </p:pic>
      <p:sp>
        <p:nvSpPr>
          <p:cNvPr id="1632" name="Google Shape;1632;p38"/>
          <p:cNvSpPr txBox="1"/>
          <p:nvPr/>
        </p:nvSpPr>
        <p:spPr>
          <a:xfrm>
            <a:off x="662207" y="1690062"/>
            <a:ext cx="5128993" cy="3477875"/>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FF0000"/>
              </a:buClr>
              <a:buSzPts val="2800"/>
              <a:buFont typeface="Noto Sans Symbols"/>
              <a:buChar char="❖"/>
            </a:pPr>
            <a:r>
              <a:rPr b="1" i="1" lang="en-US" sz="2800">
                <a:solidFill>
                  <a:srgbClr val="FF0000"/>
                </a:solidFill>
                <a:latin typeface="Times New Roman"/>
                <a:ea typeface="Times New Roman"/>
                <a:cs typeface="Times New Roman"/>
                <a:sym typeface="Times New Roman"/>
              </a:rPr>
              <a:t>Tổng quan DHCP:</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Host quảng bá thông điệp </a:t>
            </a:r>
            <a:r>
              <a:rPr b="1" lang="en-US" sz="2400">
                <a:solidFill>
                  <a:srgbClr val="FF0000"/>
                </a:solidFill>
                <a:latin typeface="Times New Roman"/>
                <a:ea typeface="Times New Roman"/>
                <a:cs typeface="Times New Roman"/>
                <a:sym typeface="Times New Roman"/>
              </a:rPr>
              <a:t>“DHCP discover”</a:t>
            </a:r>
            <a:r>
              <a:rPr lang="en-US" sz="2400">
                <a:solidFill>
                  <a:schemeClr val="dk1"/>
                </a:solidFill>
                <a:latin typeface="Times New Roman"/>
                <a:ea typeface="Times New Roman"/>
                <a:cs typeface="Times New Roman"/>
                <a:sym typeface="Times New Roman"/>
              </a:rPr>
              <a:t>.</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DHCP server đáp ứng bằng thông điệp </a:t>
            </a:r>
            <a:r>
              <a:rPr b="1" lang="en-US" sz="2400">
                <a:solidFill>
                  <a:srgbClr val="FF0000"/>
                </a:solidFill>
                <a:latin typeface="Times New Roman"/>
                <a:ea typeface="Times New Roman"/>
                <a:cs typeface="Times New Roman"/>
                <a:sym typeface="Times New Roman"/>
              </a:rPr>
              <a:t>“DHCP offer”</a:t>
            </a:r>
            <a:r>
              <a:rPr lang="en-US" sz="2400">
                <a:solidFill>
                  <a:schemeClr val="dk1"/>
                </a:solidFill>
                <a:latin typeface="Times New Roman"/>
                <a:ea typeface="Times New Roman"/>
                <a:cs typeface="Times New Roman"/>
                <a:sym typeface="Times New Roman"/>
              </a:rPr>
              <a:t>.</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Host yêu cầu địa chỉ IP: </a:t>
            </a:r>
            <a:r>
              <a:rPr b="1" lang="en-US" sz="2400">
                <a:solidFill>
                  <a:srgbClr val="FF0000"/>
                </a:solidFill>
                <a:latin typeface="Times New Roman"/>
                <a:ea typeface="Times New Roman"/>
                <a:cs typeface="Times New Roman"/>
                <a:sym typeface="Times New Roman"/>
              </a:rPr>
              <a:t>“DHCP request”</a:t>
            </a:r>
            <a:r>
              <a:rPr lang="en-US" sz="2400">
                <a:solidFill>
                  <a:schemeClr val="dk1"/>
                </a:solidFill>
                <a:latin typeface="Times New Roman"/>
                <a:ea typeface="Times New Roman"/>
                <a:cs typeface="Times New Roman"/>
                <a:sym typeface="Times New Roman"/>
              </a:rPr>
              <a:t> msg.</a:t>
            </a:r>
            <a:endParaRPr/>
          </a:p>
          <a:p>
            <a:pPr indent="-342900" lvl="0" marL="342900"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DHCP server gửi địa chỉ: </a:t>
            </a:r>
            <a:r>
              <a:rPr b="1" lang="en-US" sz="2400">
                <a:solidFill>
                  <a:srgbClr val="FF0000"/>
                </a:solidFill>
                <a:latin typeface="Times New Roman"/>
                <a:ea typeface="Times New Roman"/>
                <a:cs typeface="Times New Roman"/>
                <a:sym typeface="Times New Roman"/>
              </a:rPr>
              <a:t>“DHCP ack”</a:t>
            </a:r>
            <a:r>
              <a:rPr lang="en-US" sz="2400">
                <a:solidFill>
                  <a:schemeClr val="dk1"/>
                </a:solidFill>
                <a:latin typeface="Times New Roman"/>
                <a:ea typeface="Times New Roman"/>
                <a:cs typeface="Times New Roman"/>
                <a:sym typeface="Times New Roman"/>
              </a:rPr>
              <a:t> msg.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39"/>
          <p:cNvSpPr txBox="1"/>
          <p:nvPr>
            <p:ph idx="1" type="body"/>
          </p:nvPr>
        </p:nvSpPr>
        <p:spPr>
          <a:xfrm>
            <a:off x="549665" y="1633177"/>
            <a:ext cx="5260292" cy="4629149"/>
          </a:xfrm>
          <a:prstGeom prst="rect">
            <a:avLst/>
          </a:prstGeom>
          <a:noFill/>
          <a:ln>
            <a:noFill/>
          </a:ln>
        </p:spPr>
        <p:txBody>
          <a:bodyPr anchorCtr="0" anchor="t" bIns="45700" lIns="91425" spcFirstLastPara="1" rIns="91425" wrap="square" tIns="45700">
            <a:noAutofit/>
          </a:bodyPr>
          <a:lstStyle/>
          <a:p>
            <a:pPr indent="-338138" lvl="0" marL="338138"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DHCP không chỉ trả về địa chỉ IP được chỉ định trên subnet, mà nó còn có thể trả về nhiều thông tin như sau:</a:t>
            </a:r>
            <a:endParaRPr/>
          </a:p>
          <a:p>
            <a:pPr indent="-342899" lvl="1" marL="576263" rtl="0" algn="just">
              <a:lnSpc>
                <a:spcPct val="90000"/>
              </a:lnSpc>
              <a:spcBef>
                <a:spcPts val="12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Địa chỉ router first-hop của client (Default gateway).</a:t>
            </a:r>
            <a:endParaRPr/>
          </a:p>
          <a:p>
            <a:pPr indent="-342899" lvl="1" marL="576263" rtl="0" algn="just">
              <a:lnSpc>
                <a:spcPct val="90000"/>
              </a:lnSpc>
              <a:spcBef>
                <a:spcPts val="12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Tên và địa chỉ IP của DNS server.</a:t>
            </a:r>
            <a:endParaRPr/>
          </a:p>
          <a:p>
            <a:pPr indent="-342899" lvl="1" marL="576263" rtl="0" algn="just">
              <a:lnSpc>
                <a:spcPct val="90000"/>
              </a:lnSpc>
              <a:spcBef>
                <a:spcPts val="12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Network mask (cho biết phần mạng so với phần host của địa chỉ IP).</a:t>
            </a:r>
            <a:endParaRPr/>
          </a:p>
        </p:txBody>
      </p:sp>
      <p:sp>
        <p:nvSpPr>
          <p:cNvPr id="1638" name="Google Shape;1638;p39"/>
          <p:cNvSpPr txBox="1"/>
          <p:nvPr>
            <p:ph type="title"/>
          </p:nvPr>
        </p:nvSpPr>
        <p:spPr>
          <a:xfrm>
            <a:off x="662207" y="956720"/>
            <a:ext cx="1122528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4.4 DHCP (Dynamic Host Configuration Protocol)</a:t>
            </a:r>
            <a:endParaRPr/>
          </a:p>
        </p:txBody>
      </p:sp>
      <p:sp>
        <p:nvSpPr>
          <p:cNvPr id="1639" name="Google Shape;1639;p3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640" name="Google Shape;1640;p39"/>
          <p:cNvPicPr preferRelativeResize="0"/>
          <p:nvPr/>
        </p:nvPicPr>
        <p:blipFill rotWithShape="1">
          <a:blip r:embed="rId3">
            <a:alphaModFix/>
          </a:blip>
          <a:srcRect b="0" l="0" r="0" t="0"/>
          <a:stretch/>
        </p:blipFill>
        <p:spPr>
          <a:xfrm>
            <a:off x="5992837" y="1633177"/>
            <a:ext cx="5595198" cy="4585744"/>
          </a:xfrm>
          <a:prstGeom prst="roundRect">
            <a:avLst>
              <a:gd fmla="val 5316"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5" name="Google Shape;65;p4"/>
          <p:cNvSpPr txBox="1"/>
          <p:nvPr>
            <p:ph type="title"/>
          </p:nvPr>
        </p:nvSpPr>
        <p:spPr>
          <a:xfrm>
            <a:off x="660995" y="895396"/>
            <a:ext cx="4801281" cy="8279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4.1 Tầng network</a:t>
            </a:r>
            <a:endParaRPr/>
          </a:p>
        </p:txBody>
      </p:sp>
      <p:sp>
        <p:nvSpPr>
          <p:cNvPr id="66" name="Google Shape;66;p4"/>
          <p:cNvSpPr txBox="1"/>
          <p:nvPr/>
        </p:nvSpPr>
        <p:spPr>
          <a:xfrm>
            <a:off x="671051" y="1888283"/>
            <a:ext cx="6190162" cy="4351338"/>
          </a:xfrm>
          <a:prstGeom prst="rect">
            <a:avLst/>
          </a:prstGeom>
          <a:noFill/>
          <a:ln>
            <a:noFill/>
          </a:ln>
        </p:spPr>
        <p:txBody>
          <a:bodyPr anchorCtr="0" anchor="t" bIns="45700" lIns="91425" spcFirstLastPara="1" rIns="91425" wrap="square" tIns="45700">
            <a:noAutofit/>
          </a:bodyPr>
          <a:lstStyle/>
          <a:p>
            <a:pPr indent="-463550" lvl="0" marL="463550" marR="0" rtl="0" algn="just">
              <a:lnSpc>
                <a:spcPct val="9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Truyền dữ liệu từ host-host.</a:t>
            </a:r>
            <a:endParaRPr/>
          </a:p>
          <a:p>
            <a:pPr indent="-463550" lvl="0" marL="463550" marR="0" rtl="0" algn="just">
              <a:lnSpc>
                <a:spcPct val="9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Bên gửi: đóng gói các segment vào trong các datagram.</a:t>
            </a:r>
            <a:endParaRPr/>
          </a:p>
          <a:p>
            <a:pPr indent="-463550" lvl="0" marL="463550" marR="0" rtl="0" algn="just">
              <a:lnSpc>
                <a:spcPct val="9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Bên nhận: chuyển các segment lên tầng transport.</a:t>
            </a:r>
            <a:endParaRPr/>
          </a:p>
          <a:p>
            <a:pPr indent="-463550" lvl="0" marL="463550" marR="0" rtl="0" algn="just">
              <a:lnSpc>
                <a:spcPct val="9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Các giao thức tầng network hoạt động trong mọi host, mọi router.</a:t>
            </a:r>
            <a:endParaRPr/>
          </a:p>
        </p:txBody>
      </p:sp>
      <p:grpSp>
        <p:nvGrpSpPr>
          <p:cNvPr id="67" name="Google Shape;67;p4"/>
          <p:cNvGrpSpPr/>
          <p:nvPr/>
        </p:nvGrpSpPr>
        <p:grpSpPr>
          <a:xfrm>
            <a:off x="7112816" y="1114085"/>
            <a:ext cx="4197356" cy="4891087"/>
            <a:chOff x="4946650" y="1141413"/>
            <a:chExt cx="4197356" cy="4891087"/>
          </a:xfrm>
        </p:grpSpPr>
        <p:grpSp>
          <p:nvGrpSpPr>
            <p:cNvPr id="68" name="Google Shape;68;p4"/>
            <p:cNvGrpSpPr/>
            <p:nvPr/>
          </p:nvGrpSpPr>
          <p:grpSpPr>
            <a:xfrm>
              <a:off x="8096255" y="4148138"/>
              <a:ext cx="1047751" cy="996950"/>
              <a:chOff x="3402" y="719"/>
              <a:chExt cx="660" cy="628"/>
            </a:xfrm>
          </p:grpSpPr>
          <p:sp>
            <p:nvSpPr>
              <p:cNvPr id="69" name="Google Shape;69;p4"/>
              <p:cNvSpPr/>
              <p:nvPr/>
            </p:nvSpPr>
            <p:spPr>
              <a:xfrm>
                <a:off x="3402" y="753"/>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70" name="Google Shape;70;p4"/>
              <p:cNvGrpSpPr/>
              <p:nvPr/>
            </p:nvGrpSpPr>
            <p:grpSpPr>
              <a:xfrm>
                <a:off x="3549" y="719"/>
                <a:ext cx="513" cy="547"/>
                <a:chOff x="2956" y="969"/>
                <a:chExt cx="513" cy="547"/>
              </a:xfrm>
            </p:grpSpPr>
            <p:sp>
              <p:nvSpPr>
                <p:cNvPr id="71" name="Google Shape;71;p4"/>
                <p:cNvSpPr/>
                <p:nvPr/>
              </p:nvSpPr>
              <p:spPr>
                <a:xfrm>
                  <a:off x="3018" y="969"/>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2" name="Google Shape;72;p4"/>
                <p:cNvSpPr/>
                <p:nvPr/>
              </p:nvSpPr>
              <p:spPr>
                <a:xfrm>
                  <a:off x="2997" y="984"/>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3" name="Google Shape;73;p4"/>
                <p:cNvSpPr/>
                <p:nvPr/>
              </p:nvSpPr>
              <p:spPr>
                <a:xfrm>
                  <a:off x="3000" y="1185"/>
                  <a:ext cx="432" cy="108"/>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4" name="Google Shape;74;p4"/>
                <p:cNvSpPr txBox="1"/>
                <p:nvPr/>
              </p:nvSpPr>
              <p:spPr>
                <a:xfrm>
                  <a:off x="2956" y="978"/>
                  <a:ext cx="513" cy="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application</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transport</a:t>
                  </a:r>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cxnSp>
              <p:nvCxnSpPr>
                <p:cNvPr id="75" name="Google Shape;75;p4"/>
                <p:cNvCxnSpPr/>
                <p:nvPr/>
              </p:nvCxnSpPr>
              <p:spPr>
                <a:xfrm>
                  <a:off x="2997" y="1194"/>
                  <a:ext cx="435" cy="3"/>
                </a:xfrm>
                <a:prstGeom prst="straightConnector1">
                  <a:avLst/>
                </a:prstGeom>
                <a:noFill/>
                <a:ln cap="flat" cmpd="sng" w="12700">
                  <a:solidFill>
                    <a:schemeClr val="dk1"/>
                  </a:solidFill>
                  <a:prstDash val="solid"/>
                  <a:round/>
                  <a:headEnd len="med" w="med" type="none"/>
                  <a:tailEnd len="med" w="med" type="none"/>
                </a:ln>
              </p:spPr>
            </p:cxnSp>
            <p:cxnSp>
              <p:nvCxnSpPr>
                <p:cNvPr id="76" name="Google Shape;76;p4"/>
                <p:cNvCxnSpPr/>
                <p:nvPr/>
              </p:nvCxnSpPr>
              <p:spPr>
                <a:xfrm>
                  <a:off x="3003" y="1290"/>
                  <a:ext cx="435" cy="3"/>
                </a:xfrm>
                <a:prstGeom prst="straightConnector1">
                  <a:avLst/>
                </a:prstGeom>
                <a:noFill/>
                <a:ln cap="flat" cmpd="sng" w="12700">
                  <a:solidFill>
                    <a:schemeClr val="dk1"/>
                  </a:solidFill>
                  <a:prstDash val="solid"/>
                  <a:round/>
                  <a:headEnd len="med" w="med" type="none"/>
                  <a:tailEnd len="med" w="med" type="none"/>
                </a:ln>
              </p:spPr>
            </p:cxnSp>
            <p:cxnSp>
              <p:nvCxnSpPr>
                <p:cNvPr id="77" name="Google Shape;77;p4"/>
                <p:cNvCxnSpPr/>
                <p:nvPr/>
              </p:nvCxnSpPr>
              <p:spPr>
                <a:xfrm>
                  <a:off x="3003" y="1374"/>
                  <a:ext cx="435" cy="3"/>
                </a:xfrm>
                <a:prstGeom prst="straightConnector1">
                  <a:avLst/>
                </a:prstGeom>
                <a:noFill/>
                <a:ln cap="flat" cmpd="sng" w="12700">
                  <a:solidFill>
                    <a:schemeClr val="dk1"/>
                  </a:solidFill>
                  <a:prstDash val="solid"/>
                  <a:round/>
                  <a:headEnd len="med" w="med" type="none"/>
                  <a:tailEnd len="med" w="med" type="none"/>
                </a:ln>
              </p:spPr>
            </p:cxnSp>
            <p:cxnSp>
              <p:nvCxnSpPr>
                <p:cNvPr id="78" name="Google Shape;78;p4"/>
                <p:cNvCxnSpPr/>
                <p:nvPr/>
              </p:nvCxnSpPr>
              <p:spPr>
                <a:xfrm>
                  <a:off x="3003" y="1092"/>
                  <a:ext cx="435" cy="3"/>
                </a:xfrm>
                <a:prstGeom prst="straightConnector1">
                  <a:avLst/>
                </a:prstGeom>
                <a:noFill/>
                <a:ln cap="flat" cmpd="sng" w="12700">
                  <a:solidFill>
                    <a:schemeClr val="dk1"/>
                  </a:solidFill>
                  <a:prstDash val="solid"/>
                  <a:round/>
                  <a:headEnd len="med" w="med" type="none"/>
                  <a:tailEnd len="med" w="med" type="none"/>
                </a:ln>
              </p:spPr>
            </p:cxnSp>
          </p:grpSp>
        </p:grpSp>
        <p:grpSp>
          <p:nvGrpSpPr>
            <p:cNvPr id="79" name="Google Shape;79;p4"/>
            <p:cNvGrpSpPr/>
            <p:nvPr/>
          </p:nvGrpSpPr>
          <p:grpSpPr>
            <a:xfrm>
              <a:off x="4946650" y="1141413"/>
              <a:ext cx="3551238" cy="4891087"/>
              <a:chOff x="4946650" y="1141413"/>
              <a:chExt cx="3551238" cy="4891087"/>
            </a:xfrm>
          </p:grpSpPr>
          <p:sp>
            <p:nvSpPr>
              <p:cNvPr id="80" name="Google Shape;80;p4"/>
              <p:cNvSpPr/>
              <p:nvPr/>
            </p:nvSpPr>
            <p:spPr>
              <a:xfrm>
                <a:off x="6748463" y="3516313"/>
                <a:ext cx="1314450" cy="674687"/>
              </a:xfrm>
              <a:custGeom>
                <a:rect b="b" l="l" r="r" t="t"/>
                <a:pathLst>
                  <a:path extrusionOk="0" h="425" w="828">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1" name="Google Shape;81;p4"/>
              <p:cNvSpPr/>
              <p:nvPr/>
            </p:nvSpPr>
            <p:spPr>
              <a:xfrm>
                <a:off x="6767513" y="1990725"/>
                <a:ext cx="1730375" cy="1125538"/>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2" name="Google Shape;82;p4"/>
              <p:cNvSpPr/>
              <p:nvPr/>
            </p:nvSpPr>
            <p:spPr>
              <a:xfrm>
                <a:off x="4946650" y="1698625"/>
                <a:ext cx="1736725" cy="107156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83" name="Google Shape;83;p4"/>
              <p:cNvGrpSpPr/>
              <p:nvPr/>
            </p:nvGrpSpPr>
            <p:grpSpPr>
              <a:xfrm>
                <a:off x="5022850" y="2963865"/>
                <a:ext cx="1458913" cy="933451"/>
                <a:chOff x="2889" y="1631"/>
                <a:chExt cx="980" cy="743"/>
              </a:xfrm>
            </p:grpSpPr>
            <p:sp>
              <p:nvSpPr>
                <p:cNvPr id="84" name="Google Shape;84;p4"/>
                <p:cNvSpPr/>
                <p:nvPr/>
              </p:nvSpPr>
              <p:spPr>
                <a:xfrm>
                  <a:off x="3046" y="1841"/>
                  <a:ext cx="663" cy="533"/>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5" name="Google Shape;85;p4"/>
                <p:cNvSpPr/>
                <p:nvPr/>
              </p:nvSpPr>
              <p:spPr>
                <a:xfrm>
                  <a:off x="2889" y="1631"/>
                  <a:ext cx="980" cy="253"/>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00CCFF"/>
                    </a:solidFill>
                    <a:latin typeface="Arial"/>
                    <a:ea typeface="Arial"/>
                    <a:cs typeface="Arial"/>
                    <a:sym typeface="Arial"/>
                  </a:endParaRPr>
                </a:p>
              </p:txBody>
            </p:sp>
          </p:grpSp>
          <p:cxnSp>
            <p:nvCxnSpPr>
              <p:cNvPr id="86" name="Google Shape;86;p4"/>
              <p:cNvCxnSpPr/>
              <p:nvPr/>
            </p:nvCxnSpPr>
            <p:spPr>
              <a:xfrm>
                <a:off x="7140575" y="3802063"/>
                <a:ext cx="163513" cy="120650"/>
              </a:xfrm>
              <a:prstGeom prst="straightConnector1">
                <a:avLst/>
              </a:prstGeom>
              <a:noFill/>
              <a:ln cap="flat" cmpd="sng" w="9525">
                <a:solidFill>
                  <a:schemeClr val="dk1"/>
                </a:solidFill>
                <a:prstDash val="solid"/>
                <a:round/>
                <a:headEnd len="med" w="med" type="none"/>
                <a:tailEnd len="med" w="med" type="none"/>
              </a:ln>
            </p:spPr>
          </p:cxnSp>
          <p:cxnSp>
            <p:nvCxnSpPr>
              <p:cNvPr id="87" name="Google Shape;87;p4"/>
              <p:cNvCxnSpPr/>
              <p:nvPr/>
            </p:nvCxnSpPr>
            <p:spPr>
              <a:xfrm>
                <a:off x="7237413" y="3722688"/>
                <a:ext cx="279400" cy="0"/>
              </a:xfrm>
              <a:prstGeom prst="straightConnector1">
                <a:avLst/>
              </a:prstGeom>
              <a:noFill/>
              <a:ln cap="flat" cmpd="sng" w="9525">
                <a:solidFill>
                  <a:schemeClr val="dk1"/>
                </a:solidFill>
                <a:prstDash val="solid"/>
                <a:round/>
                <a:headEnd len="med" w="med" type="none"/>
                <a:tailEnd len="med" w="med" type="none"/>
              </a:ln>
            </p:spPr>
          </p:cxnSp>
          <p:cxnSp>
            <p:nvCxnSpPr>
              <p:cNvPr id="88" name="Google Shape;88;p4"/>
              <p:cNvCxnSpPr/>
              <p:nvPr/>
            </p:nvCxnSpPr>
            <p:spPr>
              <a:xfrm flipH="1" rot="10800000">
                <a:off x="7473950" y="3808413"/>
                <a:ext cx="134938" cy="104775"/>
              </a:xfrm>
              <a:prstGeom prst="straightConnector1">
                <a:avLst/>
              </a:prstGeom>
              <a:noFill/>
              <a:ln cap="flat" cmpd="sng" w="9525">
                <a:solidFill>
                  <a:schemeClr val="dk1"/>
                </a:solidFill>
                <a:prstDash val="solid"/>
                <a:round/>
                <a:headEnd len="med" w="med" type="none"/>
                <a:tailEnd len="med" w="med" type="none"/>
              </a:ln>
            </p:spPr>
          </p:cxnSp>
          <p:cxnSp>
            <p:nvCxnSpPr>
              <p:cNvPr id="89" name="Google Shape;89;p4"/>
              <p:cNvCxnSpPr/>
              <p:nvPr/>
            </p:nvCxnSpPr>
            <p:spPr>
              <a:xfrm>
                <a:off x="6172200" y="3729038"/>
                <a:ext cx="67945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4"/>
              <p:cNvCxnSpPr/>
              <p:nvPr/>
            </p:nvCxnSpPr>
            <p:spPr>
              <a:xfrm>
                <a:off x="6467475" y="2576513"/>
                <a:ext cx="509588" cy="3175"/>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4"/>
              <p:cNvCxnSpPr/>
              <p:nvPr/>
            </p:nvCxnSpPr>
            <p:spPr>
              <a:xfrm>
                <a:off x="6034088" y="2392363"/>
                <a:ext cx="152400" cy="95250"/>
              </a:xfrm>
              <a:prstGeom prst="straightConnector1">
                <a:avLst/>
              </a:prstGeom>
              <a:noFill/>
              <a:ln cap="flat" cmpd="sng" w="9525">
                <a:solidFill>
                  <a:schemeClr val="dk1"/>
                </a:solidFill>
                <a:prstDash val="solid"/>
                <a:round/>
                <a:headEnd len="med" w="med" type="none"/>
                <a:tailEnd len="med" w="med" type="none"/>
              </a:ln>
            </p:spPr>
          </p:cxnSp>
          <p:sp>
            <p:nvSpPr>
              <p:cNvPr id="92" name="Google Shape;92;p4"/>
              <p:cNvSpPr/>
              <p:nvPr/>
            </p:nvSpPr>
            <p:spPr>
              <a:xfrm>
                <a:off x="5241925" y="4367213"/>
                <a:ext cx="3079750" cy="1665287"/>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93" name="Google Shape;93;p4"/>
              <p:cNvCxnSpPr/>
              <p:nvPr/>
            </p:nvCxnSpPr>
            <p:spPr>
              <a:xfrm flipH="1" rot="5400000">
                <a:off x="7541419" y="5239544"/>
                <a:ext cx="474662" cy="6350"/>
              </a:xfrm>
              <a:prstGeom prst="straightConnector1">
                <a:avLst/>
              </a:prstGeom>
              <a:noFill/>
              <a:ln cap="flat" cmpd="sng" w="12700">
                <a:solidFill>
                  <a:schemeClr val="dk1"/>
                </a:solidFill>
                <a:prstDash val="solid"/>
                <a:round/>
                <a:headEnd len="med" w="med" type="none"/>
                <a:tailEnd len="med" w="med" type="none"/>
              </a:ln>
            </p:spPr>
          </p:cxnSp>
          <p:cxnSp>
            <p:nvCxnSpPr>
              <p:cNvPr id="94" name="Google Shape;94;p4"/>
              <p:cNvCxnSpPr/>
              <p:nvPr/>
            </p:nvCxnSpPr>
            <p:spPr>
              <a:xfrm flipH="1" rot="-5400000">
                <a:off x="7735888" y="5429250"/>
                <a:ext cx="3175" cy="85725"/>
              </a:xfrm>
              <a:prstGeom prst="straightConnector1">
                <a:avLst/>
              </a:prstGeom>
              <a:noFill/>
              <a:ln cap="flat" cmpd="sng" w="12700">
                <a:solidFill>
                  <a:schemeClr val="lt2"/>
                </a:solidFill>
                <a:prstDash val="solid"/>
                <a:round/>
                <a:headEnd len="med" w="med" type="none"/>
                <a:tailEnd len="med" w="med" type="none"/>
              </a:ln>
            </p:spPr>
          </p:cxnSp>
          <p:cxnSp>
            <p:nvCxnSpPr>
              <p:cNvPr id="95" name="Google Shape;95;p4"/>
              <p:cNvCxnSpPr/>
              <p:nvPr/>
            </p:nvCxnSpPr>
            <p:spPr>
              <a:xfrm flipH="1" rot="-5400000">
                <a:off x="7843837" y="5027613"/>
                <a:ext cx="193675" cy="76200"/>
              </a:xfrm>
              <a:prstGeom prst="straightConnector1">
                <a:avLst/>
              </a:prstGeom>
              <a:noFill/>
              <a:ln cap="flat" cmpd="sng" w="12700">
                <a:solidFill>
                  <a:schemeClr val="dk1"/>
                </a:solidFill>
                <a:prstDash val="solid"/>
                <a:round/>
                <a:headEnd len="med" w="med" type="none"/>
                <a:tailEnd len="med" w="med" type="none"/>
              </a:ln>
            </p:spPr>
          </p:cxnSp>
          <p:cxnSp>
            <p:nvCxnSpPr>
              <p:cNvPr id="96" name="Google Shape;96;p4"/>
              <p:cNvCxnSpPr/>
              <p:nvPr/>
            </p:nvCxnSpPr>
            <p:spPr>
              <a:xfrm>
                <a:off x="7102475" y="4686300"/>
                <a:ext cx="390525" cy="184150"/>
              </a:xfrm>
              <a:prstGeom prst="straightConnector1">
                <a:avLst/>
              </a:prstGeom>
              <a:noFill/>
              <a:ln cap="flat" cmpd="sng" w="9525">
                <a:solidFill>
                  <a:schemeClr val="dk1"/>
                </a:solidFill>
                <a:prstDash val="solid"/>
                <a:round/>
                <a:headEnd len="med" w="med" type="none"/>
                <a:tailEnd len="med" w="med" type="none"/>
              </a:ln>
            </p:spPr>
          </p:cxnSp>
          <p:cxnSp>
            <p:nvCxnSpPr>
              <p:cNvPr id="97" name="Google Shape;97;p4"/>
              <p:cNvCxnSpPr/>
              <p:nvPr/>
            </p:nvCxnSpPr>
            <p:spPr>
              <a:xfrm flipH="1" rot="10800000">
                <a:off x="6481763" y="4673600"/>
                <a:ext cx="322262" cy="198438"/>
              </a:xfrm>
              <a:prstGeom prst="straightConnector1">
                <a:avLst/>
              </a:prstGeom>
              <a:noFill/>
              <a:ln cap="flat" cmpd="sng" w="9525">
                <a:solidFill>
                  <a:schemeClr val="dk1"/>
                </a:solidFill>
                <a:prstDash val="solid"/>
                <a:round/>
                <a:headEnd len="med" w="med" type="none"/>
                <a:tailEnd len="med" w="med" type="none"/>
              </a:ln>
            </p:spPr>
          </p:cxnSp>
          <p:cxnSp>
            <p:nvCxnSpPr>
              <p:cNvPr id="98" name="Google Shape;98;p4"/>
              <p:cNvCxnSpPr/>
              <p:nvPr/>
            </p:nvCxnSpPr>
            <p:spPr>
              <a:xfrm>
                <a:off x="6524625" y="4965700"/>
                <a:ext cx="97155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4"/>
              <p:cNvCxnSpPr/>
              <p:nvPr/>
            </p:nvCxnSpPr>
            <p:spPr>
              <a:xfrm>
                <a:off x="5845175" y="4762500"/>
                <a:ext cx="233363" cy="9525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4"/>
              <p:cNvCxnSpPr/>
              <p:nvPr/>
            </p:nvCxnSpPr>
            <p:spPr>
              <a:xfrm flipH="1" rot="10800000">
                <a:off x="5586413" y="4999038"/>
                <a:ext cx="403225" cy="100012"/>
              </a:xfrm>
              <a:prstGeom prst="straightConnector1">
                <a:avLst/>
              </a:prstGeom>
              <a:noFill/>
              <a:ln cap="flat" cmpd="sng" w="9525">
                <a:solidFill>
                  <a:schemeClr val="dk1"/>
                </a:solidFill>
                <a:prstDash val="solid"/>
                <a:round/>
                <a:headEnd len="med" w="med" type="none"/>
                <a:tailEnd len="med" w="med" type="none"/>
              </a:ln>
            </p:spPr>
          </p:cxnSp>
          <p:cxnSp>
            <p:nvCxnSpPr>
              <p:cNvPr id="101" name="Google Shape;101;p4"/>
              <p:cNvCxnSpPr/>
              <p:nvPr/>
            </p:nvCxnSpPr>
            <p:spPr>
              <a:xfrm flipH="1">
                <a:off x="6011863" y="5054600"/>
                <a:ext cx="177800" cy="20320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4"/>
              <p:cNvCxnSpPr/>
              <p:nvPr/>
            </p:nvCxnSpPr>
            <p:spPr>
              <a:xfrm rot="10800000">
                <a:off x="6405563" y="5038725"/>
                <a:ext cx="1587" cy="220663"/>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4"/>
              <p:cNvCxnSpPr/>
              <p:nvPr/>
            </p:nvCxnSpPr>
            <p:spPr>
              <a:xfrm>
                <a:off x="6488113" y="5041900"/>
                <a:ext cx="503237" cy="269875"/>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4"/>
              <p:cNvCxnSpPr/>
              <p:nvPr/>
            </p:nvCxnSpPr>
            <p:spPr>
              <a:xfrm>
                <a:off x="6026150" y="3511550"/>
                <a:ext cx="0" cy="131763"/>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4"/>
              <p:cNvCxnSpPr/>
              <p:nvPr/>
            </p:nvCxnSpPr>
            <p:spPr>
              <a:xfrm flipH="1" rot="10800000">
                <a:off x="7321550" y="2481263"/>
                <a:ext cx="123825" cy="87312"/>
              </a:xfrm>
              <a:prstGeom prst="straightConnector1">
                <a:avLst/>
              </a:prstGeom>
              <a:noFill/>
              <a:ln cap="flat" cmpd="sng" w="9525">
                <a:solidFill>
                  <a:schemeClr val="dk1"/>
                </a:solidFill>
                <a:prstDash val="solid"/>
                <a:round/>
                <a:headEnd len="med" w="med" type="none"/>
                <a:tailEnd len="med" w="med" type="none"/>
              </a:ln>
            </p:spPr>
          </p:cxnSp>
          <p:cxnSp>
            <p:nvCxnSpPr>
              <p:cNvPr id="106" name="Google Shape;106;p4"/>
              <p:cNvCxnSpPr/>
              <p:nvPr/>
            </p:nvCxnSpPr>
            <p:spPr>
              <a:xfrm>
                <a:off x="7150100" y="2654300"/>
                <a:ext cx="0" cy="82550"/>
              </a:xfrm>
              <a:prstGeom prst="straightConnector1">
                <a:avLst/>
              </a:prstGeom>
              <a:noFill/>
              <a:ln cap="flat" cmpd="sng" w="9525">
                <a:solidFill>
                  <a:schemeClr val="dk1"/>
                </a:solidFill>
                <a:prstDash val="solid"/>
                <a:round/>
                <a:headEnd len="med" w="med" type="none"/>
                <a:tailEnd len="med" w="med" type="none"/>
              </a:ln>
            </p:spPr>
          </p:cxnSp>
          <p:cxnSp>
            <p:nvCxnSpPr>
              <p:cNvPr id="107" name="Google Shape;107;p4"/>
              <p:cNvCxnSpPr/>
              <p:nvPr/>
            </p:nvCxnSpPr>
            <p:spPr>
              <a:xfrm flipH="1" rot="10800000">
                <a:off x="7321550" y="2551113"/>
                <a:ext cx="263525" cy="288925"/>
              </a:xfrm>
              <a:prstGeom prst="straightConnector1">
                <a:avLst/>
              </a:prstGeom>
              <a:noFill/>
              <a:ln cap="flat" cmpd="sng" w="9525">
                <a:solidFill>
                  <a:schemeClr val="dk1"/>
                </a:solidFill>
                <a:prstDash val="solid"/>
                <a:round/>
                <a:headEnd len="med" w="med" type="none"/>
                <a:tailEnd len="med" w="med" type="none"/>
              </a:ln>
            </p:spPr>
          </p:cxnSp>
          <p:cxnSp>
            <p:nvCxnSpPr>
              <p:cNvPr id="108" name="Google Shape;108;p4"/>
              <p:cNvCxnSpPr/>
              <p:nvPr/>
            </p:nvCxnSpPr>
            <p:spPr>
              <a:xfrm>
                <a:off x="7686675" y="2549525"/>
                <a:ext cx="0" cy="196850"/>
              </a:xfrm>
              <a:prstGeom prst="straightConnector1">
                <a:avLst/>
              </a:prstGeom>
              <a:noFill/>
              <a:ln cap="flat" cmpd="sng" w="9525">
                <a:solidFill>
                  <a:schemeClr val="dk1"/>
                </a:solidFill>
                <a:prstDash val="solid"/>
                <a:round/>
                <a:headEnd len="med" w="med" type="none"/>
                <a:tailEnd len="med" w="med" type="none"/>
              </a:ln>
            </p:spPr>
          </p:cxnSp>
          <p:cxnSp>
            <p:nvCxnSpPr>
              <p:cNvPr id="109" name="Google Shape;109;p4"/>
              <p:cNvCxnSpPr/>
              <p:nvPr/>
            </p:nvCxnSpPr>
            <p:spPr>
              <a:xfrm>
                <a:off x="7340600" y="2855913"/>
                <a:ext cx="188913" cy="0"/>
              </a:xfrm>
              <a:prstGeom prst="straightConnector1">
                <a:avLst/>
              </a:prstGeom>
              <a:noFill/>
              <a:ln cap="flat" cmpd="sng" w="9525">
                <a:solidFill>
                  <a:schemeClr val="dk1"/>
                </a:solidFill>
                <a:prstDash val="solid"/>
                <a:round/>
                <a:headEnd len="med" w="med" type="none"/>
                <a:tailEnd len="med" w="med" type="none"/>
              </a:ln>
            </p:spPr>
          </p:cxnSp>
          <p:cxnSp>
            <p:nvCxnSpPr>
              <p:cNvPr id="110" name="Google Shape;110;p4"/>
              <p:cNvCxnSpPr/>
              <p:nvPr/>
            </p:nvCxnSpPr>
            <p:spPr>
              <a:xfrm flipH="1" rot="10800000">
                <a:off x="5635625" y="3722688"/>
                <a:ext cx="168275" cy="3175"/>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4"/>
              <p:cNvCxnSpPr/>
              <p:nvPr/>
            </p:nvCxnSpPr>
            <p:spPr>
              <a:xfrm>
                <a:off x="7894638" y="2846388"/>
                <a:ext cx="177800" cy="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4"/>
              <p:cNvCxnSpPr/>
              <p:nvPr/>
            </p:nvCxnSpPr>
            <p:spPr>
              <a:xfrm flipH="1">
                <a:off x="7040563" y="2922588"/>
                <a:ext cx="98425" cy="70485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4"/>
              <p:cNvCxnSpPr/>
              <p:nvPr/>
            </p:nvCxnSpPr>
            <p:spPr>
              <a:xfrm flipH="1">
                <a:off x="7632700" y="2922588"/>
                <a:ext cx="111125" cy="727075"/>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4"/>
              <p:cNvCxnSpPr/>
              <p:nvPr/>
            </p:nvCxnSpPr>
            <p:spPr>
              <a:xfrm flipH="1" rot="10800000">
                <a:off x="7016750" y="4064000"/>
                <a:ext cx="227013" cy="436563"/>
              </a:xfrm>
              <a:prstGeom prst="straightConnector1">
                <a:avLst/>
              </a:prstGeom>
              <a:noFill/>
              <a:ln cap="flat" cmpd="sng" w="9525">
                <a:solidFill>
                  <a:schemeClr val="dk1"/>
                </a:solidFill>
                <a:prstDash val="solid"/>
                <a:round/>
                <a:headEnd len="med" w="med" type="none"/>
                <a:tailEnd len="med" w="med" type="none"/>
              </a:ln>
            </p:spPr>
          </p:cxnSp>
          <p:grpSp>
            <p:nvGrpSpPr>
              <p:cNvPr id="115" name="Google Shape;115;p4"/>
              <p:cNvGrpSpPr/>
              <p:nvPr/>
            </p:nvGrpSpPr>
            <p:grpSpPr>
              <a:xfrm flipH="1">
                <a:off x="5519738" y="4522788"/>
                <a:ext cx="414337" cy="373062"/>
                <a:chOff x="2839" y="3501"/>
                <a:chExt cx="755" cy="803"/>
              </a:xfrm>
            </p:grpSpPr>
            <p:pic>
              <p:nvPicPr>
                <p:cNvPr descr="desktop_computer_stylized_medium" id="116" name="Google Shape;116;p4"/>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117" name="Google Shape;117;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18" name="Google Shape;118;p4"/>
              <p:cNvGrpSpPr/>
              <p:nvPr/>
            </p:nvGrpSpPr>
            <p:grpSpPr>
              <a:xfrm flipH="1">
                <a:off x="5202238" y="4943475"/>
                <a:ext cx="482600" cy="406400"/>
                <a:chOff x="2839" y="3501"/>
                <a:chExt cx="755" cy="803"/>
              </a:xfrm>
            </p:grpSpPr>
            <p:pic>
              <p:nvPicPr>
                <p:cNvPr descr="desktop_computer_stylized_medium" id="119" name="Google Shape;119;p4"/>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120" name="Google Shape;120;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21" name="Google Shape;121;p4"/>
              <p:cNvGrpSpPr/>
              <p:nvPr/>
            </p:nvGrpSpPr>
            <p:grpSpPr>
              <a:xfrm flipH="1">
                <a:off x="5680075" y="5245100"/>
                <a:ext cx="427038" cy="349250"/>
                <a:chOff x="2839" y="3501"/>
                <a:chExt cx="755" cy="803"/>
              </a:xfrm>
            </p:grpSpPr>
            <p:pic>
              <p:nvPicPr>
                <p:cNvPr descr="desktop_computer_stylized_medium" id="122" name="Google Shape;122;p4"/>
                <p:cNvPicPr preferRelativeResize="0"/>
                <p:nvPr/>
              </p:nvPicPr>
              <p:blipFill rotWithShape="1">
                <a:blip r:embed="rId5">
                  <a:alphaModFix/>
                </a:blip>
                <a:srcRect b="0" l="0" r="0" t="0"/>
                <a:stretch/>
              </p:blipFill>
              <p:spPr>
                <a:xfrm>
                  <a:off x="2839" y="3501"/>
                  <a:ext cx="755" cy="803"/>
                </a:xfrm>
                <a:prstGeom prst="rect">
                  <a:avLst/>
                </a:prstGeom>
                <a:noFill/>
                <a:ln>
                  <a:noFill/>
                </a:ln>
              </p:spPr>
            </p:pic>
            <p:sp>
              <p:nvSpPr>
                <p:cNvPr id="123" name="Google Shape;123;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124" name="Google Shape;124;p4"/>
              <p:cNvGrpSpPr/>
              <p:nvPr/>
            </p:nvGrpSpPr>
            <p:grpSpPr>
              <a:xfrm>
                <a:off x="6294438" y="5227638"/>
                <a:ext cx="427037" cy="350837"/>
                <a:chOff x="2839" y="3501"/>
                <a:chExt cx="755" cy="803"/>
              </a:xfrm>
            </p:grpSpPr>
            <p:pic>
              <p:nvPicPr>
                <p:cNvPr descr="desktop_computer_stylized_medium" id="125" name="Google Shape;125;p4"/>
                <p:cNvPicPr preferRelativeResize="0"/>
                <p:nvPr/>
              </p:nvPicPr>
              <p:blipFill rotWithShape="1">
                <a:blip r:embed="rId6">
                  <a:alphaModFix/>
                </a:blip>
                <a:srcRect b="0" l="0" r="0" t="0"/>
                <a:stretch/>
              </p:blipFill>
              <p:spPr>
                <a:xfrm>
                  <a:off x="2839" y="3501"/>
                  <a:ext cx="755" cy="803"/>
                </a:xfrm>
                <a:prstGeom prst="rect">
                  <a:avLst/>
                </a:prstGeom>
                <a:noFill/>
                <a:ln>
                  <a:noFill/>
                </a:ln>
              </p:spPr>
            </p:pic>
            <p:sp>
              <p:nvSpPr>
                <p:cNvPr id="126" name="Google Shape;126;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pic>
            <p:nvPicPr>
              <p:cNvPr descr="car_icon_small" id="127" name="Google Shape;127;p4"/>
              <p:cNvPicPr preferRelativeResize="0"/>
              <p:nvPr/>
            </p:nvPicPr>
            <p:blipFill rotWithShape="1">
              <a:blip r:embed="rId7">
                <a:alphaModFix/>
              </a:blip>
              <a:srcRect b="0" l="0" r="0" t="0"/>
              <a:stretch/>
            </p:blipFill>
            <p:spPr>
              <a:xfrm>
                <a:off x="6086475" y="1709738"/>
                <a:ext cx="849313" cy="168275"/>
              </a:xfrm>
              <a:prstGeom prst="rect">
                <a:avLst/>
              </a:prstGeom>
              <a:noFill/>
              <a:ln>
                <a:noFill/>
              </a:ln>
            </p:spPr>
          </p:pic>
          <p:grpSp>
            <p:nvGrpSpPr>
              <p:cNvPr id="128" name="Google Shape;128;p4"/>
              <p:cNvGrpSpPr/>
              <p:nvPr/>
            </p:nvGrpSpPr>
            <p:grpSpPr>
              <a:xfrm>
                <a:off x="5357813" y="1535113"/>
                <a:ext cx="415925" cy="385762"/>
                <a:chOff x="2751" y="1851"/>
                <a:chExt cx="462" cy="478"/>
              </a:xfrm>
            </p:grpSpPr>
            <p:pic>
              <p:nvPicPr>
                <p:cNvPr descr="iphone_stylized_small" id="129" name="Google Shape;129;p4"/>
                <p:cNvPicPr preferRelativeResize="0"/>
                <p:nvPr/>
              </p:nvPicPr>
              <p:blipFill rotWithShape="1">
                <a:blip r:embed="rId8">
                  <a:alphaModFix/>
                </a:blip>
                <a:srcRect b="0" l="0" r="0" t="0"/>
                <a:stretch/>
              </p:blipFill>
              <p:spPr>
                <a:xfrm>
                  <a:off x="2928" y="1922"/>
                  <a:ext cx="152" cy="407"/>
                </a:xfrm>
                <a:prstGeom prst="rect">
                  <a:avLst/>
                </a:prstGeom>
                <a:noFill/>
                <a:ln>
                  <a:noFill/>
                </a:ln>
              </p:spPr>
            </p:pic>
            <p:pic>
              <p:nvPicPr>
                <p:cNvPr descr="antenna_radiation_stylized" id="130" name="Google Shape;130;p4"/>
                <p:cNvPicPr preferRelativeResize="0"/>
                <p:nvPr/>
              </p:nvPicPr>
              <p:blipFill rotWithShape="1">
                <a:blip r:embed="rId9">
                  <a:alphaModFix/>
                </a:blip>
                <a:srcRect b="0" l="0" r="0" t="0"/>
                <a:stretch/>
              </p:blipFill>
              <p:spPr>
                <a:xfrm>
                  <a:off x="2751" y="1851"/>
                  <a:ext cx="462" cy="110"/>
                </a:xfrm>
                <a:prstGeom prst="rect">
                  <a:avLst/>
                </a:prstGeom>
                <a:noFill/>
                <a:ln>
                  <a:noFill/>
                </a:ln>
              </p:spPr>
            </p:pic>
          </p:grpSp>
          <p:grpSp>
            <p:nvGrpSpPr>
              <p:cNvPr id="131" name="Google Shape;131;p4"/>
              <p:cNvGrpSpPr/>
              <p:nvPr/>
            </p:nvGrpSpPr>
            <p:grpSpPr>
              <a:xfrm>
                <a:off x="7434282" y="2384425"/>
                <a:ext cx="390526" cy="169863"/>
                <a:chOff x="4650" y="1129"/>
                <a:chExt cx="246" cy="95"/>
              </a:xfrm>
            </p:grpSpPr>
            <p:sp>
              <p:nvSpPr>
                <p:cNvPr id="132" name="Google Shape;132;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3" name="Google Shape;133;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4" name="Google Shape;134;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35" name="Google Shape;135;p4"/>
                <p:cNvGrpSpPr/>
                <p:nvPr/>
              </p:nvGrpSpPr>
              <p:grpSpPr>
                <a:xfrm>
                  <a:off x="4699" y="1145"/>
                  <a:ext cx="138" cy="29"/>
                  <a:chOff x="2468" y="1332"/>
                  <a:chExt cx="310" cy="60"/>
                </a:xfrm>
              </p:grpSpPr>
              <p:sp>
                <p:nvSpPr>
                  <p:cNvPr id="136" name="Google Shape;136;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7" name="Google Shape;137;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38" name="Google Shape;138;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40" name="Google Shape;140;p4"/>
              <p:cNvGrpSpPr/>
              <p:nvPr/>
            </p:nvGrpSpPr>
            <p:grpSpPr>
              <a:xfrm>
                <a:off x="7507307" y="2746363"/>
                <a:ext cx="390526" cy="176212"/>
                <a:chOff x="4650" y="1129"/>
                <a:chExt cx="246" cy="95"/>
              </a:xfrm>
            </p:grpSpPr>
            <p:sp>
              <p:nvSpPr>
                <p:cNvPr id="141" name="Google Shape;141;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2" name="Google Shape;142;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3" name="Google Shape;143;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4" name="Google Shape;144;p4"/>
                <p:cNvGrpSpPr/>
                <p:nvPr/>
              </p:nvGrpSpPr>
              <p:grpSpPr>
                <a:xfrm>
                  <a:off x="4699" y="1145"/>
                  <a:ext cx="138" cy="29"/>
                  <a:chOff x="2468" y="1332"/>
                  <a:chExt cx="310" cy="60"/>
                </a:xfrm>
              </p:grpSpPr>
              <p:sp>
                <p:nvSpPr>
                  <p:cNvPr id="145" name="Google Shape;145;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6" name="Google Shape;146;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47" name="Google Shape;147;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49" name="Google Shape;149;p4"/>
              <p:cNvGrpSpPr/>
              <p:nvPr/>
            </p:nvGrpSpPr>
            <p:grpSpPr>
              <a:xfrm>
                <a:off x="6948507" y="2482850"/>
                <a:ext cx="390526" cy="169863"/>
                <a:chOff x="4650" y="1129"/>
                <a:chExt cx="246" cy="95"/>
              </a:xfrm>
            </p:grpSpPr>
            <p:sp>
              <p:nvSpPr>
                <p:cNvPr id="150" name="Google Shape;150;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2" name="Google Shape;152;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3" name="Google Shape;153;p4"/>
                <p:cNvGrpSpPr/>
                <p:nvPr/>
              </p:nvGrpSpPr>
              <p:grpSpPr>
                <a:xfrm>
                  <a:off x="4699" y="1145"/>
                  <a:ext cx="138" cy="29"/>
                  <a:chOff x="2468" y="1332"/>
                  <a:chExt cx="310" cy="60"/>
                </a:xfrm>
              </p:grpSpPr>
              <p:sp>
                <p:nvSpPr>
                  <p:cNvPr id="154" name="Google Shape;154;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5" name="Google Shape;155;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56" name="Google Shape;156;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58" name="Google Shape;158;p4"/>
              <p:cNvGrpSpPr/>
              <p:nvPr/>
            </p:nvGrpSpPr>
            <p:grpSpPr>
              <a:xfrm>
                <a:off x="6959619" y="2746375"/>
                <a:ext cx="390526" cy="169863"/>
                <a:chOff x="4650" y="1129"/>
                <a:chExt cx="246" cy="95"/>
              </a:xfrm>
            </p:grpSpPr>
            <p:sp>
              <p:nvSpPr>
                <p:cNvPr id="159" name="Google Shape;159;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0" name="Google Shape;160;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 name="Google Shape;161;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2" name="Google Shape;162;p4"/>
                <p:cNvGrpSpPr/>
                <p:nvPr/>
              </p:nvGrpSpPr>
              <p:grpSpPr>
                <a:xfrm>
                  <a:off x="4699" y="1145"/>
                  <a:ext cx="138" cy="29"/>
                  <a:chOff x="2468" y="1332"/>
                  <a:chExt cx="310" cy="60"/>
                </a:xfrm>
              </p:grpSpPr>
              <p:sp>
                <p:nvSpPr>
                  <p:cNvPr id="163" name="Google Shape;163;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4" name="Google Shape;164;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65" name="Google Shape;165;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cxnSp>
            <p:nvCxnSpPr>
              <p:cNvPr id="167" name="Google Shape;167;p4"/>
              <p:cNvCxnSpPr/>
              <p:nvPr/>
            </p:nvCxnSpPr>
            <p:spPr>
              <a:xfrm>
                <a:off x="8089900" y="2844800"/>
                <a:ext cx="177800" cy="0"/>
              </a:xfrm>
              <a:prstGeom prst="straightConnector1">
                <a:avLst/>
              </a:prstGeom>
              <a:noFill/>
              <a:ln cap="flat" cmpd="sng" w="9525">
                <a:solidFill>
                  <a:schemeClr val="lt2"/>
                </a:solidFill>
                <a:prstDash val="dash"/>
                <a:round/>
                <a:headEnd len="med" w="med" type="none"/>
                <a:tailEnd len="med" w="med" type="none"/>
              </a:ln>
            </p:spPr>
          </p:cxnSp>
          <p:grpSp>
            <p:nvGrpSpPr>
              <p:cNvPr id="168" name="Google Shape;168;p4"/>
              <p:cNvGrpSpPr/>
              <p:nvPr/>
            </p:nvGrpSpPr>
            <p:grpSpPr>
              <a:xfrm>
                <a:off x="7145357" y="3900488"/>
                <a:ext cx="485776" cy="203200"/>
                <a:chOff x="4650" y="1129"/>
                <a:chExt cx="246" cy="95"/>
              </a:xfrm>
            </p:grpSpPr>
            <p:sp>
              <p:nvSpPr>
                <p:cNvPr id="169" name="Google Shape;169;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0" name="Google Shape;170;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 name="Google Shape;171;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2" name="Google Shape;172;p4"/>
                <p:cNvGrpSpPr/>
                <p:nvPr/>
              </p:nvGrpSpPr>
              <p:grpSpPr>
                <a:xfrm>
                  <a:off x="4699" y="1145"/>
                  <a:ext cx="138" cy="29"/>
                  <a:chOff x="2468" y="1332"/>
                  <a:chExt cx="310" cy="60"/>
                </a:xfrm>
              </p:grpSpPr>
              <p:sp>
                <p:nvSpPr>
                  <p:cNvPr id="173" name="Google Shape;173;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4" name="Google Shape;174;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75" name="Google Shape;175;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77" name="Google Shape;177;p4"/>
              <p:cNvGrpSpPr/>
              <p:nvPr/>
            </p:nvGrpSpPr>
            <p:grpSpPr>
              <a:xfrm>
                <a:off x="6826269" y="3619500"/>
                <a:ext cx="485776" cy="203200"/>
                <a:chOff x="4650" y="1129"/>
                <a:chExt cx="246" cy="95"/>
              </a:xfrm>
            </p:grpSpPr>
            <p:sp>
              <p:nvSpPr>
                <p:cNvPr id="178" name="Google Shape;178;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9" name="Google Shape;179;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0" name="Google Shape;180;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1" name="Google Shape;181;p4"/>
                <p:cNvGrpSpPr/>
                <p:nvPr/>
              </p:nvGrpSpPr>
              <p:grpSpPr>
                <a:xfrm>
                  <a:off x="4699" y="1145"/>
                  <a:ext cx="138" cy="29"/>
                  <a:chOff x="2468" y="1332"/>
                  <a:chExt cx="310" cy="60"/>
                </a:xfrm>
              </p:grpSpPr>
              <p:sp>
                <p:nvSpPr>
                  <p:cNvPr id="182" name="Google Shape;182;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3" name="Google Shape;183;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84" name="Google Shape;184;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86" name="Google Shape;186;p4"/>
              <p:cNvGrpSpPr/>
              <p:nvPr/>
            </p:nvGrpSpPr>
            <p:grpSpPr>
              <a:xfrm>
                <a:off x="7488257" y="3632200"/>
                <a:ext cx="485776" cy="203200"/>
                <a:chOff x="4650" y="1129"/>
                <a:chExt cx="246" cy="95"/>
              </a:xfrm>
            </p:grpSpPr>
            <p:sp>
              <p:nvSpPr>
                <p:cNvPr id="187" name="Google Shape;187;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8" name="Google Shape;188;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9" name="Google Shape;189;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0" name="Google Shape;190;p4"/>
                <p:cNvGrpSpPr/>
                <p:nvPr/>
              </p:nvGrpSpPr>
              <p:grpSpPr>
                <a:xfrm>
                  <a:off x="4699" y="1145"/>
                  <a:ext cx="138" cy="29"/>
                  <a:chOff x="2468" y="1332"/>
                  <a:chExt cx="310" cy="60"/>
                </a:xfrm>
              </p:grpSpPr>
              <p:sp>
                <p:nvSpPr>
                  <p:cNvPr id="191" name="Google Shape;191;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2" name="Google Shape;192;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193" name="Google Shape;193;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195" name="Google Shape;195;p4"/>
              <p:cNvGrpSpPr/>
              <p:nvPr/>
            </p:nvGrpSpPr>
            <p:grpSpPr>
              <a:xfrm>
                <a:off x="6707188" y="4494201"/>
                <a:ext cx="619125" cy="242886"/>
                <a:chOff x="4650" y="1129"/>
                <a:chExt cx="246" cy="95"/>
              </a:xfrm>
            </p:grpSpPr>
            <p:sp>
              <p:nvSpPr>
                <p:cNvPr id="196" name="Google Shape;196;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7" name="Google Shape;197;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8" name="Google Shape;198;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9" name="Google Shape;199;p4"/>
                <p:cNvGrpSpPr/>
                <p:nvPr/>
              </p:nvGrpSpPr>
              <p:grpSpPr>
                <a:xfrm>
                  <a:off x="4699" y="1145"/>
                  <a:ext cx="138" cy="29"/>
                  <a:chOff x="2468" y="1332"/>
                  <a:chExt cx="310" cy="60"/>
                </a:xfrm>
              </p:grpSpPr>
              <p:sp>
                <p:nvSpPr>
                  <p:cNvPr id="200" name="Google Shape;200;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01" name="Google Shape;201;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202" name="Google Shape;202;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203" name="Google Shape;203;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204" name="Google Shape;204;p4"/>
              <p:cNvGrpSpPr/>
              <p:nvPr/>
            </p:nvGrpSpPr>
            <p:grpSpPr>
              <a:xfrm>
                <a:off x="7340600" y="4792651"/>
                <a:ext cx="619125" cy="242886"/>
                <a:chOff x="4650" y="1129"/>
                <a:chExt cx="246" cy="95"/>
              </a:xfrm>
            </p:grpSpPr>
            <p:sp>
              <p:nvSpPr>
                <p:cNvPr id="205" name="Google Shape;205;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 name="Google Shape;206;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 name="Google Shape;207;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08" name="Google Shape;208;p4"/>
                <p:cNvGrpSpPr/>
                <p:nvPr/>
              </p:nvGrpSpPr>
              <p:grpSpPr>
                <a:xfrm>
                  <a:off x="4699" y="1145"/>
                  <a:ext cx="138" cy="29"/>
                  <a:chOff x="2468" y="1332"/>
                  <a:chExt cx="310" cy="60"/>
                </a:xfrm>
              </p:grpSpPr>
              <p:sp>
                <p:nvSpPr>
                  <p:cNvPr id="209" name="Google Shape;209;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0" name="Google Shape;210;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211" name="Google Shape;211;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212" name="Google Shape;212;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213" name="Google Shape;213;p4"/>
              <p:cNvGrpSpPr/>
              <p:nvPr/>
            </p:nvGrpSpPr>
            <p:grpSpPr>
              <a:xfrm>
                <a:off x="5991225" y="4837101"/>
                <a:ext cx="619125" cy="242886"/>
                <a:chOff x="4650" y="1129"/>
                <a:chExt cx="246" cy="95"/>
              </a:xfrm>
            </p:grpSpPr>
            <p:sp>
              <p:nvSpPr>
                <p:cNvPr id="214" name="Google Shape;214;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5" name="Google Shape;215;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6" name="Google Shape;216;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7" name="Google Shape;217;p4"/>
                <p:cNvGrpSpPr/>
                <p:nvPr/>
              </p:nvGrpSpPr>
              <p:grpSpPr>
                <a:xfrm>
                  <a:off x="4699" y="1145"/>
                  <a:ext cx="138" cy="29"/>
                  <a:chOff x="2468" y="1332"/>
                  <a:chExt cx="310" cy="60"/>
                </a:xfrm>
              </p:grpSpPr>
              <p:sp>
                <p:nvSpPr>
                  <p:cNvPr id="218" name="Google Shape;218;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19" name="Google Shape;219;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220" name="Google Shape;220;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222" name="Google Shape;222;p4"/>
              <p:cNvGrpSpPr/>
              <p:nvPr/>
            </p:nvGrpSpPr>
            <p:grpSpPr>
              <a:xfrm>
                <a:off x="5797569" y="3629025"/>
                <a:ext cx="390526" cy="169863"/>
                <a:chOff x="4650" y="1129"/>
                <a:chExt cx="246" cy="95"/>
              </a:xfrm>
            </p:grpSpPr>
            <p:sp>
              <p:nvSpPr>
                <p:cNvPr id="223" name="Google Shape;223;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4" name="Google Shape;224;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5" name="Google Shape;225;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6" name="Google Shape;226;p4"/>
                <p:cNvGrpSpPr/>
                <p:nvPr/>
              </p:nvGrpSpPr>
              <p:grpSpPr>
                <a:xfrm>
                  <a:off x="4699" y="1145"/>
                  <a:ext cx="138" cy="29"/>
                  <a:chOff x="2468" y="1332"/>
                  <a:chExt cx="310" cy="60"/>
                </a:xfrm>
              </p:grpSpPr>
              <p:sp>
                <p:nvSpPr>
                  <p:cNvPr id="227" name="Google Shape;227;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28" name="Google Shape;228;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229" name="Google Shape;229;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231" name="Google Shape;231;p4"/>
              <p:cNvGrpSpPr/>
              <p:nvPr/>
            </p:nvGrpSpPr>
            <p:grpSpPr>
              <a:xfrm>
                <a:off x="6097607" y="2476500"/>
                <a:ext cx="390526" cy="169863"/>
                <a:chOff x="4650" y="1129"/>
                <a:chExt cx="246" cy="95"/>
              </a:xfrm>
            </p:grpSpPr>
            <p:sp>
              <p:nvSpPr>
                <p:cNvPr id="232" name="Google Shape;232;p4"/>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4"/>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4" name="Google Shape;234;p4"/>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35" name="Google Shape;235;p4"/>
                <p:cNvGrpSpPr/>
                <p:nvPr/>
              </p:nvGrpSpPr>
              <p:grpSpPr>
                <a:xfrm>
                  <a:off x="4699" y="1145"/>
                  <a:ext cx="138" cy="29"/>
                  <a:chOff x="2468" y="1332"/>
                  <a:chExt cx="310" cy="60"/>
                </a:xfrm>
              </p:grpSpPr>
              <p:sp>
                <p:nvSpPr>
                  <p:cNvPr id="236" name="Google Shape;236;p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37" name="Google Shape;237;p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cxnSp>
              <p:nvCxnSpPr>
                <p:cNvPr id="238" name="Google Shape;238;p4"/>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4"/>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grpSp>
            <p:nvGrpSpPr>
              <p:cNvPr id="240" name="Google Shape;240;p4"/>
              <p:cNvGrpSpPr/>
              <p:nvPr/>
            </p:nvGrpSpPr>
            <p:grpSpPr>
              <a:xfrm>
                <a:off x="5356225" y="3489325"/>
                <a:ext cx="506413" cy="352425"/>
                <a:chOff x="2967" y="478"/>
                <a:chExt cx="788" cy="625"/>
              </a:xfrm>
            </p:grpSpPr>
            <p:pic>
              <p:nvPicPr>
                <p:cNvPr descr="access_point_stylized_small" id="241" name="Google Shape;241;p4"/>
                <p:cNvPicPr preferRelativeResize="0"/>
                <p:nvPr/>
              </p:nvPicPr>
              <p:blipFill rotWithShape="1">
                <a:blip r:embed="rId10">
                  <a:alphaModFix/>
                </a:blip>
                <a:srcRect b="0" l="0" r="0" t="0"/>
                <a:stretch/>
              </p:blipFill>
              <p:spPr>
                <a:xfrm>
                  <a:off x="3012" y="559"/>
                  <a:ext cx="576" cy="544"/>
                </a:xfrm>
                <a:prstGeom prst="rect">
                  <a:avLst/>
                </a:prstGeom>
                <a:noFill/>
                <a:ln>
                  <a:noFill/>
                </a:ln>
              </p:spPr>
            </p:pic>
            <p:pic>
              <p:nvPicPr>
                <p:cNvPr descr="antenna_radiation_stylized" id="242" name="Google Shape;242;p4"/>
                <p:cNvPicPr preferRelativeResize="0"/>
                <p:nvPr/>
              </p:nvPicPr>
              <p:blipFill rotWithShape="1">
                <a:blip r:embed="rId11">
                  <a:alphaModFix/>
                </a:blip>
                <a:srcRect b="0" l="0" r="0" t="0"/>
                <a:stretch/>
              </p:blipFill>
              <p:spPr>
                <a:xfrm>
                  <a:off x="2967" y="478"/>
                  <a:ext cx="788" cy="188"/>
                </a:xfrm>
                <a:prstGeom prst="rect">
                  <a:avLst/>
                </a:prstGeom>
                <a:noFill/>
                <a:ln>
                  <a:noFill/>
                </a:ln>
              </p:spPr>
            </p:pic>
          </p:grpSp>
          <p:grpSp>
            <p:nvGrpSpPr>
              <p:cNvPr id="243" name="Google Shape;243;p4"/>
              <p:cNvGrpSpPr/>
              <p:nvPr/>
            </p:nvGrpSpPr>
            <p:grpSpPr>
              <a:xfrm>
                <a:off x="6877054" y="4992688"/>
                <a:ext cx="563564" cy="420687"/>
                <a:chOff x="2967" y="478"/>
                <a:chExt cx="788" cy="625"/>
              </a:xfrm>
            </p:grpSpPr>
            <p:pic>
              <p:nvPicPr>
                <p:cNvPr descr="access_point_stylized_small" id="244" name="Google Shape;244;p4"/>
                <p:cNvPicPr preferRelativeResize="0"/>
                <p:nvPr/>
              </p:nvPicPr>
              <p:blipFill rotWithShape="1">
                <a:blip r:embed="rId10">
                  <a:alphaModFix/>
                </a:blip>
                <a:srcRect b="0" l="0" r="0" t="0"/>
                <a:stretch/>
              </p:blipFill>
              <p:spPr>
                <a:xfrm>
                  <a:off x="3012" y="559"/>
                  <a:ext cx="576" cy="544"/>
                </a:xfrm>
                <a:prstGeom prst="rect">
                  <a:avLst/>
                </a:prstGeom>
                <a:noFill/>
                <a:ln>
                  <a:noFill/>
                </a:ln>
              </p:spPr>
            </p:pic>
            <p:pic>
              <p:nvPicPr>
                <p:cNvPr descr="antenna_radiation_stylized" id="245" name="Google Shape;245;p4"/>
                <p:cNvPicPr preferRelativeResize="0"/>
                <p:nvPr/>
              </p:nvPicPr>
              <p:blipFill rotWithShape="1">
                <a:blip r:embed="rId12">
                  <a:alphaModFix/>
                </a:blip>
                <a:srcRect b="0" l="0" r="0" t="0"/>
                <a:stretch/>
              </p:blipFill>
              <p:spPr>
                <a:xfrm>
                  <a:off x="2967" y="478"/>
                  <a:ext cx="788" cy="188"/>
                </a:xfrm>
                <a:prstGeom prst="rect">
                  <a:avLst/>
                </a:prstGeom>
                <a:noFill/>
                <a:ln>
                  <a:noFill/>
                </a:ln>
              </p:spPr>
            </p:pic>
          </p:grpSp>
          <p:grpSp>
            <p:nvGrpSpPr>
              <p:cNvPr id="246" name="Google Shape;246;p4"/>
              <p:cNvGrpSpPr/>
              <p:nvPr/>
            </p:nvGrpSpPr>
            <p:grpSpPr>
              <a:xfrm>
                <a:off x="5805489" y="1833563"/>
                <a:ext cx="457200" cy="631825"/>
                <a:chOff x="742" y="2409"/>
                <a:chExt cx="576" cy="881"/>
              </a:xfrm>
            </p:grpSpPr>
            <p:grpSp>
              <p:nvGrpSpPr>
                <p:cNvPr id="247" name="Google Shape;247;p4"/>
                <p:cNvGrpSpPr/>
                <p:nvPr/>
              </p:nvGrpSpPr>
              <p:grpSpPr>
                <a:xfrm>
                  <a:off x="832" y="2643"/>
                  <a:ext cx="376" cy="647"/>
                  <a:chOff x="3130" y="3288"/>
                  <a:chExt cx="410" cy="742"/>
                </a:xfrm>
              </p:grpSpPr>
              <p:cxnSp>
                <p:nvCxnSpPr>
                  <p:cNvPr id="248" name="Google Shape;248;p4"/>
                  <p:cNvCxnSpPr/>
                  <p:nvPr/>
                </p:nvCxnSpPr>
                <p:spPr>
                  <a:xfrm flipH="1">
                    <a:off x="3130" y="3288"/>
                    <a:ext cx="205" cy="672"/>
                  </a:xfrm>
                  <a:prstGeom prst="straightConnector1">
                    <a:avLst/>
                  </a:prstGeom>
                  <a:noFill/>
                  <a:ln cap="flat" cmpd="sng" w="19050">
                    <a:solidFill>
                      <a:schemeClr val="dk1"/>
                    </a:solidFill>
                    <a:prstDash val="solid"/>
                    <a:round/>
                    <a:headEnd len="med" w="med" type="none"/>
                    <a:tailEnd len="med" w="med" type="none"/>
                  </a:ln>
                </p:spPr>
              </p:cxnSp>
              <p:cxnSp>
                <p:nvCxnSpPr>
                  <p:cNvPr id="249" name="Google Shape;249;p4"/>
                  <p:cNvCxnSpPr/>
                  <p:nvPr/>
                </p:nvCxnSpPr>
                <p:spPr>
                  <a:xfrm>
                    <a:off x="3335" y="3288"/>
                    <a:ext cx="205" cy="669"/>
                  </a:xfrm>
                  <a:prstGeom prst="straightConnector1">
                    <a:avLst/>
                  </a:prstGeom>
                  <a:noFill/>
                  <a:ln cap="flat" cmpd="sng" w="19050">
                    <a:solidFill>
                      <a:schemeClr val="dk1"/>
                    </a:solidFill>
                    <a:prstDash val="solid"/>
                    <a:round/>
                    <a:headEnd len="med" w="med" type="none"/>
                    <a:tailEnd len="med" w="med" type="none"/>
                  </a:ln>
                </p:spPr>
              </p:cxnSp>
              <p:cxnSp>
                <p:nvCxnSpPr>
                  <p:cNvPr id="250" name="Google Shape;250;p4"/>
                  <p:cNvCxnSpPr/>
                  <p:nvPr/>
                </p:nvCxnSpPr>
                <p:spPr>
                  <a:xfrm>
                    <a:off x="3130"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51" name="Google Shape;251;p4"/>
                  <p:cNvCxnSpPr/>
                  <p:nvPr/>
                </p:nvCxnSpPr>
                <p:spPr>
                  <a:xfrm flipH="1">
                    <a:off x="3335" y="3957"/>
                    <a:ext cx="205" cy="73"/>
                  </a:xfrm>
                  <a:prstGeom prst="straightConnector1">
                    <a:avLst/>
                  </a:prstGeom>
                  <a:noFill/>
                  <a:ln cap="flat" cmpd="sng" w="19050">
                    <a:solidFill>
                      <a:schemeClr val="dk1"/>
                    </a:solidFill>
                    <a:prstDash val="solid"/>
                    <a:round/>
                    <a:headEnd len="med" w="med" type="none"/>
                    <a:tailEnd len="med" w="med" type="none"/>
                  </a:ln>
                </p:spPr>
              </p:cxnSp>
              <p:cxnSp>
                <p:nvCxnSpPr>
                  <p:cNvPr id="252" name="Google Shape;252;p4"/>
                  <p:cNvCxnSpPr/>
                  <p:nvPr/>
                </p:nvCxnSpPr>
                <p:spPr>
                  <a:xfrm>
                    <a:off x="3335" y="3303"/>
                    <a:ext cx="0" cy="727"/>
                  </a:xfrm>
                  <a:prstGeom prst="straightConnector1">
                    <a:avLst/>
                  </a:prstGeom>
                  <a:noFill/>
                  <a:ln cap="flat" cmpd="sng" w="19050">
                    <a:solidFill>
                      <a:schemeClr val="dk1"/>
                    </a:solidFill>
                    <a:prstDash val="solid"/>
                    <a:round/>
                    <a:headEnd len="med" w="med" type="none"/>
                    <a:tailEnd len="med" w="med" type="none"/>
                  </a:ln>
                </p:spPr>
              </p:cxnSp>
              <p:cxnSp>
                <p:nvCxnSpPr>
                  <p:cNvPr id="253" name="Google Shape;253;p4"/>
                  <p:cNvCxnSpPr/>
                  <p:nvPr/>
                </p:nvCxnSpPr>
                <p:spPr>
                  <a:xfrm flipH="1" rot="10800000">
                    <a:off x="3130" y="3888"/>
                    <a:ext cx="205" cy="72"/>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4"/>
                  <p:cNvCxnSpPr/>
                  <p:nvPr/>
                </p:nvCxnSpPr>
                <p:spPr>
                  <a:xfrm rot="10800000">
                    <a:off x="3335" y="3888"/>
                    <a:ext cx="205" cy="69"/>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4"/>
                  <p:cNvCxnSpPr/>
                  <p:nvPr/>
                </p:nvCxnSpPr>
                <p:spPr>
                  <a:xfrm>
                    <a:off x="3217" y="3668"/>
                    <a:ext cx="118" cy="55"/>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4"/>
                  <p:cNvCxnSpPr/>
                  <p:nvPr/>
                </p:nvCxnSpPr>
                <p:spPr>
                  <a:xfrm flipH="1" rot="10800000">
                    <a:off x="3335" y="3668"/>
                    <a:ext cx="124" cy="55"/>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4"/>
                  <p:cNvCxnSpPr/>
                  <p:nvPr/>
                </p:nvCxnSpPr>
                <p:spPr>
                  <a:xfrm>
                    <a:off x="3178" y="3766"/>
                    <a:ext cx="152" cy="75"/>
                  </a:xfrm>
                  <a:prstGeom prst="straightConnector1">
                    <a:avLst/>
                  </a:prstGeom>
                  <a:noFill/>
                  <a:ln cap="flat" cmpd="sng" w="19050">
                    <a:solidFill>
                      <a:schemeClr val="dk1"/>
                    </a:solidFill>
                    <a:prstDash val="solid"/>
                    <a:round/>
                    <a:headEnd len="med" w="med" type="none"/>
                    <a:tailEnd len="med" w="med" type="none"/>
                  </a:ln>
                </p:spPr>
              </p:cxnSp>
              <p:cxnSp>
                <p:nvCxnSpPr>
                  <p:cNvPr id="258" name="Google Shape;258;p4"/>
                  <p:cNvCxnSpPr/>
                  <p:nvPr/>
                </p:nvCxnSpPr>
                <p:spPr>
                  <a:xfrm flipH="1" rot="10800000">
                    <a:off x="3335" y="3781"/>
                    <a:ext cx="153" cy="66"/>
                  </a:xfrm>
                  <a:prstGeom prst="straightConnector1">
                    <a:avLst/>
                  </a:prstGeom>
                  <a:noFill/>
                  <a:ln cap="flat" cmpd="sng" w="19050">
                    <a:solidFill>
                      <a:schemeClr val="dk1"/>
                    </a:solidFill>
                    <a:prstDash val="solid"/>
                    <a:round/>
                    <a:headEnd len="med" w="med" type="none"/>
                    <a:tailEnd len="med" w="med" type="none"/>
                  </a:ln>
                </p:spPr>
              </p:cxnSp>
              <p:cxnSp>
                <p:nvCxnSpPr>
                  <p:cNvPr id="259" name="Google Shape;259;p4"/>
                  <p:cNvCxnSpPr/>
                  <p:nvPr/>
                </p:nvCxnSpPr>
                <p:spPr>
                  <a:xfrm flipH="1" rot="10800000">
                    <a:off x="3335" y="3567"/>
                    <a:ext cx="78" cy="27"/>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4"/>
                  <p:cNvCxnSpPr/>
                  <p:nvPr/>
                </p:nvCxnSpPr>
                <p:spPr>
                  <a:xfrm flipH="1" rot="10800000">
                    <a:off x="3335" y="3428"/>
                    <a:ext cx="49" cy="21"/>
                  </a:xfrm>
                  <a:prstGeom prst="straightConnector1">
                    <a:avLst/>
                  </a:prstGeom>
                  <a:noFill/>
                  <a:ln cap="flat" cmpd="sng" w="19050">
                    <a:solidFill>
                      <a:schemeClr val="dk1"/>
                    </a:solidFill>
                    <a:prstDash val="solid"/>
                    <a:round/>
                    <a:headEnd len="med" w="med" type="none"/>
                    <a:tailEnd len="med" w="med" type="none"/>
                  </a:ln>
                </p:spPr>
              </p:cxnSp>
              <p:cxnSp>
                <p:nvCxnSpPr>
                  <p:cNvPr id="261" name="Google Shape;261;p4"/>
                  <p:cNvCxnSpPr/>
                  <p:nvPr/>
                </p:nvCxnSpPr>
                <p:spPr>
                  <a:xfrm>
                    <a:off x="3247" y="3558"/>
                    <a:ext cx="95" cy="36"/>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4"/>
                  <p:cNvCxnSpPr/>
                  <p:nvPr/>
                </p:nvCxnSpPr>
                <p:spPr>
                  <a:xfrm>
                    <a:off x="3289" y="3422"/>
                    <a:ext cx="55" cy="36"/>
                  </a:xfrm>
                  <a:prstGeom prst="straightConnector1">
                    <a:avLst/>
                  </a:prstGeom>
                  <a:noFill/>
                  <a:ln cap="flat" cmpd="sng" w="19050">
                    <a:solidFill>
                      <a:schemeClr val="dk1"/>
                    </a:solidFill>
                    <a:prstDash val="solid"/>
                    <a:round/>
                    <a:headEnd len="med" w="med" type="none"/>
                    <a:tailEnd len="med" w="med" type="none"/>
                  </a:ln>
                </p:spPr>
              </p:cxnSp>
            </p:grpSp>
            <p:pic>
              <p:nvPicPr>
                <p:cNvPr descr="cell_tower_radiation copy" id="263" name="Google Shape;263;p4"/>
                <p:cNvPicPr preferRelativeResize="0"/>
                <p:nvPr/>
              </p:nvPicPr>
              <p:blipFill rotWithShape="1">
                <a:blip r:embed="rId13">
                  <a:alphaModFix/>
                </a:blip>
                <a:srcRect b="0" l="0" r="0" t="0"/>
                <a:stretch/>
              </p:blipFill>
              <p:spPr>
                <a:xfrm>
                  <a:off x="742" y="2409"/>
                  <a:ext cx="576" cy="464"/>
                </a:xfrm>
                <a:prstGeom prst="rect">
                  <a:avLst/>
                </a:prstGeom>
                <a:noFill/>
                <a:ln>
                  <a:noFill/>
                </a:ln>
              </p:spPr>
            </p:pic>
            <p:sp>
              <p:nvSpPr>
                <p:cNvPr id="264" name="Google Shape;264;p4"/>
                <p:cNvSpPr/>
                <p:nvPr/>
              </p:nvSpPr>
              <p:spPr>
                <a:xfrm>
                  <a:off x="986" y="2597"/>
                  <a:ext cx="66" cy="69"/>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265" name="Google Shape;265;p4"/>
              <p:cNvGrpSpPr/>
              <p:nvPr/>
            </p:nvGrpSpPr>
            <p:grpSpPr>
              <a:xfrm>
                <a:off x="7985122" y="4991100"/>
                <a:ext cx="227012" cy="481013"/>
                <a:chOff x="4140" y="429"/>
                <a:chExt cx="1425" cy="2396"/>
              </a:xfrm>
            </p:grpSpPr>
            <p:sp>
              <p:nvSpPr>
                <p:cNvPr id="266" name="Google Shape;266;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67" name="Google Shape;267;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68" name="Google Shape;268;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69" name="Google Shape;269;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70" name="Google Shape;270;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271" name="Google Shape;271;p4"/>
                <p:cNvGrpSpPr/>
                <p:nvPr/>
              </p:nvGrpSpPr>
              <p:grpSpPr>
                <a:xfrm>
                  <a:off x="4748" y="662"/>
                  <a:ext cx="578" cy="150"/>
                  <a:chOff x="613" y="2566"/>
                  <a:chExt cx="721" cy="144"/>
                </a:xfrm>
              </p:grpSpPr>
              <p:sp>
                <p:nvSpPr>
                  <p:cNvPr id="272" name="Google Shape;272;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73" name="Google Shape;273;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274" name="Google Shape;274;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275" name="Google Shape;275;p4"/>
                <p:cNvGrpSpPr/>
                <p:nvPr/>
              </p:nvGrpSpPr>
              <p:grpSpPr>
                <a:xfrm>
                  <a:off x="4748" y="990"/>
                  <a:ext cx="578" cy="134"/>
                  <a:chOff x="615" y="2564"/>
                  <a:chExt cx="721" cy="139"/>
                </a:xfrm>
              </p:grpSpPr>
              <p:sp>
                <p:nvSpPr>
                  <p:cNvPr id="276" name="Google Shape;276;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77" name="Google Shape;277;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278" name="Google Shape;278;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79" name="Google Shape;279;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280" name="Google Shape;280;p4"/>
                <p:cNvGrpSpPr/>
                <p:nvPr/>
              </p:nvGrpSpPr>
              <p:grpSpPr>
                <a:xfrm>
                  <a:off x="4738" y="1633"/>
                  <a:ext cx="578" cy="142"/>
                  <a:chOff x="618" y="2579"/>
                  <a:chExt cx="720" cy="131"/>
                </a:xfrm>
              </p:grpSpPr>
              <p:sp>
                <p:nvSpPr>
                  <p:cNvPr id="281" name="Google Shape;281;p4"/>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2" name="Google Shape;282;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283" name="Google Shape;283;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284" name="Google Shape;284;p4"/>
                <p:cNvGrpSpPr/>
                <p:nvPr/>
              </p:nvGrpSpPr>
              <p:grpSpPr>
                <a:xfrm>
                  <a:off x="4739" y="1330"/>
                  <a:ext cx="588" cy="134"/>
                  <a:chOff x="613" y="2571"/>
                  <a:chExt cx="732" cy="134"/>
                </a:xfrm>
              </p:grpSpPr>
              <p:sp>
                <p:nvSpPr>
                  <p:cNvPr id="285" name="Google Shape;285;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6" name="Google Shape;286;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287" name="Google Shape;287;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8" name="Google Shape;288;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9" name="Google Shape;289;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0" name="Google Shape;290;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1" name="Google Shape;291;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2" name="Google Shape;292;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3" name="Google Shape;293;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4" name="Google Shape;294;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5" name="Google Shape;295;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0000"/>
                    </a:solidFill>
                    <a:latin typeface="Arial"/>
                    <a:ea typeface="Arial"/>
                    <a:cs typeface="Arial"/>
                    <a:sym typeface="Arial"/>
                  </a:endParaRPr>
                </a:p>
              </p:txBody>
            </p:sp>
            <p:sp>
              <p:nvSpPr>
                <p:cNvPr id="296" name="Google Shape;296;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97" name="Google Shape;297;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298" name="Google Shape;298;p4"/>
              <p:cNvGrpSpPr/>
              <p:nvPr/>
            </p:nvGrpSpPr>
            <p:grpSpPr>
              <a:xfrm>
                <a:off x="7669213" y="5292725"/>
                <a:ext cx="227012" cy="481013"/>
                <a:chOff x="4140" y="429"/>
                <a:chExt cx="1425" cy="2396"/>
              </a:xfrm>
            </p:grpSpPr>
            <p:sp>
              <p:nvSpPr>
                <p:cNvPr id="299" name="Google Shape;299;p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0" name="Google Shape;300;p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1" name="Google Shape;301;p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2" name="Google Shape;302;p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3" name="Google Shape;303;p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04" name="Google Shape;304;p4"/>
                <p:cNvGrpSpPr/>
                <p:nvPr/>
              </p:nvGrpSpPr>
              <p:grpSpPr>
                <a:xfrm>
                  <a:off x="4748" y="662"/>
                  <a:ext cx="578" cy="150"/>
                  <a:chOff x="613" y="2566"/>
                  <a:chExt cx="721" cy="144"/>
                </a:xfrm>
              </p:grpSpPr>
              <p:sp>
                <p:nvSpPr>
                  <p:cNvPr id="305" name="Google Shape;305;p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06" name="Google Shape;306;p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07" name="Google Shape;307;p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08" name="Google Shape;308;p4"/>
                <p:cNvGrpSpPr/>
                <p:nvPr/>
              </p:nvGrpSpPr>
              <p:grpSpPr>
                <a:xfrm>
                  <a:off x="4748" y="990"/>
                  <a:ext cx="578" cy="134"/>
                  <a:chOff x="615" y="2564"/>
                  <a:chExt cx="721" cy="139"/>
                </a:xfrm>
              </p:grpSpPr>
              <p:sp>
                <p:nvSpPr>
                  <p:cNvPr id="309" name="Google Shape;309;p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10" name="Google Shape;310;p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11" name="Google Shape;311;p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12" name="Google Shape;312;p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13" name="Google Shape;313;p4"/>
                <p:cNvGrpSpPr/>
                <p:nvPr/>
              </p:nvGrpSpPr>
              <p:grpSpPr>
                <a:xfrm>
                  <a:off x="4738" y="1633"/>
                  <a:ext cx="578" cy="142"/>
                  <a:chOff x="618" y="2579"/>
                  <a:chExt cx="720" cy="131"/>
                </a:xfrm>
              </p:grpSpPr>
              <p:sp>
                <p:nvSpPr>
                  <p:cNvPr id="314" name="Google Shape;314;p4"/>
                  <p:cNvSpPr/>
                  <p:nvPr/>
                </p:nvSpPr>
                <p:spPr>
                  <a:xfrm>
                    <a:off x="618" y="2579"/>
                    <a:ext cx="720" cy="13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15" name="Google Shape;315;p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16" name="Google Shape;316;p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17" name="Google Shape;317;p4"/>
                <p:cNvGrpSpPr/>
                <p:nvPr/>
              </p:nvGrpSpPr>
              <p:grpSpPr>
                <a:xfrm>
                  <a:off x="4739" y="1330"/>
                  <a:ext cx="588" cy="134"/>
                  <a:chOff x="613" y="2571"/>
                  <a:chExt cx="732" cy="134"/>
                </a:xfrm>
              </p:grpSpPr>
              <p:sp>
                <p:nvSpPr>
                  <p:cNvPr id="318" name="Google Shape;318;p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19" name="Google Shape;319;p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20" name="Google Shape;320;p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1" name="Google Shape;321;p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2" name="Google Shape;322;p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3" name="Google Shape;323;p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4" name="Google Shape;324;p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5" name="Google Shape;325;p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6" name="Google Shape;326;p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7" name="Google Shape;327;p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28" name="Google Shape;328;p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0000"/>
                    </a:solidFill>
                    <a:latin typeface="Arial"/>
                    <a:ea typeface="Arial"/>
                    <a:cs typeface="Arial"/>
                    <a:sym typeface="Arial"/>
                  </a:endParaRPr>
                </a:p>
              </p:txBody>
            </p:sp>
            <p:sp>
              <p:nvSpPr>
                <p:cNvPr id="329" name="Google Shape;329;p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0" name="Google Shape;330;p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331" name="Google Shape;331;p4"/>
              <p:cNvGrpSpPr/>
              <p:nvPr/>
            </p:nvGrpSpPr>
            <p:grpSpPr>
              <a:xfrm>
                <a:off x="5046663" y="2032000"/>
                <a:ext cx="534986" cy="413555"/>
                <a:chOff x="877" y="1008"/>
                <a:chExt cx="2747" cy="2626"/>
              </a:xfrm>
            </p:grpSpPr>
            <p:pic>
              <p:nvPicPr>
                <p:cNvPr descr="antenna_stylized" id="332" name="Google Shape;332;p4"/>
                <p:cNvPicPr preferRelativeResize="0"/>
                <p:nvPr/>
              </p:nvPicPr>
              <p:blipFill rotWithShape="1">
                <a:blip r:embed="rId14">
                  <a:alphaModFix/>
                </a:blip>
                <a:srcRect b="0" l="0" r="0" t="0"/>
                <a:stretch/>
              </p:blipFill>
              <p:spPr>
                <a:xfrm>
                  <a:off x="877" y="1008"/>
                  <a:ext cx="2725" cy="1421"/>
                </a:xfrm>
                <a:prstGeom prst="rect">
                  <a:avLst/>
                </a:prstGeom>
                <a:noFill/>
                <a:ln>
                  <a:noFill/>
                </a:ln>
              </p:spPr>
            </p:pic>
            <p:pic>
              <p:nvPicPr>
                <p:cNvPr descr="laptop_keyboard" id="333" name="Google Shape;333;p4"/>
                <p:cNvPicPr preferRelativeResize="0"/>
                <p:nvPr/>
              </p:nvPicPr>
              <p:blipFill rotWithShape="1">
                <a:blip r:embed="rId15">
                  <a:alphaModFix/>
                </a:blip>
                <a:srcRect b="0" l="0" r="0" t="0"/>
                <a:stretch/>
              </p:blipFill>
              <p:spPr>
                <a:xfrm flipH="1" rot="109064">
                  <a:off x="1009" y="2586"/>
                  <a:ext cx="2245" cy="1013"/>
                </a:xfrm>
                <a:prstGeom prst="rect">
                  <a:avLst/>
                </a:prstGeom>
                <a:noFill/>
                <a:ln>
                  <a:noFill/>
                </a:ln>
              </p:spPr>
            </p:pic>
            <p:sp>
              <p:nvSpPr>
                <p:cNvPr id="334" name="Google Shape;334;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 id="335" name="Google Shape;335;p4"/>
                <p:cNvPicPr preferRelativeResize="0"/>
                <p:nvPr/>
              </p:nvPicPr>
              <p:blipFill rotWithShape="1">
                <a:blip r:embed="rId16">
                  <a:alphaModFix/>
                </a:blip>
                <a:srcRect b="0" l="0" r="0" t="0"/>
                <a:stretch/>
              </p:blipFill>
              <p:spPr>
                <a:xfrm>
                  <a:off x="1842" y="1637"/>
                  <a:ext cx="1642" cy="1203"/>
                </a:xfrm>
                <a:prstGeom prst="rect">
                  <a:avLst/>
                </a:prstGeom>
                <a:noFill/>
                <a:ln>
                  <a:noFill/>
                </a:ln>
              </p:spPr>
            </p:pic>
            <p:sp>
              <p:nvSpPr>
                <p:cNvPr id="336" name="Google Shape;336;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7" name="Google Shape;337;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8" name="Google Shape;338;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39" name="Google Shape;339;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0" name="Google Shape;340;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1" name="Google Shape;341;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42" name="Google Shape;342;p4"/>
                <p:cNvGrpSpPr/>
                <p:nvPr/>
              </p:nvGrpSpPr>
              <p:grpSpPr>
                <a:xfrm>
                  <a:off x="1709" y="3008"/>
                  <a:ext cx="507" cy="234"/>
                  <a:chOff x="1740" y="2642"/>
                  <a:chExt cx="752" cy="327"/>
                </a:xfrm>
              </p:grpSpPr>
              <p:sp>
                <p:nvSpPr>
                  <p:cNvPr id="343" name="Google Shape;343;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4" name="Google Shape;344;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5" name="Google Shape;345;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6" name="Google Shape;346;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7" name="Google Shape;347;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48" name="Google Shape;348;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49" name="Google Shape;349;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0" name="Google Shape;350;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1" name="Google Shape;351;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2" name="Google Shape;352;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3" name="Google Shape;353;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54" name="Google Shape;354;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355" name="Google Shape;355;p4"/>
              <p:cNvGrpSpPr/>
              <p:nvPr/>
            </p:nvGrpSpPr>
            <p:grpSpPr>
              <a:xfrm>
                <a:off x="6616700" y="5475288"/>
                <a:ext cx="474664" cy="413553"/>
                <a:chOff x="877" y="1008"/>
                <a:chExt cx="2747" cy="2626"/>
              </a:xfrm>
            </p:grpSpPr>
            <p:pic>
              <p:nvPicPr>
                <p:cNvPr descr="antenna_stylized" id="356" name="Google Shape;356;p4"/>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357" name="Google Shape;357;p4"/>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358" name="Google Shape;358;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 id="359" name="Google Shape;359;p4"/>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360" name="Google Shape;360;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1" name="Google Shape;361;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2" name="Google Shape;362;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3" name="Google Shape;363;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4" name="Google Shape;364;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5" name="Google Shape;365;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66" name="Google Shape;366;p4"/>
                <p:cNvGrpSpPr/>
                <p:nvPr/>
              </p:nvGrpSpPr>
              <p:grpSpPr>
                <a:xfrm>
                  <a:off x="1709" y="3008"/>
                  <a:ext cx="507" cy="234"/>
                  <a:chOff x="1740" y="2642"/>
                  <a:chExt cx="752" cy="327"/>
                </a:xfrm>
              </p:grpSpPr>
              <p:sp>
                <p:nvSpPr>
                  <p:cNvPr id="367" name="Google Shape;367;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8" name="Google Shape;368;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69" name="Google Shape;369;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0" name="Google Shape;370;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1" name="Google Shape;371;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2" name="Google Shape;372;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73" name="Google Shape;373;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4" name="Google Shape;374;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5" name="Google Shape;375;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6" name="Google Shape;376;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7" name="Google Shape;377;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78" name="Google Shape;378;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379" name="Google Shape;379;p4"/>
              <p:cNvGrpSpPr/>
              <p:nvPr/>
            </p:nvGrpSpPr>
            <p:grpSpPr>
              <a:xfrm>
                <a:off x="5305425" y="3030538"/>
                <a:ext cx="444500" cy="413553"/>
                <a:chOff x="877" y="1008"/>
                <a:chExt cx="2747" cy="2626"/>
              </a:xfrm>
            </p:grpSpPr>
            <p:pic>
              <p:nvPicPr>
                <p:cNvPr descr="antenna_stylized" id="380" name="Google Shape;380;p4"/>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381" name="Google Shape;381;p4"/>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382" name="Google Shape;382;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 id="383" name="Google Shape;383;p4"/>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384" name="Google Shape;384;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5" name="Google Shape;385;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6" name="Google Shape;386;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7" name="Google Shape;387;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8" name="Google Shape;388;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89" name="Google Shape;389;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390" name="Google Shape;390;p4"/>
                <p:cNvGrpSpPr/>
                <p:nvPr/>
              </p:nvGrpSpPr>
              <p:grpSpPr>
                <a:xfrm>
                  <a:off x="1709" y="3008"/>
                  <a:ext cx="507" cy="234"/>
                  <a:chOff x="1740" y="2642"/>
                  <a:chExt cx="752" cy="327"/>
                </a:xfrm>
              </p:grpSpPr>
              <p:sp>
                <p:nvSpPr>
                  <p:cNvPr id="391" name="Google Shape;391;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2" name="Google Shape;392;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3" name="Google Shape;393;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4" name="Google Shape;394;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5" name="Google Shape;395;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6" name="Google Shape;396;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397" name="Google Shape;397;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8" name="Google Shape;398;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399" name="Google Shape;399;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0" name="Google Shape;400;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1" name="Google Shape;401;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02" name="Google Shape;402;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403" name="Google Shape;403;p4"/>
              <p:cNvGrpSpPr/>
              <p:nvPr/>
            </p:nvGrpSpPr>
            <p:grpSpPr>
              <a:xfrm flipH="1">
                <a:off x="5684838" y="3211513"/>
                <a:ext cx="414337" cy="373062"/>
                <a:chOff x="2839" y="3501"/>
                <a:chExt cx="755" cy="803"/>
              </a:xfrm>
            </p:grpSpPr>
            <p:pic>
              <p:nvPicPr>
                <p:cNvPr descr="desktop_computer_stylized_medium" id="404" name="Google Shape;404;p4"/>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405" name="Google Shape;405;p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406" name="Google Shape;406;p4"/>
              <p:cNvGrpSpPr/>
              <p:nvPr/>
            </p:nvGrpSpPr>
            <p:grpSpPr>
              <a:xfrm>
                <a:off x="7051675" y="5411788"/>
                <a:ext cx="474664" cy="413553"/>
                <a:chOff x="877" y="1008"/>
                <a:chExt cx="2747" cy="2626"/>
              </a:xfrm>
            </p:grpSpPr>
            <p:pic>
              <p:nvPicPr>
                <p:cNvPr descr="antenna_stylized" id="407" name="Google Shape;407;p4"/>
                <p:cNvPicPr preferRelativeResize="0"/>
                <p:nvPr/>
              </p:nvPicPr>
              <p:blipFill rotWithShape="1">
                <a:blip r:embed="rId17">
                  <a:alphaModFix/>
                </a:blip>
                <a:srcRect b="0" l="0" r="0" t="0"/>
                <a:stretch/>
              </p:blipFill>
              <p:spPr>
                <a:xfrm>
                  <a:off x="877" y="1008"/>
                  <a:ext cx="2725" cy="1421"/>
                </a:xfrm>
                <a:prstGeom prst="rect">
                  <a:avLst/>
                </a:prstGeom>
                <a:noFill/>
                <a:ln>
                  <a:noFill/>
                </a:ln>
              </p:spPr>
            </p:pic>
            <p:pic>
              <p:nvPicPr>
                <p:cNvPr descr="laptop_keyboard" id="408" name="Google Shape;408;p4"/>
                <p:cNvPicPr preferRelativeResize="0"/>
                <p:nvPr/>
              </p:nvPicPr>
              <p:blipFill rotWithShape="1">
                <a:blip r:embed="rId18">
                  <a:alphaModFix/>
                </a:blip>
                <a:srcRect b="0" l="0" r="0" t="0"/>
                <a:stretch/>
              </p:blipFill>
              <p:spPr>
                <a:xfrm flipH="1" rot="109064">
                  <a:off x="1009" y="2586"/>
                  <a:ext cx="2245" cy="1013"/>
                </a:xfrm>
                <a:prstGeom prst="rect">
                  <a:avLst/>
                </a:prstGeom>
                <a:noFill/>
                <a:ln>
                  <a:noFill/>
                </a:ln>
              </p:spPr>
            </p:pic>
            <p:sp>
              <p:nvSpPr>
                <p:cNvPr id="409" name="Google Shape;409;p4"/>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 id="410" name="Google Shape;410;p4"/>
                <p:cNvPicPr preferRelativeResize="0"/>
                <p:nvPr/>
              </p:nvPicPr>
              <p:blipFill rotWithShape="1">
                <a:blip r:embed="rId19">
                  <a:alphaModFix/>
                </a:blip>
                <a:srcRect b="0" l="0" r="0" t="0"/>
                <a:stretch/>
              </p:blipFill>
              <p:spPr>
                <a:xfrm>
                  <a:off x="1842" y="1637"/>
                  <a:ext cx="1642" cy="1203"/>
                </a:xfrm>
                <a:prstGeom prst="rect">
                  <a:avLst/>
                </a:prstGeom>
                <a:noFill/>
                <a:ln>
                  <a:noFill/>
                </a:ln>
              </p:spPr>
            </p:pic>
            <p:sp>
              <p:nvSpPr>
                <p:cNvPr id="411" name="Google Shape;411;p4"/>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2" name="Google Shape;412;p4"/>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3" name="Google Shape;413;p4"/>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4" name="Google Shape;414;p4"/>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5" name="Google Shape;415;p4"/>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6" name="Google Shape;416;p4"/>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417" name="Google Shape;417;p4"/>
                <p:cNvGrpSpPr/>
                <p:nvPr/>
              </p:nvGrpSpPr>
              <p:grpSpPr>
                <a:xfrm>
                  <a:off x="1709" y="3008"/>
                  <a:ext cx="507" cy="234"/>
                  <a:chOff x="1740" y="2642"/>
                  <a:chExt cx="752" cy="327"/>
                </a:xfrm>
              </p:grpSpPr>
              <p:sp>
                <p:nvSpPr>
                  <p:cNvPr id="418" name="Google Shape;418;p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19" name="Google Shape;419;p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0" name="Google Shape;420;p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1" name="Google Shape;421;p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2" name="Google Shape;422;p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3" name="Google Shape;423;p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424" name="Google Shape;424;p4"/>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5" name="Google Shape;425;p4"/>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6" name="Google Shape;426;p4"/>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7" name="Google Shape;427;p4"/>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8" name="Google Shape;428;p4"/>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29" name="Google Shape;429;p4"/>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grpSp>
            <p:nvGrpSpPr>
              <p:cNvPr id="430" name="Google Shape;430;p4"/>
              <p:cNvGrpSpPr/>
              <p:nvPr/>
            </p:nvGrpSpPr>
            <p:grpSpPr>
              <a:xfrm>
                <a:off x="5400680" y="1141413"/>
                <a:ext cx="1047751" cy="996950"/>
                <a:chOff x="3402" y="719"/>
                <a:chExt cx="660" cy="628"/>
              </a:xfrm>
            </p:grpSpPr>
            <p:sp>
              <p:nvSpPr>
                <p:cNvPr id="431" name="Google Shape;431;p4"/>
                <p:cNvSpPr/>
                <p:nvPr/>
              </p:nvSpPr>
              <p:spPr>
                <a:xfrm>
                  <a:off x="3402" y="753"/>
                  <a:ext cx="192" cy="594"/>
                </a:xfrm>
                <a:custGeom>
                  <a:rect b="b" l="l" r="r" t="t"/>
                  <a:pathLst>
                    <a:path extrusionOk="0" h="594" w="192">
                      <a:moveTo>
                        <a:pt x="0" y="594"/>
                      </a:moveTo>
                      <a:lnTo>
                        <a:pt x="192" y="0"/>
                      </a:lnTo>
                      <a:lnTo>
                        <a:pt x="192" y="515"/>
                      </a:lnTo>
                      <a:lnTo>
                        <a:pt x="0" y="594"/>
                      </a:lnTo>
                      <a:close/>
                    </a:path>
                  </a:pathLst>
                </a:custGeom>
                <a:gradFill>
                  <a:gsLst>
                    <a:gs pos="0">
                      <a:schemeClr val="lt1"/>
                    </a:gs>
                    <a:gs pos="100000">
                      <a:srgbClr val="CC000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432" name="Google Shape;432;p4"/>
                <p:cNvGrpSpPr/>
                <p:nvPr/>
              </p:nvGrpSpPr>
              <p:grpSpPr>
                <a:xfrm>
                  <a:off x="3549" y="719"/>
                  <a:ext cx="513" cy="547"/>
                  <a:chOff x="2956" y="969"/>
                  <a:chExt cx="513" cy="547"/>
                </a:xfrm>
              </p:grpSpPr>
              <p:sp>
                <p:nvSpPr>
                  <p:cNvPr id="433" name="Google Shape;433;p4"/>
                  <p:cNvSpPr/>
                  <p:nvPr/>
                </p:nvSpPr>
                <p:spPr>
                  <a:xfrm>
                    <a:off x="3018" y="969"/>
                    <a:ext cx="426" cy="4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4" name="Google Shape;434;p4"/>
                  <p:cNvSpPr/>
                  <p:nvPr/>
                </p:nvSpPr>
                <p:spPr>
                  <a:xfrm>
                    <a:off x="2997" y="984"/>
                    <a:ext cx="435" cy="50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5" name="Google Shape;435;p4"/>
                  <p:cNvSpPr/>
                  <p:nvPr/>
                </p:nvSpPr>
                <p:spPr>
                  <a:xfrm>
                    <a:off x="3000" y="1185"/>
                    <a:ext cx="432" cy="108"/>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36" name="Google Shape;436;p4"/>
                  <p:cNvSpPr txBox="1"/>
                  <p:nvPr/>
                </p:nvSpPr>
                <p:spPr>
                  <a:xfrm>
                    <a:off x="2956" y="978"/>
                    <a:ext cx="513" cy="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application</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transport</a:t>
                    </a:r>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cxnSp>
                <p:nvCxnSpPr>
                  <p:cNvPr id="437" name="Google Shape;437;p4"/>
                  <p:cNvCxnSpPr/>
                  <p:nvPr/>
                </p:nvCxnSpPr>
                <p:spPr>
                  <a:xfrm>
                    <a:off x="2997" y="1194"/>
                    <a:ext cx="435" cy="3"/>
                  </a:xfrm>
                  <a:prstGeom prst="straightConnector1">
                    <a:avLst/>
                  </a:prstGeom>
                  <a:noFill/>
                  <a:ln cap="flat" cmpd="sng" w="12700">
                    <a:solidFill>
                      <a:schemeClr val="dk1"/>
                    </a:solidFill>
                    <a:prstDash val="solid"/>
                    <a:round/>
                    <a:headEnd len="med" w="med" type="none"/>
                    <a:tailEnd len="med" w="med" type="none"/>
                  </a:ln>
                </p:spPr>
              </p:cxnSp>
              <p:cxnSp>
                <p:nvCxnSpPr>
                  <p:cNvPr id="438" name="Google Shape;438;p4"/>
                  <p:cNvCxnSpPr/>
                  <p:nvPr/>
                </p:nvCxnSpPr>
                <p:spPr>
                  <a:xfrm>
                    <a:off x="3003" y="1290"/>
                    <a:ext cx="435" cy="3"/>
                  </a:xfrm>
                  <a:prstGeom prst="straightConnector1">
                    <a:avLst/>
                  </a:prstGeom>
                  <a:noFill/>
                  <a:ln cap="flat" cmpd="sng" w="12700">
                    <a:solidFill>
                      <a:schemeClr val="dk1"/>
                    </a:solidFill>
                    <a:prstDash val="solid"/>
                    <a:round/>
                    <a:headEnd len="med" w="med" type="none"/>
                    <a:tailEnd len="med" w="med" type="none"/>
                  </a:ln>
                </p:spPr>
              </p:cxnSp>
              <p:cxnSp>
                <p:nvCxnSpPr>
                  <p:cNvPr id="439" name="Google Shape;439;p4"/>
                  <p:cNvCxnSpPr/>
                  <p:nvPr/>
                </p:nvCxnSpPr>
                <p:spPr>
                  <a:xfrm>
                    <a:off x="3003" y="1374"/>
                    <a:ext cx="435" cy="3"/>
                  </a:xfrm>
                  <a:prstGeom prst="straightConnector1">
                    <a:avLst/>
                  </a:prstGeom>
                  <a:noFill/>
                  <a:ln cap="flat" cmpd="sng" w="12700">
                    <a:solidFill>
                      <a:schemeClr val="dk1"/>
                    </a:solidFill>
                    <a:prstDash val="solid"/>
                    <a:round/>
                    <a:headEnd len="med" w="med" type="none"/>
                    <a:tailEnd len="med" w="med" type="none"/>
                  </a:ln>
                </p:spPr>
              </p:cxnSp>
              <p:cxnSp>
                <p:nvCxnSpPr>
                  <p:cNvPr id="440" name="Google Shape;440;p4"/>
                  <p:cNvCxnSpPr/>
                  <p:nvPr/>
                </p:nvCxnSpPr>
                <p:spPr>
                  <a:xfrm>
                    <a:off x="3003" y="1092"/>
                    <a:ext cx="435" cy="3"/>
                  </a:xfrm>
                  <a:prstGeom prst="straightConnector1">
                    <a:avLst/>
                  </a:prstGeom>
                  <a:noFill/>
                  <a:ln cap="flat" cmpd="sng" w="12700">
                    <a:solidFill>
                      <a:schemeClr val="dk1"/>
                    </a:solidFill>
                    <a:prstDash val="solid"/>
                    <a:round/>
                    <a:headEnd len="med" w="med" type="none"/>
                    <a:tailEnd len="med" w="med" type="none"/>
                  </a:ln>
                </p:spPr>
              </p:cxnSp>
            </p:grpSp>
          </p:grpSp>
          <p:grpSp>
            <p:nvGrpSpPr>
              <p:cNvPr id="441" name="Google Shape;441;p4"/>
              <p:cNvGrpSpPr/>
              <p:nvPr/>
            </p:nvGrpSpPr>
            <p:grpSpPr>
              <a:xfrm>
                <a:off x="5853117" y="1763715"/>
                <a:ext cx="2546352" cy="3429003"/>
                <a:chOff x="3674" y="1148"/>
                <a:chExt cx="1604" cy="2160"/>
              </a:xfrm>
            </p:grpSpPr>
            <p:grpSp>
              <p:nvGrpSpPr>
                <p:cNvPr id="442" name="Google Shape;442;p4"/>
                <p:cNvGrpSpPr/>
                <p:nvPr/>
              </p:nvGrpSpPr>
              <p:grpSpPr>
                <a:xfrm>
                  <a:off x="3701" y="1305"/>
                  <a:ext cx="513" cy="442"/>
                  <a:chOff x="3937" y="633"/>
                  <a:chExt cx="513" cy="442"/>
                </a:xfrm>
              </p:grpSpPr>
              <p:cxnSp>
                <p:nvCxnSpPr>
                  <p:cNvPr id="443" name="Google Shape;443;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444" name="Google Shape;444;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445" name="Google Shape;445;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46" name="Google Shape;446;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447" name="Google Shape;447;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448" name="Google Shape;448;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449" name="Google Shape;449;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450" name="Google Shape;450;p4"/>
                  <p:cNvGrpSpPr/>
                  <p:nvPr/>
                </p:nvGrpSpPr>
                <p:grpSpPr>
                  <a:xfrm>
                    <a:off x="4140" y="757"/>
                    <a:ext cx="157" cy="49"/>
                    <a:chOff x="2848" y="848"/>
                    <a:chExt cx="140" cy="98"/>
                  </a:xfrm>
                </p:grpSpPr>
                <p:cxnSp>
                  <p:nvCxnSpPr>
                    <p:cNvPr id="451" name="Google Shape;451;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452" name="Google Shape;452;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453" name="Google Shape;453;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454" name="Google Shape;454;p4"/>
                  <p:cNvGrpSpPr/>
                  <p:nvPr/>
                </p:nvGrpSpPr>
                <p:grpSpPr>
                  <a:xfrm flipH="1" rot="10800000">
                    <a:off x="4140" y="876"/>
                    <a:ext cx="157" cy="49"/>
                    <a:chOff x="2848" y="848"/>
                    <a:chExt cx="140" cy="98"/>
                  </a:xfrm>
                </p:grpSpPr>
                <p:cxnSp>
                  <p:nvCxnSpPr>
                    <p:cNvPr id="455" name="Google Shape;455;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456" name="Google Shape;456;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457" name="Google Shape;457;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458" name="Google Shape;458;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59" name="Google Shape;459;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60" name="Google Shape;460;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461" name="Google Shape;461;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462" name="Google Shape;462;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C0000"/>
                      </a:solidFill>
                      <a:latin typeface="Comic Sans MS"/>
                      <a:ea typeface="Comic Sans MS"/>
                      <a:cs typeface="Comic Sans MS"/>
                      <a:sym typeface="Comic Sans MS"/>
                    </a:endParaRPr>
                  </a:p>
                </p:txBody>
              </p:sp>
              <p:sp>
                <p:nvSpPr>
                  <p:cNvPr id="463" name="Google Shape;463;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464" name="Google Shape;464;p4"/>
                <p:cNvGrpSpPr/>
                <p:nvPr/>
              </p:nvGrpSpPr>
              <p:grpSpPr>
                <a:xfrm>
                  <a:off x="4207" y="1532"/>
                  <a:ext cx="513" cy="442"/>
                  <a:chOff x="3937" y="633"/>
                  <a:chExt cx="513" cy="442"/>
                </a:xfrm>
              </p:grpSpPr>
              <p:cxnSp>
                <p:nvCxnSpPr>
                  <p:cNvPr id="465" name="Google Shape;465;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466" name="Google Shape;466;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467" name="Google Shape;467;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68" name="Google Shape;468;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469" name="Google Shape;469;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470" name="Google Shape;470;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471" name="Google Shape;471;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472" name="Google Shape;472;p4"/>
                  <p:cNvGrpSpPr/>
                  <p:nvPr/>
                </p:nvGrpSpPr>
                <p:grpSpPr>
                  <a:xfrm>
                    <a:off x="4140" y="757"/>
                    <a:ext cx="157" cy="49"/>
                    <a:chOff x="2848" y="848"/>
                    <a:chExt cx="140" cy="98"/>
                  </a:xfrm>
                </p:grpSpPr>
                <p:cxnSp>
                  <p:nvCxnSpPr>
                    <p:cNvPr id="473" name="Google Shape;473;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474" name="Google Shape;474;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475" name="Google Shape;475;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476" name="Google Shape;476;p4"/>
                  <p:cNvGrpSpPr/>
                  <p:nvPr/>
                </p:nvGrpSpPr>
                <p:grpSpPr>
                  <a:xfrm flipH="1" rot="10800000">
                    <a:off x="4140" y="876"/>
                    <a:ext cx="157" cy="49"/>
                    <a:chOff x="2848" y="848"/>
                    <a:chExt cx="140" cy="98"/>
                  </a:xfrm>
                </p:grpSpPr>
                <p:cxnSp>
                  <p:nvCxnSpPr>
                    <p:cNvPr id="477" name="Google Shape;477;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478" name="Google Shape;478;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479" name="Google Shape;479;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480" name="Google Shape;480;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81" name="Google Shape;481;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82" name="Google Shape;482;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483" name="Google Shape;483;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484" name="Google Shape;484;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85" name="Google Shape;485;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486" name="Google Shape;486;p4"/>
                <p:cNvGrpSpPr/>
                <p:nvPr/>
              </p:nvGrpSpPr>
              <p:grpSpPr>
                <a:xfrm>
                  <a:off x="4661" y="1148"/>
                  <a:ext cx="513" cy="442"/>
                  <a:chOff x="3937" y="633"/>
                  <a:chExt cx="513" cy="442"/>
                </a:xfrm>
              </p:grpSpPr>
              <p:cxnSp>
                <p:nvCxnSpPr>
                  <p:cNvPr id="487" name="Google Shape;487;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488" name="Google Shape;488;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489" name="Google Shape;489;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490" name="Google Shape;490;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491" name="Google Shape;491;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492" name="Google Shape;492;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493" name="Google Shape;493;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494" name="Google Shape;494;p4"/>
                  <p:cNvGrpSpPr/>
                  <p:nvPr/>
                </p:nvGrpSpPr>
                <p:grpSpPr>
                  <a:xfrm>
                    <a:off x="4140" y="757"/>
                    <a:ext cx="157" cy="49"/>
                    <a:chOff x="2848" y="848"/>
                    <a:chExt cx="140" cy="98"/>
                  </a:xfrm>
                </p:grpSpPr>
                <p:cxnSp>
                  <p:nvCxnSpPr>
                    <p:cNvPr id="495" name="Google Shape;495;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496" name="Google Shape;496;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497" name="Google Shape;497;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498" name="Google Shape;498;p4"/>
                  <p:cNvGrpSpPr/>
                  <p:nvPr/>
                </p:nvGrpSpPr>
                <p:grpSpPr>
                  <a:xfrm flipH="1" rot="10800000">
                    <a:off x="4140" y="876"/>
                    <a:ext cx="157" cy="49"/>
                    <a:chOff x="2848" y="848"/>
                    <a:chExt cx="140" cy="98"/>
                  </a:xfrm>
                </p:grpSpPr>
                <p:cxnSp>
                  <p:nvCxnSpPr>
                    <p:cNvPr id="499" name="Google Shape;499;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00" name="Google Shape;500;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01" name="Google Shape;501;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502" name="Google Shape;502;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03" name="Google Shape;503;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04" name="Google Shape;504;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505" name="Google Shape;505;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506" name="Google Shape;506;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07" name="Google Shape;507;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508" name="Google Shape;508;p4"/>
                <p:cNvGrpSpPr/>
                <p:nvPr/>
              </p:nvGrpSpPr>
              <p:grpSpPr>
                <a:xfrm>
                  <a:off x="4702" y="1523"/>
                  <a:ext cx="513" cy="442"/>
                  <a:chOff x="3937" y="633"/>
                  <a:chExt cx="513" cy="442"/>
                </a:xfrm>
              </p:grpSpPr>
              <p:cxnSp>
                <p:nvCxnSpPr>
                  <p:cNvPr id="509" name="Google Shape;509;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510" name="Google Shape;510;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511" name="Google Shape;511;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12" name="Google Shape;512;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513" name="Google Shape;513;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514" name="Google Shape;514;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15" name="Google Shape;515;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516" name="Google Shape;516;p4"/>
                  <p:cNvGrpSpPr/>
                  <p:nvPr/>
                </p:nvGrpSpPr>
                <p:grpSpPr>
                  <a:xfrm>
                    <a:off x="4140" y="757"/>
                    <a:ext cx="157" cy="49"/>
                    <a:chOff x="2848" y="848"/>
                    <a:chExt cx="140" cy="98"/>
                  </a:xfrm>
                </p:grpSpPr>
                <p:cxnSp>
                  <p:nvCxnSpPr>
                    <p:cNvPr id="517" name="Google Shape;517;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18" name="Google Shape;518;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19" name="Google Shape;519;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520" name="Google Shape;520;p4"/>
                  <p:cNvGrpSpPr/>
                  <p:nvPr/>
                </p:nvGrpSpPr>
                <p:grpSpPr>
                  <a:xfrm flipH="1" rot="10800000">
                    <a:off x="4140" y="876"/>
                    <a:ext cx="157" cy="49"/>
                    <a:chOff x="2848" y="848"/>
                    <a:chExt cx="140" cy="98"/>
                  </a:xfrm>
                </p:grpSpPr>
                <p:cxnSp>
                  <p:nvCxnSpPr>
                    <p:cNvPr id="521" name="Google Shape;521;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22" name="Google Shape;522;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23" name="Google Shape;523;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524" name="Google Shape;524;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25" name="Google Shape;525;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26" name="Google Shape;526;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527" name="Google Shape;527;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528" name="Google Shape;528;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29" name="Google Shape;529;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530" name="Google Shape;530;p4"/>
                <p:cNvGrpSpPr/>
                <p:nvPr/>
              </p:nvGrpSpPr>
              <p:grpSpPr>
                <a:xfrm>
                  <a:off x="4197" y="1157"/>
                  <a:ext cx="513" cy="442"/>
                  <a:chOff x="3937" y="633"/>
                  <a:chExt cx="513" cy="442"/>
                </a:xfrm>
              </p:grpSpPr>
              <p:cxnSp>
                <p:nvCxnSpPr>
                  <p:cNvPr id="531" name="Google Shape;531;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532" name="Google Shape;532;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533" name="Google Shape;533;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34" name="Google Shape;534;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535" name="Google Shape;535;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536" name="Google Shape;536;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37" name="Google Shape;537;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538" name="Google Shape;538;p4"/>
                  <p:cNvGrpSpPr/>
                  <p:nvPr/>
                </p:nvGrpSpPr>
                <p:grpSpPr>
                  <a:xfrm>
                    <a:off x="4140" y="757"/>
                    <a:ext cx="157" cy="49"/>
                    <a:chOff x="2848" y="848"/>
                    <a:chExt cx="140" cy="98"/>
                  </a:xfrm>
                </p:grpSpPr>
                <p:cxnSp>
                  <p:nvCxnSpPr>
                    <p:cNvPr id="539" name="Google Shape;539;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40" name="Google Shape;540;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41" name="Google Shape;541;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542" name="Google Shape;542;p4"/>
                  <p:cNvGrpSpPr/>
                  <p:nvPr/>
                </p:nvGrpSpPr>
                <p:grpSpPr>
                  <a:xfrm flipH="1" rot="10800000">
                    <a:off x="4140" y="876"/>
                    <a:ext cx="157" cy="49"/>
                    <a:chOff x="2848" y="848"/>
                    <a:chExt cx="140" cy="98"/>
                  </a:xfrm>
                </p:grpSpPr>
                <p:cxnSp>
                  <p:nvCxnSpPr>
                    <p:cNvPr id="543" name="Google Shape;543;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44" name="Google Shape;544;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45" name="Google Shape;545;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546" name="Google Shape;546;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47" name="Google Shape;547;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48" name="Google Shape;548;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549" name="Google Shape;549;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550" name="Google Shape;550;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51" name="Google Shape;551;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552" name="Google Shape;552;p4"/>
                <p:cNvGrpSpPr/>
                <p:nvPr/>
              </p:nvGrpSpPr>
              <p:grpSpPr>
                <a:xfrm>
                  <a:off x="4389" y="2239"/>
                  <a:ext cx="513" cy="442"/>
                  <a:chOff x="3937" y="633"/>
                  <a:chExt cx="513" cy="442"/>
                </a:xfrm>
              </p:grpSpPr>
              <p:cxnSp>
                <p:nvCxnSpPr>
                  <p:cNvPr id="553" name="Google Shape;553;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554" name="Google Shape;554;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555" name="Google Shape;555;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56" name="Google Shape;556;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557" name="Google Shape;557;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558" name="Google Shape;558;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59" name="Google Shape;559;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560" name="Google Shape;560;p4"/>
                  <p:cNvGrpSpPr/>
                  <p:nvPr/>
                </p:nvGrpSpPr>
                <p:grpSpPr>
                  <a:xfrm>
                    <a:off x="4140" y="757"/>
                    <a:ext cx="157" cy="49"/>
                    <a:chOff x="2848" y="848"/>
                    <a:chExt cx="140" cy="98"/>
                  </a:xfrm>
                </p:grpSpPr>
                <p:cxnSp>
                  <p:nvCxnSpPr>
                    <p:cNvPr id="561" name="Google Shape;561;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62" name="Google Shape;562;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63" name="Google Shape;563;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564" name="Google Shape;564;p4"/>
                  <p:cNvGrpSpPr/>
                  <p:nvPr/>
                </p:nvGrpSpPr>
                <p:grpSpPr>
                  <a:xfrm flipH="1" rot="10800000">
                    <a:off x="4140" y="876"/>
                    <a:ext cx="157" cy="49"/>
                    <a:chOff x="2848" y="848"/>
                    <a:chExt cx="140" cy="98"/>
                  </a:xfrm>
                </p:grpSpPr>
                <p:cxnSp>
                  <p:nvCxnSpPr>
                    <p:cNvPr id="565" name="Google Shape;565;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66" name="Google Shape;566;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67" name="Google Shape;567;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568" name="Google Shape;568;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69" name="Google Shape;569;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70" name="Google Shape;570;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571" name="Google Shape;571;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572" name="Google Shape;572;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73" name="Google Shape;573;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574" name="Google Shape;574;p4"/>
                <p:cNvGrpSpPr/>
                <p:nvPr/>
              </p:nvGrpSpPr>
              <p:grpSpPr>
                <a:xfrm>
                  <a:off x="4765" y="1995"/>
                  <a:ext cx="513" cy="442"/>
                  <a:chOff x="3937" y="633"/>
                  <a:chExt cx="513" cy="442"/>
                </a:xfrm>
              </p:grpSpPr>
              <p:cxnSp>
                <p:nvCxnSpPr>
                  <p:cNvPr id="575" name="Google Shape;575;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576" name="Google Shape;576;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577" name="Google Shape;577;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78" name="Google Shape;578;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579" name="Google Shape;579;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580" name="Google Shape;580;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81" name="Google Shape;581;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582" name="Google Shape;582;p4"/>
                  <p:cNvGrpSpPr/>
                  <p:nvPr/>
                </p:nvGrpSpPr>
                <p:grpSpPr>
                  <a:xfrm>
                    <a:off x="4140" y="757"/>
                    <a:ext cx="157" cy="49"/>
                    <a:chOff x="2848" y="848"/>
                    <a:chExt cx="140" cy="98"/>
                  </a:xfrm>
                </p:grpSpPr>
                <p:cxnSp>
                  <p:nvCxnSpPr>
                    <p:cNvPr id="583" name="Google Shape;583;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84" name="Google Shape;584;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85" name="Google Shape;585;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586" name="Google Shape;586;p4"/>
                  <p:cNvGrpSpPr/>
                  <p:nvPr/>
                </p:nvGrpSpPr>
                <p:grpSpPr>
                  <a:xfrm flipH="1" rot="10800000">
                    <a:off x="4140" y="876"/>
                    <a:ext cx="157" cy="49"/>
                    <a:chOff x="2848" y="848"/>
                    <a:chExt cx="140" cy="98"/>
                  </a:xfrm>
                </p:grpSpPr>
                <p:cxnSp>
                  <p:nvCxnSpPr>
                    <p:cNvPr id="587" name="Google Shape;587;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588" name="Google Shape;588;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589" name="Google Shape;589;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590" name="Google Shape;590;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1" name="Google Shape;591;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592" name="Google Shape;592;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593" name="Google Shape;593;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594" name="Google Shape;594;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95" name="Google Shape;595;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596" name="Google Shape;596;p4"/>
                <p:cNvGrpSpPr/>
                <p:nvPr/>
              </p:nvGrpSpPr>
              <p:grpSpPr>
                <a:xfrm>
                  <a:off x="4128" y="2003"/>
                  <a:ext cx="513" cy="442"/>
                  <a:chOff x="3937" y="633"/>
                  <a:chExt cx="513" cy="442"/>
                </a:xfrm>
              </p:grpSpPr>
              <p:cxnSp>
                <p:nvCxnSpPr>
                  <p:cNvPr id="597" name="Google Shape;597;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598" name="Google Shape;598;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599" name="Google Shape;599;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00" name="Google Shape;600;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601" name="Google Shape;601;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602" name="Google Shape;602;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603" name="Google Shape;603;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604" name="Google Shape;604;p4"/>
                  <p:cNvGrpSpPr/>
                  <p:nvPr/>
                </p:nvGrpSpPr>
                <p:grpSpPr>
                  <a:xfrm>
                    <a:off x="4140" y="757"/>
                    <a:ext cx="157" cy="49"/>
                    <a:chOff x="2848" y="848"/>
                    <a:chExt cx="140" cy="98"/>
                  </a:xfrm>
                </p:grpSpPr>
                <p:cxnSp>
                  <p:nvCxnSpPr>
                    <p:cNvPr id="605" name="Google Shape;605;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06" name="Google Shape;606;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07" name="Google Shape;607;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608" name="Google Shape;608;p4"/>
                  <p:cNvGrpSpPr/>
                  <p:nvPr/>
                </p:nvGrpSpPr>
                <p:grpSpPr>
                  <a:xfrm flipH="1" rot="10800000">
                    <a:off x="4140" y="876"/>
                    <a:ext cx="157" cy="49"/>
                    <a:chOff x="2848" y="848"/>
                    <a:chExt cx="140" cy="98"/>
                  </a:xfrm>
                </p:grpSpPr>
                <p:cxnSp>
                  <p:nvCxnSpPr>
                    <p:cNvPr id="609" name="Google Shape;609;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10" name="Google Shape;610;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11" name="Google Shape;611;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612" name="Google Shape;612;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3" name="Google Shape;613;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14" name="Google Shape;614;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615" name="Google Shape;615;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616" name="Google Shape;616;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17" name="Google Shape;617;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618" name="Google Shape;618;p4"/>
                <p:cNvGrpSpPr/>
                <p:nvPr/>
              </p:nvGrpSpPr>
              <p:grpSpPr>
                <a:xfrm>
                  <a:off x="4608" y="2771"/>
                  <a:ext cx="513" cy="442"/>
                  <a:chOff x="3937" y="633"/>
                  <a:chExt cx="513" cy="442"/>
                </a:xfrm>
              </p:grpSpPr>
              <p:cxnSp>
                <p:nvCxnSpPr>
                  <p:cNvPr id="619" name="Google Shape;619;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620" name="Google Shape;620;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621" name="Google Shape;621;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22" name="Google Shape;622;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623" name="Google Shape;623;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624" name="Google Shape;624;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625" name="Google Shape;625;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626" name="Google Shape;626;p4"/>
                  <p:cNvGrpSpPr/>
                  <p:nvPr/>
                </p:nvGrpSpPr>
                <p:grpSpPr>
                  <a:xfrm>
                    <a:off x="4140" y="757"/>
                    <a:ext cx="157" cy="49"/>
                    <a:chOff x="2848" y="848"/>
                    <a:chExt cx="140" cy="98"/>
                  </a:xfrm>
                </p:grpSpPr>
                <p:cxnSp>
                  <p:nvCxnSpPr>
                    <p:cNvPr id="627" name="Google Shape;627;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28" name="Google Shape;628;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29" name="Google Shape;629;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630" name="Google Shape;630;p4"/>
                  <p:cNvGrpSpPr/>
                  <p:nvPr/>
                </p:nvGrpSpPr>
                <p:grpSpPr>
                  <a:xfrm flipH="1" rot="10800000">
                    <a:off x="4140" y="876"/>
                    <a:ext cx="157" cy="49"/>
                    <a:chOff x="2848" y="848"/>
                    <a:chExt cx="140" cy="98"/>
                  </a:xfrm>
                </p:grpSpPr>
                <p:cxnSp>
                  <p:nvCxnSpPr>
                    <p:cNvPr id="631" name="Google Shape;631;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32" name="Google Shape;632;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33" name="Google Shape;633;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634" name="Google Shape;634;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5" name="Google Shape;635;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36" name="Google Shape;636;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637" name="Google Shape;637;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638" name="Google Shape;638;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39" name="Google Shape;639;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640" name="Google Shape;640;p4"/>
                <p:cNvGrpSpPr/>
                <p:nvPr/>
              </p:nvGrpSpPr>
              <p:grpSpPr>
                <a:xfrm>
                  <a:off x="4119" y="2640"/>
                  <a:ext cx="513" cy="442"/>
                  <a:chOff x="3937" y="633"/>
                  <a:chExt cx="513" cy="442"/>
                </a:xfrm>
              </p:grpSpPr>
              <p:cxnSp>
                <p:nvCxnSpPr>
                  <p:cNvPr id="641" name="Google Shape;641;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642" name="Google Shape;642;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643" name="Google Shape;643;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44" name="Google Shape;644;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645" name="Google Shape;645;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646" name="Google Shape;646;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647" name="Google Shape;647;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648" name="Google Shape;648;p4"/>
                  <p:cNvGrpSpPr/>
                  <p:nvPr/>
                </p:nvGrpSpPr>
                <p:grpSpPr>
                  <a:xfrm>
                    <a:off x="4140" y="757"/>
                    <a:ext cx="157" cy="49"/>
                    <a:chOff x="2848" y="848"/>
                    <a:chExt cx="140" cy="98"/>
                  </a:xfrm>
                </p:grpSpPr>
                <p:cxnSp>
                  <p:nvCxnSpPr>
                    <p:cNvPr id="649" name="Google Shape;649;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50" name="Google Shape;650;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51" name="Google Shape;651;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652" name="Google Shape;652;p4"/>
                  <p:cNvGrpSpPr/>
                  <p:nvPr/>
                </p:nvGrpSpPr>
                <p:grpSpPr>
                  <a:xfrm flipH="1" rot="10800000">
                    <a:off x="4140" y="876"/>
                    <a:ext cx="157" cy="49"/>
                    <a:chOff x="2848" y="848"/>
                    <a:chExt cx="140" cy="98"/>
                  </a:xfrm>
                </p:grpSpPr>
                <p:cxnSp>
                  <p:nvCxnSpPr>
                    <p:cNvPr id="653" name="Google Shape;653;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54" name="Google Shape;654;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55" name="Google Shape;655;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656" name="Google Shape;656;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57" name="Google Shape;657;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58" name="Google Shape;658;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659" name="Google Shape;659;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660" name="Google Shape;660;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61" name="Google Shape;661;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nvGrpSpPr>
                <p:cNvPr id="662" name="Google Shape;662;p4"/>
                <p:cNvGrpSpPr/>
                <p:nvPr/>
              </p:nvGrpSpPr>
              <p:grpSpPr>
                <a:xfrm>
                  <a:off x="3674" y="2866"/>
                  <a:ext cx="513" cy="442"/>
                  <a:chOff x="3937" y="633"/>
                  <a:chExt cx="513" cy="442"/>
                </a:xfrm>
              </p:grpSpPr>
              <p:cxnSp>
                <p:nvCxnSpPr>
                  <p:cNvPr id="663" name="Google Shape;663;p4"/>
                  <p:cNvCxnSpPr/>
                  <p:nvPr/>
                </p:nvCxnSpPr>
                <p:spPr>
                  <a:xfrm>
                    <a:off x="4061" y="1035"/>
                    <a:ext cx="312" cy="1"/>
                  </a:xfrm>
                  <a:prstGeom prst="straightConnector1">
                    <a:avLst/>
                  </a:prstGeom>
                  <a:noFill/>
                  <a:ln cap="flat" cmpd="sng" w="12700">
                    <a:solidFill>
                      <a:schemeClr val="dk1"/>
                    </a:solidFill>
                    <a:prstDash val="solid"/>
                    <a:round/>
                    <a:headEnd len="med" w="med" type="none"/>
                    <a:tailEnd len="med" w="med" type="none"/>
                  </a:ln>
                </p:spPr>
              </p:cxnSp>
              <p:cxnSp>
                <p:nvCxnSpPr>
                  <p:cNvPr id="664" name="Google Shape;664;p4"/>
                  <p:cNvCxnSpPr/>
                  <p:nvPr/>
                </p:nvCxnSpPr>
                <p:spPr>
                  <a:xfrm flipH="1" rot="10800000">
                    <a:off x="4212" y="929"/>
                    <a:ext cx="1" cy="103"/>
                  </a:xfrm>
                  <a:prstGeom prst="straightConnector1">
                    <a:avLst/>
                  </a:prstGeom>
                  <a:noFill/>
                  <a:ln cap="flat" cmpd="sng" w="12700">
                    <a:solidFill>
                      <a:schemeClr val="dk1"/>
                    </a:solidFill>
                    <a:prstDash val="solid"/>
                    <a:round/>
                    <a:headEnd len="med" w="med" type="none"/>
                    <a:tailEnd len="med" w="med" type="none"/>
                  </a:ln>
                </p:spPr>
              </p:cxnSp>
              <p:sp>
                <p:nvSpPr>
                  <p:cNvPr id="665" name="Google Shape;665;p4"/>
                  <p:cNvSpPr/>
                  <p:nvPr/>
                </p:nvSpPr>
                <p:spPr>
                  <a:xfrm>
                    <a:off x="4048" y="854"/>
                    <a:ext cx="313" cy="81"/>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66" name="Google Shape;666;p4"/>
                  <p:cNvCxnSpPr/>
                  <p:nvPr/>
                </p:nvCxnSpPr>
                <p:spPr>
                  <a:xfrm>
                    <a:off x="4048" y="847"/>
                    <a:ext cx="0" cy="50"/>
                  </a:xfrm>
                  <a:prstGeom prst="straightConnector1">
                    <a:avLst/>
                  </a:prstGeom>
                  <a:noFill/>
                  <a:ln cap="flat" cmpd="sng" w="12700">
                    <a:solidFill>
                      <a:schemeClr val="dk1"/>
                    </a:solidFill>
                    <a:prstDash val="solid"/>
                    <a:round/>
                    <a:headEnd len="med" w="med" type="none"/>
                    <a:tailEnd len="med" w="med" type="none"/>
                  </a:ln>
                </p:spPr>
              </p:cxnSp>
              <p:cxnSp>
                <p:nvCxnSpPr>
                  <p:cNvPr id="667" name="Google Shape;667;p4"/>
                  <p:cNvCxnSpPr/>
                  <p:nvPr/>
                </p:nvCxnSpPr>
                <p:spPr>
                  <a:xfrm>
                    <a:off x="4361" y="847"/>
                    <a:ext cx="0" cy="50"/>
                  </a:xfrm>
                  <a:prstGeom prst="straightConnector1">
                    <a:avLst/>
                  </a:prstGeom>
                  <a:noFill/>
                  <a:ln cap="flat" cmpd="sng" w="12700">
                    <a:solidFill>
                      <a:schemeClr val="dk1"/>
                    </a:solidFill>
                    <a:prstDash val="solid"/>
                    <a:round/>
                    <a:headEnd len="med" w="med" type="none"/>
                    <a:tailEnd len="med" w="med" type="none"/>
                  </a:ln>
                </p:spPr>
              </p:cxnSp>
              <p:sp>
                <p:nvSpPr>
                  <p:cNvPr id="668" name="Google Shape;668;p4"/>
                  <p:cNvSpPr/>
                  <p:nvPr/>
                </p:nvSpPr>
                <p:spPr>
                  <a:xfrm>
                    <a:off x="4048" y="847"/>
                    <a:ext cx="310" cy="4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669" name="Google Shape;669;p4"/>
                  <p:cNvSpPr/>
                  <p:nvPr/>
                </p:nvSpPr>
                <p:spPr>
                  <a:xfrm>
                    <a:off x="4045" y="788"/>
                    <a:ext cx="313" cy="95"/>
                  </a:xfrm>
                  <a:prstGeom prst="ellipse">
                    <a:avLst/>
                  </a:prstGeom>
                  <a:solidFill>
                    <a:schemeClr val="hlink"/>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670" name="Google Shape;670;p4"/>
                  <p:cNvGrpSpPr/>
                  <p:nvPr/>
                </p:nvGrpSpPr>
                <p:grpSpPr>
                  <a:xfrm>
                    <a:off x="4140" y="757"/>
                    <a:ext cx="157" cy="49"/>
                    <a:chOff x="2848" y="848"/>
                    <a:chExt cx="140" cy="98"/>
                  </a:xfrm>
                </p:grpSpPr>
                <p:cxnSp>
                  <p:nvCxnSpPr>
                    <p:cNvPr id="671" name="Google Shape;671;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72" name="Google Shape;672;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73" name="Google Shape;673;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grpSp>
                <p:nvGrpSpPr>
                  <p:cNvPr id="674" name="Google Shape;674;p4"/>
                  <p:cNvGrpSpPr/>
                  <p:nvPr/>
                </p:nvGrpSpPr>
                <p:grpSpPr>
                  <a:xfrm flipH="1" rot="10800000">
                    <a:off x="4140" y="876"/>
                    <a:ext cx="157" cy="49"/>
                    <a:chOff x="2848" y="848"/>
                    <a:chExt cx="140" cy="98"/>
                  </a:xfrm>
                </p:grpSpPr>
                <p:cxnSp>
                  <p:nvCxnSpPr>
                    <p:cNvPr id="675" name="Google Shape;675;p4"/>
                    <p:cNvCxnSpPr/>
                    <p:nvPr/>
                  </p:nvCxnSpPr>
                  <p:spPr>
                    <a:xfrm flipH="1" rot="10800000">
                      <a:off x="2848" y="848"/>
                      <a:ext cx="50" cy="2"/>
                    </a:xfrm>
                    <a:prstGeom prst="straightConnector1">
                      <a:avLst/>
                    </a:prstGeom>
                    <a:noFill/>
                    <a:ln cap="flat" cmpd="sng" w="28575">
                      <a:solidFill>
                        <a:schemeClr val="dk1"/>
                      </a:solidFill>
                      <a:prstDash val="solid"/>
                      <a:round/>
                      <a:headEnd len="med" w="med" type="none"/>
                      <a:tailEnd len="med" w="med" type="none"/>
                    </a:ln>
                  </p:spPr>
                </p:cxnSp>
                <p:cxnSp>
                  <p:nvCxnSpPr>
                    <p:cNvPr id="676" name="Google Shape;676;p4"/>
                    <p:cNvCxnSpPr/>
                    <p:nvPr/>
                  </p:nvCxnSpPr>
                  <p:spPr>
                    <a:xfrm>
                      <a:off x="2944" y="946"/>
                      <a:ext cx="44" cy="0"/>
                    </a:xfrm>
                    <a:prstGeom prst="straightConnector1">
                      <a:avLst/>
                    </a:prstGeom>
                    <a:noFill/>
                    <a:ln cap="flat" cmpd="sng" w="28575">
                      <a:solidFill>
                        <a:schemeClr val="dk1"/>
                      </a:solidFill>
                      <a:prstDash val="solid"/>
                      <a:round/>
                      <a:headEnd len="med" w="med" type="none"/>
                      <a:tailEnd len="med" w="med" type="none"/>
                    </a:ln>
                  </p:spPr>
                </p:cxnSp>
                <p:cxnSp>
                  <p:nvCxnSpPr>
                    <p:cNvPr id="677" name="Google Shape;677;p4"/>
                    <p:cNvCxnSpPr/>
                    <p:nvPr/>
                  </p:nvCxnSpPr>
                  <p:spPr>
                    <a:xfrm>
                      <a:off x="2894" y="850"/>
                      <a:ext cx="52" cy="96"/>
                    </a:xfrm>
                    <a:prstGeom prst="straightConnector1">
                      <a:avLst/>
                    </a:prstGeom>
                    <a:noFill/>
                    <a:ln cap="flat" cmpd="sng" w="28575">
                      <a:solidFill>
                        <a:schemeClr val="dk1"/>
                      </a:solidFill>
                      <a:prstDash val="solid"/>
                      <a:round/>
                      <a:headEnd len="med" w="med" type="none"/>
                      <a:tailEnd len="med" w="med" type="none"/>
                    </a:ln>
                  </p:spPr>
                </p:cxnSp>
              </p:grpSp>
              <p:sp>
                <p:nvSpPr>
                  <p:cNvPr id="678" name="Google Shape;678;p4"/>
                  <p:cNvSpPr/>
                  <p:nvPr/>
                </p:nvSpPr>
                <p:spPr>
                  <a:xfrm>
                    <a:off x="3996" y="732"/>
                    <a:ext cx="426" cy="3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79" name="Google Shape;679;p4"/>
                  <p:cNvSpPr/>
                  <p:nvPr/>
                </p:nvSpPr>
                <p:spPr>
                  <a:xfrm>
                    <a:off x="3969" y="753"/>
                    <a:ext cx="435" cy="3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680" name="Google Shape;680;p4"/>
                  <p:cNvCxnSpPr/>
                  <p:nvPr/>
                </p:nvCxnSpPr>
                <p:spPr>
                  <a:xfrm>
                    <a:off x="3966" y="945"/>
                    <a:ext cx="435" cy="3"/>
                  </a:xfrm>
                  <a:prstGeom prst="straightConnector1">
                    <a:avLst/>
                  </a:prstGeom>
                  <a:noFill/>
                  <a:ln cap="flat" cmpd="sng" w="12700">
                    <a:solidFill>
                      <a:schemeClr val="dk1"/>
                    </a:solidFill>
                    <a:prstDash val="solid"/>
                    <a:round/>
                    <a:headEnd len="med" w="med" type="none"/>
                    <a:tailEnd len="med" w="med" type="none"/>
                  </a:ln>
                </p:spPr>
              </p:cxnSp>
              <p:cxnSp>
                <p:nvCxnSpPr>
                  <p:cNvPr id="681" name="Google Shape;681;p4"/>
                  <p:cNvCxnSpPr/>
                  <p:nvPr/>
                </p:nvCxnSpPr>
                <p:spPr>
                  <a:xfrm>
                    <a:off x="3972" y="849"/>
                    <a:ext cx="435" cy="3"/>
                  </a:xfrm>
                  <a:prstGeom prst="straightConnector1">
                    <a:avLst/>
                  </a:prstGeom>
                  <a:noFill/>
                  <a:ln cap="flat" cmpd="sng" w="12700">
                    <a:solidFill>
                      <a:schemeClr val="dk1"/>
                    </a:solidFill>
                    <a:prstDash val="solid"/>
                    <a:round/>
                    <a:headEnd len="med" w="med" type="none"/>
                    <a:tailEnd len="med" w="med" type="none"/>
                  </a:ln>
                </p:spPr>
              </p:cxnSp>
              <p:sp>
                <p:nvSpPr>
                  <p:cNvPr id="682" name="Google Shape;682;p4"/>
                  <p:cNvSpPr/>
                  <p:nvPr/>
                </p:nvSpPr>
                <p:spPr>
                  <a:xfrm>
                    <a:off x="3966" y="756"/>
                    <a:ext cx="435" cy="93"/>
                  </a:xfrm>
                  <a:prstGeom prst="rect">
                    <a:avLst/>
                  </a:prstGeom>
                  <a:solidFill>
                    <a:srgbClr val="CC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83" name="Google Shape;683;p4"/>
                  <p:cNvSpPr txBox="1"/>
                  <p:nvPr/>
                </p:nvSpPr>
                <p:spPr>
                  <a:xfrm>
                    <a:off x="3937" y="633"/>
                    <a:ext cx="513" cy="4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1000" u="none" cap="none" strike="noStrike">
                        <a:solidFill>
                          <a:schemeClr val="lt1"/>
                        </a:solidFill>
                        <a:latin typeface="Arial"/>
                        <a:ea typeface="Arial"/>
                        <a:cs typeface="Arial"/>
                        <a:sym typeface="Arial"/>
                      </a:rPr>
                      <a:t>network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data link</a:t>
                    </a:r>
                    <a:endParaRPr/>
                  </a:p>
                  <a:p>
                    <a:pPr indent="0" lvl="0" marL="0" marR="0" rtl="0" algn="ctr">
                      <a:spcBef>
                        <a:spcPts val="0"/>
                      </a:spcBef>
                      <a:spcAft>
                        <a:spcPts val="0"/>
                      </a:spcAft>
                      <a:buNone/>
                    </a:pPr>
                    <a:r>
                      <a:rPr b="0" i="0" lang="en-US" sz="1000" u="none" cap="none" strike="noStrike">
                        <a:solidFill>
                          <a:schemeClr val="dk1"/>
                        </a:solidFill>
                        <a:latin typeface="Arial"/>
                        <a:ea typeface="Arial"/>
                        <a:cs typeface="Arial"/>
                        <a:sym typeface="Arial"/>
                      </a:rPr>
                      <a:t>physical</a:t>
                    </a:r>
                    <a:endParaRPr b="0" i="0" sz="1800" u="none" cap="none" strike="noStrike">
                      <a:solidFill>
                        <a:schemeClr val="dk1"/>
                      </a:solidFill>
                      <a:latin typeface="Arial"/>
                      <a:ea typeface="Arial"/>
                      <a:cs typeface="Arial"/>
                      <a:sym typeface="Arial"/>
                    </a:endParaRPr>
                  </a:p>
                </p:txBody>
              </p:sp>
            </p:grpSp>
          </p:gr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40"/>
          <p:cNvSpPr txBox="1"/>
          <p:nvPr>
            <p:ph type="title"/>
          </p:nvPr>
        </p:nvSpPr>
        <p:spPr>
          <a:xfrm>
            <a:off x="3010485" y="1859573"/>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4.5 NAT</a:t>
            </a:r>
            <a:br>
              <a:rPr b="1" lang="en-US" sz="6600">
                <a:latin typeface="Times New Roman"/>
                <a:ea typeface="Times New Roman"/>
                <a:cs typeface="Times New Roman"/>
                <a:sym typeface="Times New Roman"/>
              </a:rPr>
            </a:br>
            <a:r>
              <a:rPr b="1" lang="en-US" sz="3600">
                <a:latin typeface="Times New Roman"/>
                <a:ea typeface="Times New Roman"/>
                <a:cs typeface="Times New Roman"/>
                <a:sym typeface="Times New Roman"/>
              </a:rPr>
              <a:t>Network Address Translation</a:t>
            </a:r>
            <a:endParaRPr b="1" sz="6000">
              <a:latin typeface="Times New Roman"/>
              <a:ea typeface="Times New Roman"/>
              <a:cs typeface="Times New Roman"/>
              <a:sym typeface="Times New Roman"/>
            </a:endParaRPr>
          </a:p>
        </p:txBody>
      </p:sp>
      <p:sp>
        <p:nvSpPr>
          <p:cNvPr id="1646" name="Google Shape;1646;p4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41"/>
          <p:cNvSpPr txBox="1"/>
          <p:nvPr>
            <p:ph type="title"/>
          </p:nvPr>
        </p:nvSpPr>
        <p:spPr>
          <a:xfrm>
            <a:off x="671513" y="930202"/>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4.5 NAT (Network Address Translation)</a:t>
            </a:r>
            <a:endParaRPr/>
          </a:p>
        </p:txBody>
      </p:sp>
      <p:sp>
        <p:nvSpPr>
          <p:cNvPr id="1652" name="Google Shape;1652;p4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653" name="Google Shape;1653;p41"/>
          <p:cNvSpPr txBox="1"/>
          <p:nvPr>
            <p:ph idx="1" type="body"/>
          </p:nvPr>
        </p:nvSpPr>
        <p:spPr>
          <a:xfrm>
            <a:off x="681992" y="1591396"/>
            <a:ext cx="10887074" cy="4486275"/>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Mạng cục bộ chỉ dùng 1 địa chỉ IP đối với thế giới bên ngoài.</a:t>
            </a:r>
            <a:endParaRPr/>
          </a:p>
          <a:p>
            <a:pPr indent="-342900" lvl="0" marL="342900" rtl="0" algn="just">
              <a:lnSpc>
                <a:spcPct val="90000"/>
              </a:lnSpc>
              <a:spcBef>
                <a:spcPts val="10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Chỉ cần 1 địa chỉ IP cho tất cả các thiết bị 🡪 tiết kiệm địa chỉ IP.</a:t>
            </a:r>
            <a:endParaRPr sz="2000">
              <a:latin typeface="Times New Roman"/>
              <a:ea typeface="Times New Roman"/>
              <a:cs typeface="Times New Roman"/>
              <a:sym typeface="Times New Roman"/>
            </a:endParaRPr>
          </a:p>
          <a:p>
            <a:pPr indent="-342900" lvl="0" marL="342900" rtl="0" algn="just">
              <a:lnSpc>
                <a:spcPct val="90000"/>
              </a:lnSpc>
              <a:spcBef>
                <a:spcPts val="10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Có thể thay đổi ISP mà không cần thay đổi IP của các thiết bị.</a:t>
            </a:r>
            <a:endParaRPr/>
          </a:p>
          <a:p>
            <a:pPr indent="-342900" lvl="0" marL="342900" rtl="0" algn="just">
              <a:lnSpc>
                <a:spcPct val="90000"/>
              </a:lnSpc>
              <a:spcBef>
                <a:spcPts val="10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Mạng riêng được tách biệt và giấu kín IP nội bộ 🡪 tăng cường bảo mật.</a:t>
            </a:r>
            <a:endParaRPr sz="2000">
              <a:latin typeface="Times New Roman"/>
              <a:ea typeface="Times New Roman"/>
              <a:cs typeface="Times New Roman"/>
              <a:sym typeface="Times New Roman"/>
            </a:endParaRPr>
          </a:p>
        </p:txBody>
      </p:sp>
      <p:grpSp>
        <p:nvGrpSpPr>
          <p:cNvPr id="1654" name="Google Shape;1654;p41"/>
          <p:cNvGrpSpPr/>
          <p:nvPr/>
        </p:nvGrpSpPr>
        <p:grpSpPr>
          <a:xfrm>
            <a:off x="1730375" y="3342335"/>
            <a:ext cx="8778875" cy="2981543"/>
            <a:chOff x="0" y="1587282"/>
            <a:chExt cx="8778875" cy="2981543"/>
          </a:xfrm>
        </p:grpSpPr>
        <p:sp>
          <p:nvSpPr>
            <p:cNvPr id="1655" name="Google Shape;1655;p41"/>
            <p:cNvSpPr/>
            <p:nvPr/>
          </p:nvSpPr>
          <p:spPr>
            <a:xfrm>
              <a:off x="4152900" y="1871663"/>
              <a:ext cx="3738563" cy="2697162"/>
            </a:xfrm>
            <a:custGeom>
              <a:rect b="b" l="l" r="r" t="t"/>
              <a:pathLst>
                <a:path extrusionOk="0" h="1699" w="2355">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6" name="Google Shape;1656;p41"/>
            <p:cNvSpPr/>
            <p:nvPr/>
          </p:nvSpPr>
          <p:spPr>
            <a:xfrm>
              <a:off x="0" y="2579688"/>
              <a:ext cx="3849688" cy="1425575"/>
            </a:xfrm>
            <a:custGeom>
              <a:rect b="b" l="l" r="r" t="t"/>
              <a:pathLst>
                <a:path extrusionOk="0" h="898" w="2425">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a:gsLst>
                <a:gs pos="0">
                  <a:srgbClr val="FFFFFF">
                    <a:alpha val="97647"/>
                  </a:srgbClr>
                </a:gs>
                <a:gs pos="100000">
                  <a:srgbClr val="66CC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57" name="Google Shape;1657;p41"/>
            <p:cNvCxnSpPr/>
            <p:nvPr/>
          </p:nvCxnSpPr>
          <p:spPr>
            <a:xfrm flipH="1" rot="10800000">
              <a:off x="4267200" y="3182938"/>
              <a:ext cx="1214438" cy="11112"/>
            </a:xfrm>
            <a:prstGeom prst="straightConnector1">
              <a:avLst/>
            </a:prstGeom>
            <a:noFill/>
            <a:ln cap="flat" cmpd="sng" w="19050">
              <a:solidFill>
                <a:schemeClr val="dk1"/>
              </a:solidFill>
              <a:prstDash val="solid"/>
              <a:round/>
              <a:headEnd len="med" w="med" type="none"/>
              <a:tailEnd len="med" w="med" type="none"/>
            </a:ln>
          </p:spPr>
        </p:cxnSp>
        <p:cxnSp>
          <p:nvCxnSpPr>
            <p:cNvPr id="1658" name="Google Shape;1658;p41"/>
            <p:cNvCxnSpPr/>
            <p:nvPr/>
          </p:nvCxnSpPr>
          <p:spPr>
            <a:xfrm rot="10800000">
              <a:off x="7010400" y="3233738"/>
              <a:ext cx="300038" cy="0"/>
            </a:xfrm>
            <a:prstGeom prst="straightConnector1">
              <a:avLst/>
            </a:prstGeom>
            <a:noFill/>
            <a:ln cap="flat" cmpd="sng" w="19050">
              <a:solidFill>
                <a:schemeClr val="dk1"/>
              </a:solidFill>
              <a:prstDash val="solid"/>
              <a:round/>
              <a:headEnd len="med" w="med" type="none"/>
              <a:tailEnd len="med" w="med" type="none"/>
            </a:ln>
          </p:spPr>
        </p:cxnSp>
        <p:cxnSp>
          <p:nvCxnSpPr>
            <p:cNvPr id="1659" name="Google Shape;1659;p41"/>
            <p:cNvCxnSpPr/>
            <p:nvPr/>
          </p:nvCxnSpPr>
          <p:spPr>
            <a:xfrm>
              <a:off x="7107238" y="2446338"/>
              <a:ext cx="133350" cy="6350"/>
            </a:xfrm>
            <a:prstGeom prst="straightConnector1">
              <a:avLst/>
            </a:prstGeom>
            <a:noFill/>
            <a:ln cap="flat" cmpd="sng" w="19050">
              <a:solidFill>
                <a:schemeClr val="dk1"/>
              </a:solidFill>
              <a:prstDash val="solid"/>
              <a:round/>
              <a:headEnd len="med" w="med" type="none"/>
              <a:tailEnd len="med" w="med" type="none"/>
            </a:ln>
          </p:spPr>
        </p:cxnSp>
        <p:cxnSp>
          <p:nvCxnSpPr>
            <p:cNvPr id="1660" name="Google Shape;1660;p41"/>
            <p:cNvCxnSpPr/>
            <p:nvPr/>
          </p:nvCxnSpPr>
          <p:spPr>
            <a:xfrm>
              <a:off x="7113588" y="3951288"/>
              <a:ext cx="171450" cy="0"/>
            </a:xfrm>
            <a:prstGeom prst="straightConnector1">
              <a:avLst/>
            </a:prstGeom>
            <a:noFill/>
            <a:ln cap="flat" cmpd="sng" w="19050">
              <a:solidFill>
                <a:schemeClr val="dk1"/>
              </a:solidFill>
              <a:prstDash val="solid"/>
              <a:round/>
              <a:headEnd len="med" w="med" type="none"/>
              <a:tailEnd len="med" w="med" type="none"/>
            </a:ln>
          </p:spPr>
        </p:cxnSp>
        <p:sp>
          <p:nvSpPr>
            <p:cNvPr id="1661" name="Google Shape;1661;p41"/>
            <p:cNvSpPr txBox="1"/>
            <p:nvPr/>
          </p:nvSpPr>
          <p:spPr>
            <a:xfrm>
              <a:off x="7732713" y="2176463"/>
              <a:ext cx="9191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10.0.0.1</a:t>
              </a:r>
              <a:endParaRPr/>
            </a:p>
          </p:txBody>
        </p:sp>
        <p:sp>
          <p:nvSpPr>
            <p:cNvPr id="1662" name="Google Shape;1662;p41"/>
            <p:cNvSpPr txBox="1"/>
            <p:nvPr/>
          </p:nvSpPr>
          <p:spPr>
            <a:xfrm>
              <a:off x="7859713" y="2944813"/>
              <a:ext cx="9191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10.0.0.2</a:t>
              </a:r>
              <a:endParaRPr/>
            </a:p>
          </p:txBody>
        </p:sp>
        <p:sp>
          <p:nvSpPr>
            <p:cNvPr id="1663" name="Google Shape;1663;p41"/>
            <p:cNvSpPr txBox="1"/>
            <p:nvPr/>
          </p:nvSpPr>
          <p:spPr>
            <a:xfrm>
              <a:off x="7810500" y="3751263"/>
              <a:ext cx="9191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10.0.0.3</a:t>
              </a:r>
              <a:endParaRPr/>
            </a:p>
          </p:txBody>
        </p:sp>
        <p:sp>
          <p:nvSpPr>
            <p:cNvPr id="1664" name="Google Shape;1664;p41"/>
            <p:cNvSpPr txBox="1"/>
            <p:nvPr/>
          </p:nvSpPr>
          <p:spPr>
            <a:xfrm>
              <a:off x="4217988" y="2667000"/>
              <a:ext cx="9191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10.0.0.4</a:t>
              </a:r>
              <a:endParaRPr/>
            </a:p>
          </p:txBody>
        </p:sp>
        <p:cxnSp>
          <p:nvCxnSpPr>
            <p:cNvPr id="1665" name="Google Shape;1665;p41"/>
            <p:cNvCxnSpPr/>
            <p:nvPr/>
          </p:nvCxnSpPr>
          <p:spPr>
            <a:xfrm flipH="1">
              <a:off x="4341813" y="2944813"/>
              <a:ext cx="85725" cy="128587"/>
            </a:xfrm>
            <a:prstGeom prst="straightConnector1">
              <a:avLst/>
            </a:prstGeom>
            <a:noFill/>
            <a:ln cap="flat" cmpd="sng" w="19050">
              <a:solidFill>
                <a:schemeClr val="dk1"/>
              </a:solidFill>
              <a:prstDash val="solid"/>
              <a:round/>
              <a:headEnd len="med" w="med" type="none"/>
              <a:tailEnd len="med" w="med" type="triangle"/>
            </a:ln>
          </p:spPr>
        </p:cxnSp>
        <p:sp>
          <p:nvSpPr>
            <p:cNvPr id="1666" name="Google Shape;1666;p41"/>
            <p:cNvSpPr txBox="1"/>
            <p:nvPr/>
          </p:nvSpPr>
          <p:spPr>
            <a:xfrm>
              <a:off x="2324100" y="3324225"/>
              <a:ext cx="125730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138.76.29.7</a:t>
              </a:r>
              <a:endParaRPr/>
            </a:p>
          </p:txBody>
        </p:sp>
        <p:cxnSp>
          <p:nvCxnSpPr>
            <p:cNvPr id="1667" name="Google Shape;1667;p41"/>
            <p:cNvCxnSpPr/>
            <p:nvPr/>
          </p:nvCxnSpPr>
          <p:spPr>
            <a:xfrm flipH="1">
              <a:off x="3502025" y="3271838"/>
              <a:ext cx="85725" cy="128587"/>
            </a:xfrm>
            <a:prstGeom prst="straightConnector1">
              <a:avLst/>
            </a:prstGeom>
            <a:noFill/>
            <a:ln cap="flat" cmpd="sng" w="19050">
              <a:solidFill>
                <a:schemeClr val="dk1"/>
              </a:solidFill>
              <a:prstDash val="solid"/>
              <a:round/>
              <a:headEnd len="med" w="med" type="triangle"/>
              <a:tailEnd len="med" w="med" type="none"/>
            </a:ln>
          </p:spPr>
        </p:cxnSp>
        <p:cxnSp>
          <p:nvCxnSpPr>
            <p:cNvPr id="1668" name="Google Shape;1668;p41"/>
            <p:cNvCxnSpPr/>
            <p:nvPr/>
          </p:nvCxnSpPr>
          <p:spPr>
            <a:xfrm>
              <a:off x="706438" y="3222625"/>
              <a:ext cx="3025775" cy="6350"/>
            </a:xfrm>
            <a:prstGeom prst="straightConnector1">
              <a:avLst/>
            </a:prstGeom>
            <a:noFill/>
            <a:ln cap="flat" cmpd="sng" w="19050">
              <a:solidFill>
                <a:schemeClr val="dk1"/>
              </a:solidFill>
              <a:prstDash val="solid"/>
              <a:round/>
              <a:headEnd len="med" w="med" type="none"/>
              <a:tailEnd len="med" w="med" type="none"/>
            </a:ln>
          </p:spPr>
        </p:cxnSp>
        <p:sp>
          <p:nvSpPr>
            <p:cNvPr id="1669" name="Google Shape;1669;p41"/>
            <p:cNvSpPr txBox="1"/>
            <p:nvPr/>
          </p:nvSpPr>
          <p:spPr>
            <a:xfrm>
              <a:off x="4716463" y="1674813"/>
              <a:ext cx="2279650" cy="9159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Mạng cục bộ</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(e.g., home network)</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10.0.0/24</a:t>
              </a:r>
              <a:endParaRPr/>
            </a:p>
          </p:txBody>
        </p:sp>
        <p:cxnSp>
          <p:nvCxnSpPr>
            <p:cNvPr id="1670" name="Google Shape;1670;p41"/>
            <p:cNvCxnSpPr/>
            <p:nvPr/>
          </p:nvCxnSpPr>
          <p:spPr>
            <a:xfrm>
              <a:off x="6985000" y="1900238"/>
              <a:ext cx="1385888" cy="0"/>
            </a:xfrm>
            <a:prstGeom prst="straightConnector1">
              <a:avLst/>
            </a:prstGeom>
            <a:noFill/>
            <a:ln cap="flat" cmpd="sng" w="9525">
              <a:solidFill>
                <a:schemeClr val="dk1"/>
              </a:solidFill>
              <a:prstDash val="solid"/>
              <a:round/>
              <a:headEnd len="med" w="med" type="none"/>
              <a:tailEnd len="med" w="med" type="triangle"/>
            </a:ln>
          </p:spPr>
        </p:cxnSp>
        <p:cxnSp>
          <p:nvCxnSpPr>
            <p:cNvPr id="1671" name="Google Shape;1671;p41"/>
            <p:cNvCxnSpPr/>
            <p:nvPr/>
          </p:nvCxnSpPr>
          <p:spPr>
            <a:xfrm>
              <a:off x="4033838" y="1760538"/>
              <a:ext cx="0" cy="1081087"/>
            </a:xfrm>
            <a:prstGeom prst="straightConnector1">
              <a:avLst/>
            </a:prstGeom>
            <a:noFill/>
            <a:ln cap="flat" cmpd="sng" w="9525">
              <a:solidFill>
                <a:schemeClr val="dk1"/>
              </a:solidFill>
              <a:prstDash val="solid"/>
              <a:round/>
              <a:headEnd len="med" w="med" type="none"/>
              <a:tailEnd len="med" w="med" type="none"/>
            </a:ln>
          </p:spPr>
        </p:cxnSp>
        <p:cxnSp>
          <p:nvCxnSpPr>
            <p:cNvPr id="1672" name="Google Shape;1672;p41"/>
            <p:cNvCxnSpPr/>
            <p:nvPr/>
          </p:nvCxnSpPr>
          <p:spPr>
            <a:xfrm rot="10800000">
              <a:off x="4173538" y="1887538"/>
              <a:ext cx="898525" cy="0"/>
            </a:xfrm>
            <a:prstGeom prst="straightConnector1">
              <a:avLst/>
            </a:prstGeom>
            <a:noFill/>
            <a:ln cap="flat" cmpd="sng" w="9525">
              <a:solidFill>
                <a:schemeClr val="dk1"/>
              </a:solidFill>
              <a:prstDash val="solid"/>
              <a:round/>
              <a:headEnd len="med" w="med" type="none"/>
              <a:tailEnd len="med" w="med" type="triangle"/>
            </a:ln>
          </p:spPr>
        </p:cxnSp>
        <p:cxnSp>
          <p:nvCxnSpPr>
            <p:cNvPr id="1673" name="Google Shape;1673;p41"/>
            <p:cNvCxnSpPr/>
            <p:nvPr/>
          </p:nvCxnSpPr>
          <p:spPr>
            <a:xfrm>
              <a:off x="2578100" y="1900238"/>
              <a:ext cx="1385888" cy="0"/>
            </a:xfrm>
            <a:prstGeom prst="straightConnector1">
              <a:avLst/>
            </a:prstGeom>
            <a:noFill/>
            <a:ln cap="flat" cmpd="sng" w="9525">
              <a:solidFill>
                <a:schemeClr val="dk1"/>
              </a:solidFill>
              <a:prstDash val="solid"/>
              <a:round/>
              <a:headEnd len="med" w="med" type="none"/>
              <a:tailEnd len="med" w="med" type="triangle"/>
            </a:ln>
          </p:spPr>
        </p:cxnSp>
        <p:cxnSp>
          <p:nvCxnSpPr>
            <p:cNvPr id="1674" name="Google Shape;1674;p41"/>
            <p:cNvCxnSpPr/>
            <p:nvPr/>
          </p:nvCxnSpPr>
          <p:spPr>
            <a:xfrm rot="10800000">
              <a:off x="766763" y="1887538"/>
              <a:ext cx="898525" cy="0"/>
            </a:xfrm>
            <a:prstGeom prst="straightConnector1">
              <a:avLst/>
            </a:prstGeom>
            <a:noFill/>
            <a:ln cap="flat" cmpd="sng" w="9525">
              <a:solidFill>
                <a:schemeClr val="dk1"/>
              </a:solidFill>
              <a:prstDash val="solid"/>
              <a:round/>
              <a:headEnd len="med" w="med" type="none"/>
              <a:tailEnd len="med" w="med" type="triangle"/>
            </a:ln>
          </p:spPr>
        </p:cxnSp>
        <p:sp>
          <p:nvSpPr>
            <p:cNvPr id="1675" name="Google Shape;1675;p41"/>
            <p:cNvSpPr txBox="1"/>
            <p:nvPr/>
          </p:nvSpPr>
          <p:spPr>
            <a:xfrm>
              <a:off x="1202471" y="1587282"/>
              <a:ext cx="188410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Phần còn lại của Internet</a:t>
              </a:r>
              <a:endParaRPr/>
            </a:p>
          </p:txBody>
        </p:sp>
        <p:grpSp>
          <p:nvGrpSpPr>
            <p:cNvPr id="1676" name="Google Shape;1676;p41"/>
            <p:cNvGrpSpPr/>
            <p:nvPr/>
          </p:nvGrpSpPr>
          <p:grpSpPr>
            <a:xfrm>
              <a:off x="3633781" y="3059113"/>
              <a:ext cx="900111" cy="347662"/>
              <a:chOff x="4396" y="1245"/>
              <a:chExt cx="672" cy="248"/>
            </a:xfrm>
          </p:grpSpPr>
          <p:sp>
            <p:nvSpPr>
              <p:cNvPr id="1677" name="Google Shape;1677;p41"/>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8" name="Google Shape;1678;p41"/>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679" name="Google Shape;1679;p41"/>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680" name="Google Shape;1680;p41"/>
              <p:cNvGrpSpPr/>
              <p:nvPr/>
            </p:nvGrpSpPr>
            <p:grpSpPr>
              <a:xfrm>
                <a:off x="4530" y="1287"/>
                <a:ext cx="377" cy="75"/>
                <a:chOff x="2468" y="1332"/>
                <a:chExt cx="310" cy="60"/>
              </a:xfrm>
            </p:grpSpPr>
            <p:sp>
              <p:nvSpPr>
                <p:cNvPr id="1681" name="Google Shape;1681;p41"/>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2" name="Google Shape;1682;p41"/>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1683" name="Google Shape;1683;p41"/>
              <p:cNvCxnSpPr/>
              <p:nvPr/>
            </p:nvCxnSpPr>
            <p:spPr>
              <a:xfrm>
                <a:off x="4400" y="1321"/>
                <a:ext cx="0" cy="109"/>
              </a:xfrm>
              <a:prstGeom prst="straightConnector1">
                <a:avLst/>
              </a:prstGeom>
              <a:noFill/>
              <a:ln cap="flat" cmpd="sng" w="19050">
                <a:solidFill>
                  <a:srgbClr val="000000"/>
                </a:solidFill>
                <a:prstDash val="solid"/>
                <a:round/>
                <a:headEnd len="med" w="med" type="none"/>
                <a:tailEnd len="med" w="med" type="none"/>
              </a:ln>
            </p:spPr>
          </p:cxnSp>
          <p:cxnSp>
            <p:nvCxnSpPr>
              <p:cNvPr id="1684" name="Google Shape;1684;p41"/>
              <p:cNvCxnSpPr/>
              <p:nvPr/>
            </p:nvCxnSpPr>
            <p:spPr>
              <a:xfrm>
                <a:off x="5063" y="1327"/>
                <a:ext cx="0" cy="106"/>
              </a:xfrm>
              <a:prstGeom prst="straightConnector1">
                <a:avLst/>
              </a:prstGeom>
              <a:noFill/>
              <a:ln cap="flat" cmpd="sng" w="19050">
                <a:solidFill>
                  <a:srgbClr val="000000"/>
                </a:solidFill>
                <a:prstDash val="solid"/>
                <a:round/>
                <a:headEnd len="med" w="med" type="none"/>
                <a:tailEnd len="med" w="med" type="none"/>
              </a:ln>
            </p:spPr>
          </p:cxnSp>
        </p:grpSp>
        <p:grpSp>
          <p:nvGrpSpPr>
            <p:cNvPr id="1685" name="Google Shape;1685;p41"/>
            <p:cNvGrpSpPr/>
            <p:nvPr/>
          </p:nvGrpSpPr>
          <p:grpSpPr>
            <a:xfrm flipH="1">
              <a:off x="7207250" y="2239963"/>
              <a:ext cx="641350" cy="558800"/>
              <a:chOff x="-44" y="1473"/>
              <a:chExt cx="981" cy="1105"/>
            </a:xfrm>
          </p:grpSpPr>
          <p:pic>
            <p:nvPicPr>
              <p:cNvPr descr="desktop_computer_stylized_medium" id="1686" name="Google Shape;1686;p4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687" name="Google Shape;1687;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688" name="Google Shape;1688;p41"/>
            <p:cNvGrpSpPr/>
            <p:nvPr/>
          </p:nvGrpSpPr>
          <p:grpSpPr>
            <a:xfrm flipH="1">
              <a:off x="7246938" y="2916238"/>
              <a:ext cx="641350" cy="558800"/>
              <a:chOff x="-44" y="1473"/>
              <a:chExt cx="981" cy="1105"/>
            </a:xfrm>
          </p:grpSpPr>
          <p:pic>
            <p:nvPicPr>
              <p:cNvPr descr="desktop_computer_stylized_medium" id="1689" name="Google Shape;1689;p4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690" name="Google Shape;1690;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691" name="Google Shape;1691;p41"/>
            <p:cNvGrpSpPr/>
            <p:nvPr/>
          </p:nvGrpSpPr>
          <p:grpSpPr>
            <a:xfrm flipH="1">
              <a:off x="7254875" y="3670300"/>
              <a:ext cx="641350" cy="558800"/>
              <a:chOff x="-44" y="1473"/>
              <a:chExt cx="981" cy="1105"/>
            </a:xfrm>
          </p:grpSpPr>
          <p:pic>
            <p:nvPicPr>
              <p:cNvPr descr="desktop_computer_stylized_medium" id="1692" name="Google Shape;1692;p4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693" name="Google Shape;1693;p4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42"/>
          <p:cNvSpPr txBox="1"/>
          <p:nvPr>
            <p:ph type="title"/>
          </p:nvPr>
        </p:nvSpPr>
        <p:spPr>
          <a:xfrm>
            <a:off x="3010485" y="1775167"/>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4.6 ICMP</a:t>
            </a:r>
            <a:br>
              <a:rPr b="1" lang="en-US" sz="6600">
                <a:latin typeface="Times New Roman"/>
                <a:ea typeface="Times New Roman"/>
                <a:cs typeface="Times New Roman"/>
                <a:sym typeface="Times New Roman"/>
              </a:rPr>
            </a:br>
            <a:r>
              <a:rPr b="1" lang="en-US">
                <a:latin typeface="Times New Roman"/>
                <a:ea typeface="Times New Roman"/>
                <a:cs typeface="Times New Roman"/>
                <a:sym typeface="Times New Roman"/>
              </a:rPr>
              <a:t>Internet Control Message Protocol</a:t>
            </a:r>
            <a:endParaRPr b="1" sz="7200">
              <a:latin typeface="Times New Roman"/>
              <a:ea typeface="Times New Roman"/>
              <a:cs typeface="Times New Roman"/>
              <a:sym typeface="Times New Roman"/>
            </a:endParaRPr>
          </a:p>
        </p:txBody>
      </p:sp>
      <p:sp>
        <p:nvSpPr>
          <p:cNvPr id="1699" name="Google Shape;1699;p4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3"/>
          <p:cNvSpPr txBox="1"/>
          <p:nvPr>
            <p:ph type="title"/>
          </p:nvPr>
        </p:nvSpPr>
        <p:spPr>
          <a:xfrm>
            <a:off x="731669" y="824937"/>
            <a:ext cx="5080486" cy="8601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4.6 ICMP</a:t>
            </a:r>
            <a:endParaRPr/>
          </a:p>
        </p:txBody>
      </p:sp>
      <p:sp>
        <p:nvSpPr>
          <p:cNvPr id="1705" name="Google Shape;1705;p4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06" name="Google Shape;1706;p43"/>
          <p:cNvSpPr txBox="1"/>
          <p:nvPr>
            <p:ph idx="2" type="body"/>
          </p:nvPr>
        </p:nvSpPr>
        <p:spPr>
          <a:xfrm>
            <a:off x="6534151" y="824937"/>
            <a:ext cx="5126206" cy="549894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800"/>
              <a:buNone/>
            </a:pPr>
            <a:r>
              <a:rPr b="1" lang="en-US" sz="1800" u="sng">
                <a:latin typeface="Times New Roman"/>
                <a:ea typeface="Times New Roman"/>
                <a:cs typeface="Times New Roman"/>
                <a:sym typeface="Times New Roman"/>
              </a:rPr>
              <a:t>Loại</a:t>
            </a:r>
            <a:r>
              <a:rPr lang="en-US" sz="1800">
                <a:latin typeface="Times New Roman"/>
                <a:ea typeface="Times New Roman"/>
                <a:cs typeface="Times New Roman"/>
                <a:sym typeface="Times New Roman"/>
              </a:rPr>
              <a:t>	</a:t>
            </a:r>
            <a:r>
              <a:rPr b="1" lang="en-US" sz="1800" u="sng">
                <a:latin typeface="Times New Roman"/>
                <a:ea typeface="Times New Roman"/>
                <a:cs typeface="Times New Roman"/>
                <a:sym typeface="Times New Roman"/>
              </a:rPr>
              <a:t>Mã</a:t>
            </a:r>
            <a:r>
              <a:rPr lang="en-US" sz="1800">
                <a:latin typeface="Times New Roman"/>
                <a:ea typeface="Times New Roman"/>
                <a:cs typeface="Times New Roman"/>
                <a:sym typeface="Times New Roman"/>
              </a:rPr>
              <a:t>	</a:t>
            </a:r>
            <a:r>
              <a:rPr b="1" lang="en-US" sz="1800" u="sng">
                <a:latin typeface="Times New Roman"/>
                <a:ea typeface="Times New Roman"/>
                <a:cs typeface="Times New Roman"/>
                <a:sym typeface="Times New Roman"/>
              </a:rPr>
              <a:t>Mô tả</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0	0	echo reply (ping)</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0	dest. network unreachable</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1	dest host unreachable</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2	dest protocol unreachable</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3	dest port unreachable</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6	dest network unknown</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3	7	dest host unknown</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4	0	source quench (congestion 			control – not used)</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8	0	echo request (ping)</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9	0	route advertisement</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10	0	router discovery</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11	0	TTL expired</a:t>
            </a:r>
            <a:endParaRPr/>
          </a:p>
          <a:p>
            <a:pPr indent="0" lvl="0" marL="0" rtl="0" algn="l">
              <a:lnSpc>
                <a:spcPct val="90000"/>
              </a:lnSpc>
              <a:spcBef>
                <a:spcPts val="1000"/>
              </a:spcBef>
              <a:spcAft>
                <a:spcPts val="0"/>
              </a:spcAft>
              <a:buClr>
                <a:schemeClr val="dk1"/>
              </a:buClr>
              <a:buSzPts val="1800"/>
              <a:buNone/>
            </a:pPr>
            <a:r>
              <a:rPr lang="en-US" sz="1800">
                <a:latin typeface="Times New Roman"/>
                <a:ea typeface="Times New Roman"/>
                <a:cs typeface="Times New Roman"/>
                <a:sym typeface="Times New Roman"/>
              </a:rPr>
              <a:t>12	0	bad IP header</a:t>
            </a:r>
            <a:endParaRPr/>
          </a:p>
        </p:txBody>
      </p:sp>
      <p:sp>
        <p:nvSpPr>
          <p:cNvPr id="1707" name="Google Shape;1707;p43"/>
          <p:cNvSpPr txBox="1"/>
          <p:nvPr>
            <p:ph idx="1" type="body"/>
          </p:nvPr>
        </p:nvSpPr>
        <p:spPr>
          <a:xfrm>
            <a:off x="579120" y="1685073"/>
            <a:ext cx="5233035" cy="4305300"/>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Được sử dụng bởi các host và router để truyền thông tin tầng network.</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Thông báo: host, network, port, giao thức không có thực.</a:t>
            </a:r>
            <a:endParaRPr/>
          </a:p>
          <a:p>
            <a:pPr indent="-228600" lvl="1" marL="685800"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Phản hồi request/reply (ping).</a:t>
            </a:r>
            <a:endParaRPr/>
          </a:p>
          <a:p>
            <a:pPr indent="-342900" lvl="0" marL="3429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Các thông điệp ICMP được mang trong các IP Datagram.</a:t>
            </a:r>
            <a:endParaRPr/>
          </a:p>
          <a:p>
            <a:pPr indent="-342900" lvl="0" marL="3429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Thông điệp ICMP: loại, mã cộng thêm 8 byte đầu tiên của IP Datagram gây ra lỗi.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4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13" name="Google Shape;1713;p44"/>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4.6 Traceroute và ICMP</a:t>
            </a:r>
            <a:endParaRPr/>
          </a:p>
        </p:txBody>
      </p:sp>
      <p:sp>
        <p:nvSpPr>
          <p:cNvPr id="1714" name="Google Shape;1714;p44"/>
          <p:cNvSpPr txBox="1"/>
          <p:nvPr>
            <p:ph idx="1" type="body"/>
          </p:nvPr>
        </p:nvSpPr>
        <p:spPr>
          <a:xfrm>
            <a:off x="554031" y="1587199"/>
            <a:ext cx="6589825" cy="3769214"/>
          </a:xfrm>
          <a:prstGeom prst="rect">
            <a:avLst/>
          </a:prstGeom>
          <a:noFill/>
          <a:ln>
            <a:noFill/>
          </a:ln>
        </p:spPr>
        <p:txBody>
          <a:bodyPr anchorCtr="0" anchor="t" bIns="45700" lIns="91425" spcFirstLastPara="1" rIns="91425" wrap="square" tIns="45700">
            <a:noAutofit/>
          </a:bodyPr>
          <a:lstStyle/>
          <a:p>
            <a:pPr indent="-338138" lvl="0" marL="338138"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Nguồn gửi một chuỗi các segment UDP đến đích.</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Cái đầu tiên: TTL = 1.</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Cái thứ 2: TTL = 2, tương tự.</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Không giống số port.</a:t>
            </a:r>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Khi datagram thứ n đến router thứ n:</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Router hủy datagram.</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Và gửi đến nguồn một thông điệp ICMP (loại 11, mã 0).</a:t>
            </a:r>
            <a:endParaRPr/>
          </a:p>
          <a:p>
            <a:pPr indent="-344488" lvl="1" marL="576263" rtl="0" algn="just">
              <a:lnSpc>
                <a:spcPct val="90000"/>
              </a:lnSpc>
              <a:spcBef>
                <a:spcPts val="5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Thông điệp ICMP bao gồm tên và địa chỉ IP của router.</a:t>
            </a:r>
            <a:endParaRPr/>
          </a:p>
        </p:txBody>
      </p:sp>
      <p:grpSp>
        <p:nvGrpSpPr>
          <p:cNvPr id="1715" name="Google Shape;1715;p44"/>
          <p:cNvGrpSpPr/>
          <p:nvPr/>
        </p:nvGrpSpPr>
        <p:grpSpPr>
          <a:xfrm>
            <a:off x="2489982" y="5018959"/>
            <a:ext cx="7212034" cy="1245017"/>
            <a:chOff x="517525" y="5541963"/>
            <a:chExt cx="6802438" cy="919333"/>
          </a:xfrm>
        </p:grpSpPr>
        <p:cxnSp>
          <p:nvCxnSpPr>
            <p:cNvPr id="1716" name="Google Shape;1716;p44"/>
            <p:cNvCxnSpPr/>
            <p:nvPr/>
          </p:nvCxnSpPr>
          <p:spPr>
            <a:xfrm>
              <a:off x="1285875" y="5886450"/>
              <a:ext cx="288925" cy="265113"/>
            </a:xfrm>
            <a:prstGeom prst="straightConnector1">
              <a:avLst/>
            </a:prstGeom>
            <a:noFill/>
            <a:ln cap="flat" cmpd="sng" w="12700">
              <a:solidFill>
                <a:schemeClr val="dk1"/>
              </a:solidFill>
              <a:prstDash val="solid"/>
              <a:round/>
              <a:headEnd len="med" w="med" type="none"/>
              <a:tailEnd len="med" w="med" type="none"/>
            </a:ln>
          </p:spPr>
        </p:cxnSp>
        <p:cxnSp>
          <p:nvCxnSpPr>
            <p:cNvPr id="1717" name="Google Shape;1717;p44"/>
            <p:cNvCxnSpPr/>
            <p:nvPr/>
          </p:nvCxnSpPr>
          <p:spPr>
            <a:xfrm flipH="1" rot="10800000">
              <a:off x="2079625" y="5937250"/>
              <a:ext cx="458788" cy="207963"/>
            </a:xfrm>
            <a:prstGeom prst="straightConnector1">
              <a:avLst/>
            </a:prstGeom>
            <a:noFill/>
            <a:ln cap="flat" cmpd="sng" w="12700">
              <a:solidFill>
                <a:schemeClr val="dk1"/>
              </a:solidFill>
              <a:prstDash val="solid"/>
              <a:round/>
              <a:headEnd len="med" w="med" type="none"/>
              <a:tailEnd len="med" w="med" type="none"/>
            </a:ln>
          </p:spPr>
        </p:cxnSp>
        <p:cxnSp>
          <p:nvCxnSpPr>
            <p:cNvPr id="1718" name="Google Shape;1718;p44"/>
            <p:cNvCxnSpPr/>
            <p:nvPr/>
          </p:nvCxnSpPr>
          <p:spPr>
            <a:xfrm>
              <a:off x="3014663" y="5921375"/>
              <a:ext cx="485775" cy="207963"/>
            </a:xfrm>
            <a:prstGeom prst="straightConnector1">
              <a:avLst/>
            </a:prstGeom>
            <a:noFill/>
            <a:ln cap="flat" cmpd="sng" w="12700">
              <a:solidFill>
                <a:schemeClr val="dk1"/>
              </a:solidFill>
              <a:prstDash val="solid"/>
              <a:round/>
              <a:headEnd len="med" w="med" type="none"/>
              <a:tailEnd len="med" w="med" type="none"/>
            </a:ln>
          </p:spPr>
        </p:cxnSp>
        <p:cxnSp>
          <p:nvCxnSpPr>
            <p:cNvPr id="1719" name="Google Shape;1719;p44"/>
            <p:cNvCxnSpPr/>
            <p:nvPr/>
          </p:nvCxnSpPr>
          <p:spPr>
            <a:xfrm flipH="1">
              <a:off x="2776538" y="5653088"/>
              <a:ext cx="349250" cy="152400"/>
            </a:xfrm>
            <a:prstGeom prst="straightConnector1">
              <a:avLst/>
            </a:prstGeom>
            <a:noFill/>
            <a:ln cap="flat" cmpd="sng" w="12700">
              <a:solidFill>
                <a:schemeClr val="dk1"/>
              </a:solidFill>
              <a:prstDash val="solid"/>
              <a:round/>
              <a:headEnd len="med" w="med" type="none"/>
              <a:tailEnd len="med" w="med" type="none"/>
            </a:ln>
          </p:spPr>
        </p:cxnSp>
        <p:cxnSp>
          <p:nvCxnSpPr>
            <p:cNvPr id="1720" name="Google Shape;1720;p44"/>
            <p:cNvCxnSpPr/>
            <p:nvPr/>
          </p:nvCxnSpPr>
          <p:spPr>
            <a:xfrm flipH="1">
              <a:off x="3990975" y="5981700"/>
              <a:ext cx="620713" cy="144463"/>
            </a:xfrm>
            <a:prstGeom prst="straightConnector1">
              <a:avLst/>
            </a:prstGeom>
            <a:noFill/>
            <a:ln cap="flat" cmpd="sng" w="12700">
              <a:solidFill>
                <a:schemeClr val="dk1"/>
              </a:solidFill>
              <a:prstDash val="solid"/>
              <a:round/>
              <a:headEnd len="med" w="med" type="none"/>
              <a:tailEnd len="med" w="med" type="none"/>
            </a:ln>
          </p:spPr>
        </p:cxnSp>
        <p:cxnSp>
          <p:nvCxnSpPr>
            <p:cNvPr id="1721" name="Google Shape;1721;p44"/>
            <p:cNvCxnSpPr/>
            <p:nvPr/>
          </p:nvCxnSpPr>
          <p:spPr>
            <a:xfrm>
              <a:off x="5110163" y="5946775"/>
              <a:ext cx="485775" cy="207963"/>
            </a:xfrm>
            <a:prstGeom prst="straightConnector1">
              <a:avLst/>
            </a:prstGeom>
            <a:noFill/>
            <a:ln cap="flat" cmpd="sng" w="12700">
              <a:solidFill>
                <a:schemeClr val="dk1"/>
              </a:solidFill>
              <a:prstDash val="solid"/>
              <a:round/>
              <a:headEnd len="med" w="med" type="none"/>
              <a:tailEnd len="med" w="med" type="none"/>
            </a:ln>
          </p:spPr>
        </p:cxnSp>
        <p:cxnSp>
          <p:nvCxnSpPr>
            <p:cNvPr id="1722" name="Google Shape;1722;p44"/>
            <p:cNvCxnSpPr/>
            <p:nvPr/>
          </p:nvCxnSpPr>
          <p:spPr>
            <a:xfrm flipH="1">
              <a:off x="6048375" y="5892800"/>
              <a:ext cx="557213" cy="277813"/>
            </a:xfrm>
            <a:prstGeom prst="straightConnector1">
              <a:avLst/>
            </a:prstGeom>
            <a:noFill/>
            <a:ln cap="flat" cmpd="sng" w="12700">
              <a:solidFill>
                <a:schemeClr val="dk1"/>
              </a:solidFill>
              <a:prstDash val="solid"/>
              <a:round/>
              <a:headEnd len="med" w="med" type="none"/>
              <a:tailEnd len="med" w="med" type="none"/>
            </a:ln>
          </p:spPr>
        </p:cxnSp>
        <p:cxnSp>
          <p:nvCxnSpPr>
            <p:cNvPr id="1723" name="Google Shape;1723;p44"/>
            <p:cNvCxnSpPr/>
            <p:nvPr/>
          </p:nvCxnSpPr>
          <p:spPr>
            <a:xfrm>
              <a:off x="2744788" y="6053138"/>
              <a:ext cx="228600" cy="311150"/>
            </a:xfrm>
            <a:prstGeom prst="straightConnector1">
              <a:avLst/>
            </a:prstGeom>
            <a:noFill/>
            <a:ln cap="flat" cmpd="sng" w="12700">
              <a:solidFill>
                <a:schemeClr val="dk1"/>
              </a:solidFill>
              <a:prstDash val="solid"/>
              <a:round/>
              <a:headEnd len="med" w="med" type="none"/>
              <a:tailEnd len="med" w="med" type="none"/>
            </a:ln>
          </p:spPr>
        </p:cxnSp>
        <p:cxnSp>
          <p:nvCxnSpPr>
            <p:cNvPr id="1724" name="Google Shape;1724;p44"/>
            <p:cNvCxnSpPr/>
            <p:nvPr/>
          </p:nvCxnSpPr>
          <p:spPr>
            <a:xfrm>
              <a:off x="4668838" y="5640388"/>
              <a:ext cx="228600" cy="311150"/>
            </a:xfrm>
            <a:prstGeom prst="straightConnector1">
              <a:avLst/>
            </a:prstGeom>
            <a:noFill/>
            <a:ln cap="flat" cmpd="sng" w="12700">
              <a:solidFill>
                <a:schemeClr val="dk1"/>
              </a:solidFill>
              <a:prstDash val="solid"/>
              <a:round/>
              <a:headEnd len="med" w="med" type="none"/>
              <a:tailEnd len="med" w="med" type="none"/>
            </a:ln>
          </p:spPr>
        </p:cxnSp>
        <p:cxnSp>
          <p:nvCxnSpPr>
            <p:cNvPr id="1725" name="Google Shape;1725;p44"/>
            <p:cNvCxnSpPr/>
            <p:nvPr/>
          </p:nvCxnSpPr>
          <p:spPr>
            <a:xfrm flipH="1">
              <a:off x="3386138" y="6243638"/>
              <a:ext cx="349250" cy="152400"/>
            </a:xfrm>
            <a:prstGeom prst="straightConnector1">
              <a:avLst/>
            </a:prstGeom>
            <a:noFill/>
            <a:ln cap="flat" cmpd="sng" w="12700">
              <a:solidFill>
                <a:schemeClr val="dk1"/>
              </a:solidFill>
              <a:prstDash val="solid"/>
              <a:round/>
              <a:headEnd len="med" w="med" type="none"/>
              <a:tailEnd len="med" w="med" type="none"/>
            </a:ln>
          </p:spPr>
        </p:cxnSp>
        <p:cxnSp>
          <p:nvCxnSpPr>
            <p:cNvPr id="1726" name="Google Shape;1726;p44"/>
            <p:cNvCxnSpPr/>
            <p:nvPr/>
          </p:nvCxnSpPr>
          <p:spPr>
            <a:xfrm>
              <a:off x="3741738" y="5748338"/>
              <a:ext cx="6350" cy="260350"/>
            </a:xfrm>
            <a:prstGeom prst="straightConnector1">
              <a:avLst/>
            </a:prstGeom>
            <a:noFill/>
            <a:ln cap="flat" cmpd="sng" w="12700">
              <a:solidFill>
                <a:schemeClr val="dk1"/>
              </a:solidFill>
              <a:prstDash val="solid"/>
              <a:round/>
              <a:headEnd len="med" w="med" type="none"/>
              <a:tailEnd len="med" w="med" type="none"/>
            </a:ln>
          </p:spPr>
        </p:cxnSp>
        <p:sp>
          <p:nvSpPr>
            <p:cNvPr id="1727" name="Google Shape;1727;p44"/>
            <p:cNvSpPr txBox="1"/>
            <p:nvPr/>
          </p:nvSpPr>
          <p:spPr>
            <a:xfrm>
              <a:off x="1387475" y="5605463"/>
              <a:ext cx="999710" cy="2954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C0000"/>
                  </a:solidFill>
                  <a:latin typeface="Times New Roman"/>
                  <a:ea typeface="Times New Roman"/>
                  <a:cs typeface="Times New Roman"/>
                  <a:sym typeface="Times New Roman"/>
                </a:rPr>
                <a:t>3 probes</a:t>
              </a:r>
              <a:endParaRPr/>
            </a:p>
          </p:txBody>
        </p:sp>
        <p:sp>
          <p:nvSpPr>
            <p:cNvPr id="1728" name="Google Shape;1728;p44"/>
            <p:cNvSpPr txBox="1"/>
            <p:nvPr/>
          </p:nvSpPr>
          <p:spPr>
            <a:xfrm>
              <a:off x="2001838" y="6165851"/>
              <a:ext cx="999710" cy="2954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C0000"/>
                  </a:solidFill>
                  <a:latin typeface="Times New Roman"/>
                  <a:ea typeface="Times New Roman"/>
                  <a:cs typeface="Times New Roman"/>
                  <a:sym typeface="Times New Roman"/>
                </a:rPr>
                <a:t>3 probes</a:t>
              </a:r>
              <a:endParaRPr/>
            </a:p>
          </p:txBody>
        </p:sp>
        <p:sp>
          <p:nvSpPr>
            <p:cNvPr id="1729" name="Google Shape;1729;p44"/>
            <p:cNvSpPr txBox="1"/>
            <p:nvPr/>
          </p:nvSpPr>
          <p:spPr>
            <a:xfrm>
              <a:off x="3025775" y="5580063"/>
              <a:ext cx="999710" cy="2954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C0000"/>
                  </a:solidFill>
                  <a:latin typeface="Times New Roman"/>
                  <a:ea typeface="Times New Roman"/>
                  <a:cs typeface="Times New Roman"/>
                  <a:sym typeface="Times New Roman"/>
                </a:rPr>
                <a:t>3 probes</a:t>
              </a:r>
              <a:endParaRPr/>
            </a:p>
          </p:txBody>
        </p:sp>
        <p:grpSp>
          <p:nvGrpSpPr>
            <p:cNvPr id="1730" name="Google Shape;1730;p44"/>
            <p:cNvGrpSpPr/>
            <p:nvPr/>
          </p:nvGrpSpPr>
          <p:grpSpPr>
            <a:xfrm>
              <a:off x="517525" y="5541963"/>
              <a:ext cx="820738" cy="688975"/>
              <a:chOff x="-44" y="1473"/>
              <a:chExt cx="981" cy="1105"/>
            </a:xfrm>
          </p:grpSpPr>
          <p:pic>
            <p:nvPicPr>
              <p:cNvPr descr="desktop_computer_stylized_medium" id="1731" name="Google Shape;1731;p4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732" name="Google Shape;1732;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33" name="Google Shape;1733;p44"/>
            <p:cNvGrpSpPr/>
            <p:nvPr/>
          </p:nvGrpSpPr>
          <p:grpSpPr>
            <a:xfrm flipH="1">
              <a:off x="6565900" y="5580063"/>
              <a:ext cx="754063" cy="669925"/>
              <a:chOff x="-44" y="1473"/>
              <a:chExt cx="981" cy="1105"/>
            </a:xfrm>
          </p:grpSpPr>
          <p:pic>
            <p:nvPicPr>
              <p:cNvPr descr="desktop_computer_stylized_medium" id="1734" name="Google Shape;1734;p44"/>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1735" name="Google Shape;1735;p44"/>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36" name="Google Shape;1736;p44"/>
            <p:cNvGrpSpPr/>
            <p:nvPr/>
          </p:nvGrpSpPr>
          <p:grpSpPr>
            <a:xfrm>
              <a:off x="5513388" y="6080125"/>
              <a:ext cx="617537" cy="250825"/>
              <a:chOff x="2356" y="1300"/>
              <a:chExt cx="555" cy="194"/>
            </a:xfrm>
          </p:grpSpPr>
          <p:sp>
            <p:nvSpPr>
              <p:cNvPr id="1737" name="Google Shape;1737;p44"/>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8" name="Google Shape;1738;p44"/>
              <p:cNvSpPr/>
              <p:nvPr/>
            </p:nvSpPr>
            <p:spPr>
              <a:xfrm>
                <a:off x="2357" y="1374"/>
                <a:ext cx="554" cy="66"/>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39" name="Google Shape;1739;p44"/>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40" name="Google Shape;1740;p44"/>
              <p:cNvGrpSpPr/>
              <p:nvPr/>
            </p:nvGrpSpPr>
            <p:grpSpPr>
              <a:xfrm>
                <a:off x="2468" y="1332"/>
                <a:ext cx="310" cy="60"/>
                <a:chOff x="2468" y="1332"/>
                <a:chExt cx="310" cy="60"/>
              </a:xfrm>
            </p:grpSpPr>
            <p:sp>
              <p:nvSpPr>
                <p:cNvPr id="1741" name="Google Shape;1741;p4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4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43" name="Google Shape;1743;p44"/>
              <p:cNvCxnSpPr/>
              <p:nvPr/>
            </p:nvCxnSpPr>
            <p:spPr>
              <a:xfrm>
                <a:off x="2357" y="1361"/>
                <a:ext cx="0" cy="82"/>
              </a:xfrm>
              <a:prstGeom prst="straightConnector1">
                <a:avLst/>
              </a:prstGeom>
              <a:noFill/>
              <a:ln cap="flat" cmpd="sng" w="9525">
                <a:solidFill>
                  <a:schemeClr val="dk1"/>
                </a:solidFill>
                <a:prstDash val="solid"/>
                <a:round/>
                <a:headEnd len="med" w="med" type="none"/>
                <a:tailEnd len="med" w="med" type="none"/>
              </a:ln>
            </p:spPr>
          </p:cxnSp>
          <p:cxnSp>
            <p:nvCxnSpPr>
              <p:cNvPr id="1744" name="Google Shape;1744;p44"/>
              <p:cNvCxnSpPr/>
              <p:nvPr/>
            </p:nvCxnSpPr>
            <p:spPr>
              <a:xfrm>
                <a:off x="2907" y="1363"/>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1745" name="Google Shape;1745;p44"/>
            <p:cNvGrpSpPr/>
            <p:nvPr/>
          </p:nvGrpSpPr>
          <p:grpSpPr>
            <a:xfrm>
              <a:off x="4545013" y="5808663"/>
              <a:ext cx="617537" cy="250825"/>
              <a:chOff x="2356" y="1300"/>
              <a:chExt cx="555" cy="194"/>
            </a:xfrm>
          </p:grpSpPr>
          <p:sp>
            <p:nvSpPr>
              <p:cNvPr id="1746" name="Google Shape;1746;p44"/>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7" name="Google Shape;1747;p44"/>
              <p:cNvSpPr/>
              <p:nvPr/>
            </p:nvSpPr>
            <p:spPr>
              <a:xfrm>
                <a:off x="2357" y="1374"/>
                <a:ext cx="554" cy="66"/>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48" name="Google Shape;1748;p44"/>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49" name="Google Shape;1749;p44"/>
              <p:cNvGrpSpPr/>
              <p:nvPr/>
            </p:nvGrpSpPr>
            <p:grpSpPr>
              <a:xfrm>
                <a:off x="2468" y="1332"/>
                <a:ext cx="310" cy="60"/>
                <a:chOff x="2468" y="1332"/>
                <a:chExt cx="310" cy="60"/>
              </a:xfrm>
            </p:grpSpPr>
            <p:sp>
              <p:nvSpPr>
                <p:cNvPr id="1750" name="Google Shape;1750;p4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4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52" name="Google Shape;1752;p44"/>
              <p:cNvCxnSpPr/>
              <p:nvPr/>
            </p:nvCxnSpPr>
            <p:spPr>
              <a:xfrm>
                <a:off x="2357" y="1361"/>
                <a:ext cx="0" cy="82"/>
              </a:xfrm>
              <a:prstGeom prst="straightConnector1">
                <a:avLst/>
              </a:prstGeom>
              <a:noFill/>
              <a:ln cap="flat" cmpd="sng" w="9525">
                <a:solidFill>
                  <a:schemeClr val="dk1"/>
                </a:solidFill>
                <a:prstDash val="solid"/>
                <a:round/>
                <a:headEnd len="med" w="med" type="none"/>
                <a:tailEnd len="med" w="med" type="none"/>
              </a:ln>
            </p:spPr>
          </p:cxnSp>
          <p:cxnSp>
            <p:nvCxnSpPr>
              <p:cNvPr id="1753" name="Google Shape;1753;p44"/>
              <p:cNvCxnSpPr/>
              <p:nvPr/>
            </p:nvCxnSpPr>
            <p:spPr>
              <a:xfrm>
                <a:off x="2907" y="1363"/>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1754" name="Google Shape;1754;p44"/>
            <p:cNvGrpSpPr/>
            <p:nvPr/>
          </p:nvGrpSpPr>
          <p:grpSpPr>
            <a:xfrm>
              <a:off x="3394075" y="6018213"/>
              <a:ext cx="617538" cy="250825"/>
              <a:chOff x="2356" y="1300"/>
              <a:chExt cx="555" cy="194"/>
            </a:xfrm>
          </p:grpSpPr>
          <p:sp>
            <p:nvSpPr>
              <p:cNvPr id="1755" name="Google Shape;1755;p44"/>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6" name="Google Shape;1756;p44"/>
              <p:cNvSpPr/>
              <p:nvPr/>
            </p:nvSpPr>
            <p:spPr>
              <a:xfrm>
                <a:off x="2357" y="1374"/>
                <a:ext cx="554" cy="66"/>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57" name="Google Shape;1757;p44"/>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58" name="Google Shape;1758;p44"/>
              <p:cNvGrpSpPr/>
              <p:nvPr/>
            </p:nvGrpSpPr>
            <p:grpSpPr>
              <a:xfrm>
                <a:off x="2468" y="1332"/>
                <a:ext cx="310" cy="60"/>
                <a:chOff x="2468" y="1332"/>
                <a:chExt cx="310" cy="60"/>
              </a:xfrm>
            </p:grpSpPr>
            <p:sp>
              <p:nvSpPr>
                <p:cNvPr id="1759" name="Google Shape;1759;p4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4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61" name="Google Shape;1761;p44"/>
              <p:cNvCxnSpPr/>
              <p:nvPr/>
            </p:nvCxnSpPr>
            <p:spPr>
              <a:xfrm>
                <a:off x="2357" y="1361"/>
                <a:ext cx="0" cy="82"/>
              </a:xfrm>
              <a:prstGeom prst="straightConnector1">
                <a:avLst/>
              </a:prstGeom>
              <a:noFill/>
              <a:ln cap="flat" cmpd="sng" w="9525">
                <a:solidFill>
                  <a:schemeClr val="dk1"/>
                </a:solidFill>
                <a:prstDash val="solid"/>
                <a:round/>
                <a:headEnd len="med" w="med" type="none"/>
                <a:tailEnd len="med" w="med" type="none"/>
              </a:ln>
            </p:spPr>
          </p:cxnSp>
          <p:cxnSp>
            <p:nvCxnSpPr>
              <p:cNvPr id="1762" name="Google Shape;1762;p44"/>
              <p:cNvCxnSpPr/>
              <p:nvPr/>
            </p:nvCxnSpPr>
            <p:spPr>
              <a:xfrm>
                <a:off x="2907" y="1363"/>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1763" name="Google Shape;1763;p44"/>
            <p:cNvGrpSpPr/>
            <p:nvPr/>
          </p:nvGrpSpPr>
          <p:grpSpPr>
            <a:xfrm>
              <a:off x="2392363" y="5772150"/>
              <a:ext cx="617537" cy="250825"/>
              <a:chOff x="2356" y="1300"/>
              <a:chExt cx="555" cy="194"/>
            </a:xfrm>
          </p:grpSpPr>
          <p:sp>
            <p:nvSpPr>
              <p:cNvPr id="1764" name="Google Shape;1764;p44"/>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5" name="Google Shape;1765;p44"/>
              <p:cNvSpPr/>
              <p:nvPr/>
            </p:nvSpPr>
            <p:spPr>
              <a:xfrm>
                <a:off x="2357" y="1374"/>
                <a:ext cx="554" cy="66"/>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66" name="Google Shape;1766;p44"/>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67" name="Google Shape;1767;p44"/>
              <p:cNvGrpSpPr/>
              <p:nvPr/>
            </p:nvGrpSpPr>
            <p:grpSpPr>
              <a:xfrm>
                <a:off x="2468" y="1332"/>
                <a:ext cx="310" cy="60"/>
                <a:chOff x="2468" y="1332"/>
                <a:chExt cx="310" cy="60"/>
              </a:xfrm>
            </p:grpSpPr>
            <p:sp>
              <p:nvSpPr>
                <p:cNvPr id="1768" name="Google Shape;1768;p4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4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70" name="Google Shape;1770;p44"/>
              <p:cNvCxnSpPr/>
              <p:nvPr/>
            </p:nvCxnSpPr>
            <p:spPr>
              <a:xfrm>
                <a:off x="2357" y="1361"/>
                <a:ext cx="0" cy="82"/>
              </a:xfrm>
              <a:prstGeom prst="straightConnector1">
                <a:avLst/>
              </a:prstGeom>
              <a:noFill/>
              <a:ln cap="flat" cmpd="sng" w="9525">
                <a:solidFill>
                  <a:schemeClr val="dk1"/>
                </a:solidFill>
                <a:prstDash val="solid"/>
                <a:round/>
                <a:headEnd len="med" w="med" type="none"/>
                <a:tailEnd len="med" w="med" type="none"/>
              </a:ln>
            </p:spPr>
          </p:cxnSp>
          <p:cxnSp>
            <p:nvCxnSpPr>
              <p:cNvPr id="1771" name="Google Shape;1771;p44"/>
              <p:cNvCxnSpPr/>
              <p:nvPr/>
            </p:nvCxnSpPr>
            <p:spPr>
              <a:xfrm>
                <a:off x="2907" y="1363"/>
                <a:ext cx="0" cy="86"/>
              </a:xfrm>
              <a:prstGeom prst="straightConnector1">
                <a:avLst/>
              </a:prstGeom>
              <a:noFill/>
              <a:ln cap="flat" cmpd="sng" w="9525">
                <a:solidFill>
                  <a:schemeClr val="dk1"/>
                </a:solidFill>
                <a:prstDash val="solid"/>
                <a:round/>
                <a:headEnd len="med" w="med" type="none"/>
                <a:tailEnd len="med" w="med" type="none"/>
              </a:ln>
            </p:spPr>
          </p:cxnSp>
        </p:grpSp>
        <p:grpSp>
          <p:nvGrpSpPr>
            <p:cNvPr id="1772" name="Google Shape;1772;p44"/>
            <p:cNvGrpSpPr/>
            <p:nvPr/>
          </p:nvGrpSpPr>
          <p:grpSpPr>
            <a:xfrm>
              <a:off x="1517650" y="6038850"/>
              <a:ext cx="617538" cy="250825"/>
              <a:chOff x="2356" y="1300"/>
              <a:chExt cx="555" cy="194"/>
            </a:xfrm>
          </p:grpSpPr>
          <p:sp>
            <p:nvSpPr>
              <p:cNvPr id="1773" name="Google Shape;1773;p44"/>
              <p:cNvSpPr/>
              <p:nvPr/>
            </p:nvSpPr>
            <p:spPr>
              <a:xfrm>
                <a:off x="2357" y="1385"/>
                <a:ext cx="551" cy="109"/>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4" name="Google Shape;1774;p44"/>
              <p:cNvSpPr/>
              <p:nvPr/>
            </p:nvSpPr>
            <p:spPr>
              <a:xfrm>
                <a:off x="2357" y="1374"/>
                <a:ext cx="554" cy="66"/>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775" name="Google Shape;1775;p44"/>
              <p:cNvSpPr/>
              <p:nvPr/>
            </p:nvSpPr>
            <p:spPr>
              <a:xfrm>
                <a:off x="2356" y="1300"/>
                <a:ext cx="551" cy="127"/>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1776" name="Google Shape;1776;p44"/>
              <p:cNvGrpSpPr/>
              <p:nvPr/>
            </p:nvGrpSpPr>
            <p:grpSpPr>
              <a:xfrm>
                <a:off x="2468" y="1332"/>
                <a:ext cx="310" cy="60"/>
                <a:chOff x="2468" y="1332"/>
                <a:chExt cx="310" cy="60"/>
              </a:xfrm>
            </p:grpSpPr>
            <p:sp>
              <p:nvSpPr>
                <p:cNvPr id="1777" name="Google Shape;1777;p4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4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2857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779" name="Google Shape;1779;p44"/>
              <p:cNvCxnSpPr/>
              <p:nvPr/>
            </p:nvCxnSpPr>
            <p:spPr>
              <a:xfrm>
                <a:off x="2357" y="1361"/>
                <a:ext cx="0" cy="82"/>
              </a:xfrm>
              <a:prstGeom prst="straightConnector1">
                <a:avLst/>
              </a:prstGeom>
              <a:noFill/>
              <a:ln cap="flat" cmpd="sng" w="9525">
                <a:solidFill>
                  <a:schemeClr val="dk1"/>
                </a:solidFill>
                <a:prstDash val="solid"/>
                <a:round/>
                <a:headEnd len="med" w="med" type="none"/>
                <a:tailEnd len="med" w="med" type="none"/>
              </a:ln>
            </p:spPr>
          </p:cxnSp>
          <p:cxnSp>
            <p:nvCxnSpPr>
              <p:cNvPr id="1780" name="Google Shape;1780;p44"/>
              <p:cNvCxnSpPr/>
              <p:nvPr/>
            </p:nvCxnSpPr>
            <p:spPr>
              <a:xfrm>
                <a:off x="2907" y="1363"/>
                <a:ext cx="0" cy="86"/>
              </a:xfrm>
              <a:prstGeom prst="straightConnector1">
                <a:avLst/>
              </a:prstGeom>
              <a:noFill/>
              <a:ln cap="flat" cmpd="sng" w="9525">
                <a:solidFill>
                  <a:schemeClr val="dk1"/>
                </a:solidFill>
                <a:prstDash val="solid"/>
                <a:round/>
                <a:headEnd len="med" w="med" type="none"/>
                <a:tailEnd len="med" w="med" type="none"/>
              </a:ln>
            </p:spPr>
          </p:cxnSp>
        </p:grpSp>
        <p:sp>
          <p:nvSpPr>
            <p:cNvPr id="1781" name="Google Shape;1781;p44"/>
            <p:cNvSpPr/>
            <p:nvPr/>
          </p:nvSpPr>
          <p:spPr>
            <a:xfrm>
              <a:off x="1257300" y="5826125"/>
              <a:ext cx="2247900" cy="403225"/>
            </a:xfrm>
            <a:custGeom>
              <a:rect b="b" l="l" r="r" t="t"/>
              <a:pathLst>
                <a:path extrusionOk="0" h="254" w="1416">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cap="flat" cmpd="sng" w="28575">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44"/>
            <p:cNvSpPr/>
            <p:nvPr/>
          </p:nvSpPr>
          <p:spPr>
            <a:xfrm>
              <a:off x="1289050" y="5862638"/>
              <a:ext cx="419100" cy="419100"/>
            </a:xfrm>
            <a:custGeom>
              <a:rect b="b" l="l" r="r" t="t"/>
              <a:pathLst>
                <a:path extrusionOk="0" h="264" w="264">
                  <a:moveTo>
                    <a:pt x="60" y="0"/>
                  </a:moveTo>
                  <a:cubicBezTo>
                    <a:pt x="86" y="31"/>
                    <a:pt x="264" y="176"/>
                    <a:pt x="228" y="220"/>
                  </a:cubicBezTo>
                  <a:cubicBezTo>
                    <a:pt x="192" y="264"/>
                    <a:pt x="60" y="109"/>
                    <a:pt x="0" y="88"/>
                  </a:cubicBezTo>
                </a:path>
              </a:pathLst>
            </a:custGeom>
            <a:noFill/>
            <a:ln cap="flat" cmpd="sng" w="28575">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44"/>
            <p:cNvSpPr/>
            <p:nvPr/>
          </p:nvSpPr>
          <p:spPr>
            <a:xfrm>
              <a:off x="1282700" y="5776913"/>
              <a:ext cx="1346200" cy="474662"/>
            </a:xfrm>
            <a:custGeom>
              <a:rect b="b" l="l" r="r" t="t"/>
              <a:pathLst>
                <a:path extrusionOk="0" h="299" w="848">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cap="flat" cmpd="sng" w="28575">
              <a:solidFill>
                <a:srgbClr val="CC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84" name="Google Shape;1784;p44"/>
          <p:cNvSpPr txBox="1"/>
          <p:nvPr/>
        </p:nvSpPr>
        <p:spPr>
          <a:xfrm>
            <a:off x="7105721" y="1523659"/>
            <a:ext cx="4441030" cy="830997"/>
          </a:xfrm>
          <a:prstGeom prst="rect">
            <a:avLst/>
          </a:prstGeom>
          <a:noFill/>
          <a:ln>
            <a:noFill/>
          </a:ln>
        </p:spPr>
        <p:txBody>
          <a:bodyPr anchorCtr="0" anchor="t" bIns="45700" lIns="91425" spcFirstLastPara="1" rIns="91425" wrap="square" tIns="45700">
            <a:spAutoFit/>
          </a:bodyPr>
          <a:lstStyle/>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Khi thông điệp ICMP đến: nguồn ghi lại RTTs.</a:t>
            </a:r>
            <a:endParaRPr/>
          </a:p>
        </p:txBody>
      </p:sp>
      <p:sp>
        <p:nvSpPr>
          <p:cNvPr id="1785" name="Google Shape;1785;p44"/>
          <p:cNvSpPr txBox="1"/>
          <p:nvPr/>
        </p:nvSpPr>
        <p:spPr>
          <a:xfrm>
            <a:off x="7105721" y="2341303"/>
            <a:ext cx="3937415"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400">
                <a:solidFill>
                  <a:srgbClr val="FF0000"/>
                </a:solidFill>
                <a:latin typeface="Times New Roman"/>
                <a:ea typeface="Times New Roman"/>
                <a:cs typeface="Times New Roman"/>
                <a:sym typeface="Times New Roman"/>
              </a:rPr>
              <a:t>Tiêu chuẩn dừng:</a:t>
            </a:r>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Segment UDP lần lượt đến host đích.</a:t>
            </a:r>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Đích trả về thông điệp ICMP “port không có thực” (loại 3, mã 3).</a:t>
            </a:r>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Nguồn dừng.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4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91" name="Google Shape;1791;p45"/>
          <p:cNvSpPr txBox="1"/>
          <p:nvPr>
            <p:ph type="title"/>
          </p:nvPr>
        </p:nvSpPr>
        <p:spPr>
          <a:xfrm>
            <a:off x="676273" y="1080807"/>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4.6 Traceroute và ICMP</a:t>
            </a:r>
            <a:endParaRPr/>
          </a:p>
        </p:txBody>
      </p:sp>
      <p:pic>
        <p:nvPicPr>
          <p:cNvPr descr="Tracert Là Gì? Hướng Dẫn Cách Sử Dụng Lệnh Tracert Trong CMD" id="1792" name="Google Shape;1792;p45"/>
          <p:cNvPicPr preferRelativeResize="0"/>
          <p:nvPr/>
        </p:nvPicPr>
        <p:blipFill rotWithShape="1">
          <a:blip r:embed="rId3">
            <a:alphaModFix/>
          </a:blip>
          <a:srcRect b="0" l="0" r="0" t="0"/>
          <a:stretch/>
        </p:blipFill>
        <p:spPr>
          <a:xfrm>
            <a:off x="1457324" y="1923689"/>
            <a:ext cx="9324975" cy="4048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46"/>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1798" name="Google Shape;1798;p4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99" name="Google Shape;1799;p46"/>
          <p:cNvSpPr/>
          <p:nvPr/>
        </p:nvSpPr>
        <p:spPr>
          <a:xfrm>
            <a:off x="771783" y="1035191"/>
            <a:ext cx="9080937" cy="1419216"/>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NGOÀI VIỆC DHCP SERVER TRẢ VỀ ĐỊA CHỈ IP CHO MÁY TÍNH YÊU CẦU, NÓ CÒN CÓ THỂ TRẢ VỀ THÔNG TIN NÀO?</a:t>
            </a:r>
            <a:endParaRPr b="1" i="0" sz="3000" u="none" cap="none" strike="noStrike">
              <a:solidFill>
                <a:srgbClr val="000000"/>
              </a:solidFill>
              <a:latin typeface="Calibri"/>
              <a:ea typeface="Calibri"/>
              <a:cs typeface="Calibri"/>
              <a:sym typeface="Calibri"/>
            </a:endParaRPr>
          </a:p>
        </p:txBody>
      </p:sp>
      <p:grpSp>
        <p:nvGrpSpPr>
          <p:cNvPr id="1800" name="Google Shape;1800;p46"/>
          <p:cNvGrpSpPr/>
          <p:nvPr/>
        </p:nvGrpSpPr>
        <p:grpSpPr>
          <a:xfrm>
            <a:off x="771784" y="2643433"/>
            <a:ext cx="9007365" cy="546538"/>
            <a:chOff x="1418897" y="2165131"/>
            <a:chExt cx="9007365" cy="546538"/>
          </a:xfrm>
        </p:grpSpPr>
        <p:sp>
          <p:nvSpPr>
            <p:cNvPr id="1801" name="Google Shape;1801;p4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Subnet Mask và Default Gateway</a:t>
              </a:r>
              <a:endParaRPr b="1" i="0" sz="2600" u="none" cap="none" strike="noStrike">
                <a:solidFill>
                  <a:srgbClr val="000000"/>
                </a:solidFill>
                <a:latin typeface="Calibri"/>
                <a:ea typeface="Calibri"/>
                <a:cs typeface="Calibri"/>
                <a:sym typeface="Calibri"/>
              </a:endParaRPr>
            </a:p>
          </p:txBody>
        </p:sp>
        <p:sp>
          <p:nvSpPr>
            <p:cNvPr id="1802" name="Google Shape;1802;p4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803" name="Google Shape;1803;p46"/>
          <p:cNvGrpSpPr/>
          <p:nvPr/>
        </p:nvGrpSpPr>
        <p:grpSpPr>
          <a:xfrm>
            <a:off x="771783" y="3521047"/>
            <a:ext cx="9007365" cy="546538"/>
            <a:chOff x="1418897" y="2165131"/>
            <a:chExt cx="9007365" cy="546538"/>
          </a:xfrm>
        </p:grpSpPr>
        <p:sp>
          <p:nvSpPr>
            <p:cNvPr id="1804" name="Google Shape;1804;p4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Tên và địa chỉ IP của DNS Server</a:t>
              </a:r>
              <a:endParaRPr b="1" i="0" sz="2600" u="none" cap="none" strike="noStrike">
                <a:solidFill>
                  <a:srgbClr val="000000"/>
                </a:solidFill>
                <a:latin typeface="Calibri"/>
                <a:ea typeface="Calibri"/>
                <a:cs typeface="Calibri"/>
                <a:sym typeface="Calibri"/>
              </a:endParaRPr>
            </a:p>
          </p:txBody>
        </p:sp>
        <p:sp>
          <p:nvSpPr>
            <p:cNvPr id="1805" name="Google Shape;1805;p4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806" name="Google Shape;1806;p46"/>
          <p:cNvGrpSpPr/>
          <p:nvPr/>
        </p:nvGrpSpPr>
        <p:grpSpPr>
          <a:xfrm>
            <a:off x="771783" y="4398660"/>
            <a:ext cx="9007365" cy="546538"/>
            <a:chOff x="1418897" y="2165131"/>
            <a:chExt cx="9007365" cy="546538"/>
          </a:xfrm>
        </p:grpSpPr>
        <p:sp>
          <p:nvSpPr>
            <p:cNvPr id="1807" name="Google Shape;1807;p4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A và B đều đúng</a:t>
              </a:r>
              <a:endParaRPr b="1" i="0" sz="2600" u="none" cap="none" strike="noStrike">
                <a:solidFill>
                  <a:srgbClr val="000000"/>
                </a:solidFill>
                <a:latin typeface="Calibri"/>
                <a:ea typeface="Calibri"/>
                <a:cs typeface="Calibri"/>
                <a:sym typeface="Calibri"/>
              </a:endParaRPr>
            </a:p>
          </p:txBody>
        </p:sp>
        <p:sp>
          <p:nvSpPr>
            <p:cNvPr id="1808" name="Google Shape;1808;p4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809" name="Google Shape;1809;p46"/>
          <p:cNvGrpSpPr/>
          <p:nvPr/>
        </p:nvGrpSpPr>
        <p:grpSpPr>
          <a:xfrm>
            <a:off x="771783" y="5276272"/>
            <a:ext cx="9007365" cy="546538"/>
            <a:chOff x="1418897" y="2165131"/>
            <a:chExt cx="9007365" cy="546538"/>
          </a:xfrm>
        </p:grpSpPr>
        <p:sp>
          <p:nvSpPr>
            <p:cNvPr id="1810" name="Google Shape;1810;p4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A và B đều sai</a:t>
              </a:r>
              <a:endParaRPr b="1" i="0" sz="2600" u="none" cap="none" strike="noStrike">
                <a:solidFill>
                  <a:srgbClr val="000000"/>
                </a:solidFill>
                <a:latin typeface="Calibri"/>
                <a:ea typeface="Calibri"/>
                <a:cs typeface="Calibri"/>
                <a:sym typeface="Calibri"/>
              </a:endParaRPr>
            </a:p>
          </p:txBody>
        </p:sp>
        <p:sp>
          <p:nvSpPr>
            <p:cNvPr id="1811" name="Google Shape;1811;p4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812" name="Google Shape;1812;p46"/>
          <p:cNvSpPr/>
          <p:nvPr/>
        </p:nvSpPr>
        <p:spPr>
          <a:xfrm>
            <a:off x="771783" y="4256610"/>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7"/>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1818" name="Google Shape;1818;p4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19" name="Google Shape;1819;p47"/>
          <p:cNvSpPr/>
          <p:nvPr/>
        </p:nvSpPr>
        <p:spPr>
          <a:xfrm>
            <a:off x="771783" y="1221769"/>
            <a:ext cx="9080937" cy="1046060"/>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Calibri"/>
                <a:ea typeface="Calibri"/>
                <a:cs typeface="Calibri"/>
                <a:sym typeface="Calibri"/>
              </a:rPr>
              <a:t>LỆNH PING DÙNG ĐỂ?</a:t>
            </a:r>
            <a:endParaRPr b="1" i="0" sz="3000" u="none" cap="none" strike="noStrike">
              <a:solidFill>
                <a:srgbClr val="000000"/>
              </a:solidFill>
              <a:latin typeface="Calibri"/>
              <a:ea typeface="Calibri"/>
              <a:cs typeface="Calibri"/>
              <a:sym typeface="Calibri"/>
            </a:endParaRPr>
          </a:p>
        </p:txBody>
      </p:sp>
      <p:grpSp>
        <p:nvGrpSpPr>
          <p:cNvPr id="1820" name="Google Shape;1820;p47"/>
          <p:cNvGrpSpPr/>
          <p:nvPr/>
        </p:nvGrpSpPr>
        <p:grpSpPr>
          <a:xfrm>
            <a:off x="771784" y="2643433"/>
            <a:ext cx="9356954" cy="546538"/>
            <a:chOff x="1418897" y="2165131"/>
            <a:chExt cx="9356954" cy="546538"/>
          </a:xfrm>
        </p:grpSpPr>
        <p:sp>
          <p:nvSpPr>
            <p:cNvPr id="1821" name="Google Shape;1821;p47"/>
            <p:cNvSpPr/>
            <p:nvPr/>
          </p:nvSpPr>
          <p:spPr>
            <a:xfrm>
              <a:off x="1418897" y="2165131"/>
              <a:ext cx="9356954"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Kiểm tra các máy tính có đĩa cứng hay không</a:t>
              </a:r>
              <a:endParaRPr b="1" i="0" sz="2600" u="none" cap="none" strike="noStrike">
                <a:solidFill>
                  <a:srgbClr val="000000"/>
                </a:solidFill>
                <a:latin typeface="Calibri"/>
                <a:ea typeface="Calibri"/>
                <a:cs typeface="Calibri"/>
                <a:sym typeface="Calibri"/>
              </a:endParaRPr>
            </a:p>
          </p:txBody>
        </p:sp>
        <p:sp>
          <p:nvSpPr>
            <p:cNvPr id="1822" name="Google Shape;1822;p4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1823" name="Google Shape;1823;p47"/>
          <p:cNvGrpSpPr/>
          <p:nvPr/>
        </p:nvGrpSpPr>
        <p:grpSpPr>
          <a:xfrm>
            <a:off x="771783" y="3521047"/>
            <a:ext cx="9356955" cy="546538"/>
            <a:chOff x="1418897" y="2165131"/>
            <a:chExt cx="9356955" cy="546538"/>
          </a:xfrm>
        </p:grpSpPr>
        <p:sp>
          <p:nvSpPr>
            <p:cNvPr id="1824" name="Google Shape;1824;p47"/>
            <p:cNvSpPr/>
            <p:nvPr/>
          </p:nvSpPr>
          <p:spPr>
            <a:xfrm>
              <a:off x="1418897" y="2165131"/>
              <a:ext cx="935695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Kiểm tra các máy tính có hoạt động tốt hay không</a:t>
              </a:r>
              <a:endParaRPr b="1" i="0" sz="2600" u="none" cap="none" strike="noStrike">
                <a:solidFill>
                  <a:srgbClr val="000000"/>
                </a:solidFill>
                <a:latin typeface="Calibri"/>
                <a:ea typeface="Calibri"/>
                <a:cs typeface="Calibri"/>
                <a:sym typeface="Calibri"/>
              </a:endParaRPr>
            </a:p>
          </p:txBody>
        </p:sp>
        <p:sp>
          <p:nvSpPr>
            <p:cNvPr id="1825" name="Google Shape;1825;p4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1826" name="Google Shape;1826;p47"/>
          <p:cNvGrpSpPr/>
          <p:nvPr/>
        </p:nvGrpSpPr>
        <p:grpSpPr>
          <a:xfrm>
            <a:off x="771783" y="4398660"/>
            <a:ext cx="9356955" cy="546538"/>
            <a:chOff x="1418897" y="2165131"/>
            <a:chExt cx="9356955" cy="546538"/>
          </a:xfrm>
        </p:grpSpPr>
        <p:sp>
          <p:nvSpPr>
            <p:cNvPr id="1827" name="Google Shape;1827;p47"/>
            <p:cNvSpPr/>
            <p:nvPr/>
          </p:nvSpPr>
          <p:spPr>
            <a:xfrm>
              <a:off x="1418897" y="2165131"/>
              <a:ext cx="935695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Kiểm tra các máy tính trong mạng có kết nối với nhau không</a:t>
              </a:r>
              <a:endParaRPr b="1" i="0" sz="2600" u="none" cap="none" strike="noStrike">
                <a:solidFill>
                  <a:srgbClr val="000000"/>
                </a:solidFill>
                <a:latin typeface="Calibri"/>
                <a:ea typeface="Calibri"/>
                <a:cs typeface="Calibri"/>
                <a:sym typeface="Calibri"/>
              </a:endParaRPr>
            </a:p>
          </p:txBody>
        </p:sp>
        <p:sp>
          <p:nvSpPr>
            <p:cNvPr id="1828" name="Google Shape;1828;p4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1829" name="Google Shape;1829;p47"/>
          <p:cNvGrpSpPr/>
          <p:nvPr/>
        </p:nvGrpSpPr>
        <p:grpSpPr>
          <a:xfrm>
            <a:off x="771783" y="5276272"/>
            <a:ext cx="9356955" cy="546538"/>
            <a:chOff x="1418897" y="2165131"/>
            <a:chExt cx="9356955" cy="546538"/>
          </a:xfrm>
        </p:grpSpPr>
        <p:sp>
          <p:nvSpPr>
            <p:cNvPr id="1830" name="Google Shape;1830;p47"/>
            <p:cNvSpPr/>
            <p:nvPr/>
          </p:nvSpPr>
          <p:spPr>
            <a:xfrm>
              <a:off x="1418897" y="2165131"/>
              <a:ext cx="935695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 Kiểm tra các máy tính có truy cập kết nối Internet không</a:t>
              </a:r>
              <a:endParaRPr b="1" i="0" sz="2600" u="none" cap="none" strike="noStrike">
                <a:solidFill>
                  <a:srgbClr val="000000"/>
                </a:solidFill>
                <a:latin typeface="Calibri"/>
                <a:ea typeface="Calibri"/>
                <a:cs typeface="Calibri"/>
                <a:sym typeface="Calibri"/>
              </a:endParaRPr>
            </a:p>
          </p:txBody>
        </p:sp>
        <p:sp>
          <p:nvSpPr>
            <p:cNvPr id="1831" name="Google Shape;1831;p4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1832" name="Google Shape;1832;p47"/>
          <p:cNvSpPr/>
          <p:nvPr/>
        </p:nvSpPr>
        <p:spPr>
          <a:xfrm>
            <a:off x="771783" y="4256610"/>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48"/>
          <p:cNvSpPr txBox="1"/>
          <p:nvPr>
            <p:ph type="title"/>
          </p:nvPr>
        </p:nvSpPr>
        <p:spPr>
          <a:xfrm>
            <a:off x="3010485" y="1775167"/>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4.7 Các thuật toán routing</a:t>
            </a:r>
            <a:endParaRPr b="1" sz="7200">
              <a:latin typeface="Times New Roman"/>
              <a:ea typeface="Times New Roman"/>
              <a:cs typeface="Times New Roman"/>
              <a:sym typeface="Times New Roman"/>
            </a:endParaRPr>
          </a:p>
        </p:txBody>
      </p:sp>
      <p:sp>
        <p:nvSpPr>
          <p:cNvPr id="1838" name="Google Shape;1838;p4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49"/>
          <p:cNvSpPr txBox="1"/>
          <p:nvPr>
            <p:ph type="title"/>
          </p:nvPr>
        </p:nvSpPr>
        <p:spPr>
          <a:xfrm>
            <a:off x="614441" y="828418"/>
            <a:ext cx="5507697" cy="704849"/>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3800"/>
              <a:buFont typeface="Times New Roman"/>
              <a:buNone/>
            </a:pPr>
            <a:r>
              <a:rPr b="1" lang="en-US" sz="3800">
                <a:latin typeface="Times New Roman"/>
                <a:ea typeface="Times New Roman"/>
                <a:cs typeface="Times New Roman"/>
                <a:sym typeface="Times New Roman"/>
              </a:rPr>
              <a:t>4.7 Thuật toán Disjkstra</a:t>
            </a:r>
            <a:endParaRPr/>
          </a:p>
        </p:txBody>
      </p:sp>
      <p:sp>
        <p:nvSpPr>
          <p:cNvPr id="1844" name="Google Shape;1844;p4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45" name="Google Shape;1845;p49"/>
          <p:cNvSpPr txBox="1"/>
          <p:nvPr/>
        </p:nvSpPr>
        <p:spPr>
          <a:xfrm>
            <a:off x="614441" y="4003129"/>
            <a:ext cx="5231378" cy="2476833"/>
          </a:xfrm>
          <a:prstGeom prst="rect">
            <a:avLst/>
          </a:prstGeom>
          <a:noFill/>
          <a:ln>
            <a:noFill/>
          </a:ln>
        </p:spPr>
        <p:txBody>
          <a:bodyPr anchorCtr="0" anchor="t" bIns="45700" lIns="91425" spcFirstLastPara="1" rIns="91425" wrap="square" tIns="45700">
            <a:normAutofit/>
          </a:bodyPr>
          <a:lstStyle/>
          <a:p>
            <a:pPr indent="-338138" lvl="0" marL="338138" marR="0" rtl="0" algn="just">
              <a:lnSpc>
                <a:spcPct val="90000"/>
              </a:lnSpc>
              <a:spcBef>
                <a:spcPts val="0"/>
              </a:spcBef>
              <a:spcAft>
                <a:spcPts val="0"/>
              </a:spcAft>
              <a:buClr>
                <a:srgbClr val="FF0000"/>
              </a:buClr>
              <a:buSzPts val="2400"/>
              <a:buFont typeface="Arial"/>
              <a:buNone/>
            </a:pPr>
            <a:r>
              <a:rPr b="1" i="1" lang="en-US" sz="2400">
                <a:solidFill>
                  <a:srgbClr val="FF0000"/>
                </a:solidFill>
                <a:latin typeface="Times New Roman"/>
                <a:ea typeface="Times New Roman"/>
                <a:cs typeface="Times New Roman"/>
                <a:sym typeface="Times New Roman"/>
              </a:rPr>
              <a:t>Ghi chú:</a:t>
            </a:r>
            <a:endParaRPr/>
          </a:p>
          <a:p>
            <a:pPr indent="-338138" lvl="0" marL="338138" marR="0" rtl="0" algn="just">
              <a:lnSpc>
                <a:spcPct val="90000"/>
              </a:lnSpc>
              <a:spcBef>
                <a:spcPts val="10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Xây dựng cây đường đi ngắn nhất bằng cách lần theo các node liền kề trước.</a:t>
            </a:r>
            <a:endParaRPr/>
          </a:p>
          <a:p>
            <a:pPr indent="-338138" lvl="0" marL="338138" marR="0" rtl="0" algn="just">
              <a:lnSpc>
                <a:spcPct val="90000"/>
              </a:lnSpc>
              <a:spcBef>
                <a:spcPts val="100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Các đường đi có chi phí bằng nhau có thể tồn tại (có thể chia tùy tiện).</a:t>
            </a:r>
            <a:endParaRPr/>
          </a:p>
        </p:txBody>
      </p:sp>
      <p:sp>
        <p:nvSpPr>
          <p:cNvPr id="1846" name="Google Shape;1846;p49"/>
          <p:cNvSpPr txBox="1"/>
          <p:nvPr/>
        </p:nvSpPr>
        <p:spPr>
          <a:xfrm>
            <a:off x="830031" y="1706305"/>
            <a:ext cx="706437" cy="7016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Step</a:t>
            </a:r>
            <a:endParaRPr/>
          </a:p>
          <a:p>
            <a:pPr indent="0" lvl="0" marL="0" marR="0" rtl="0" algn="r">
              <a:spcBef>
                <a:spcPts val="0"/>
              </a:spcBef>
              <a:spcAft>
                <a:spcPts val="0"/>
              </a:spcAft>
              <a:buNone/>
            </a:pPr>
            <a:r>
              <a:t/>
            </a:r>
            <a:endParaRPr sz="2000">
              <a:solidFill>
                <a:schemeClr val="dk1"/>
              </a:solidFill>
              <a:latin typeface="Arial"/>
              <a:ea typeface="Arial"/>
              <a:cs typeface="Arial"/>
              <a:sym typeface="Arial"/>
            </a:endParaRPr>
          </a:p>
        </p:txBody>
      </p:sp>
      <p:sp>
        <p:nvSpPr>
          <p:cNvPr id="1847" name="Google Shape;1847;p49"/>
          <p:cNvSpPr txBox="1"/>
          <p:nvPr/>
        </p:nvSpPr>
        <p:spPr>
          <a:xfrm>
            <a:off x="1814281" y="1712655"/>
            <a:ext cx="417512" cy="3968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N'</a:t>
            </a:r>
            <a:endParaRPr/>
          </a:p>
        </p:txBody>
      </p:sp>
      <p:sp>
        <p:nvSpPr>
          <p:cNvPr id="1848" name="Google Shape;1848;p49"/>
          <p:cNvSpPr txBox="1"/>
          <p:nvPr/>
        </p:nvSpPr>
        <p:spPr>
          <a:xfrm>
            <a:off x="2398481" y="1438017"/>
            <a:ext cx="677862" cy="6413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D(</a:t>
            </a:r>
            <a:r>
              <a:rPr b="1" lang="en-US" sz="2000">
                <a:solidFill>
                  <a:srgbClr val="FF0000"/>
                </a:solidFill>
                <a:latin typeface="Arial"/>
                <a:ea typeface="Arial"/>
                <a:cs typeface="Arial"/>
                <a:sym typeface="Arial"/>
              </a:rPr>
              <a:t>v</a:t>
            </a:r>
            <a:r>
              <a:rPr lang="en-US" sz="2000">
                <a:solidFill>
                  <a:schemeClr val="dk1"/>
                </a:solidFill>
                <a:latin typeface="Arial"/>
                <a:ea typeface="Arial"/>
                <a:cs typeface="Arial"/>
                <a:sym typeface="Arial"/>
              </a:rPr>
              <a:t>)</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p(v)</a:t>
            </a:r>
            <a:endParaRPr/>
          </a:p>
        </p:txBody>
      </p:sp>
      <p:sp>
        <p:nvSpPr>
          <p:cNvPr id="1849" name="Google Shape;1849;p49"/>
          <p:cNvSpPr txBox="1"/>
          <p:nvPr/>
        </p:nvSpPr>
        <p:spPr>
          <a:xfrm>
            <a:off x="871306" y="2342892"/>
            <a:ext cx="3111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1</a:t>
            </a:r>
            <a:endParaRPr/>
          </a:p>
        </p:txBody>
      </p:sp>
      <p:sp>
        <p:nvSpPr>
          <p:cNvPr id="1850" name="Google Shape;1850;p49"/>
          <p:cNvSpPr txBox="1"/>
          <p:nvPr/>
        </p:nvSpPr>
        <p:spPr>
          <a:xfrm>
            <a:off x="872893" y="2650867"/>
            <a:ext cx="3111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2</a:t>
            </a:r>
            <a:endParaRPr/>
          </a:p>
        </p:txBody>
      </p:sp>
      <p:sp>
        <p:nvSpPr>
          <p:cNvPr id="1851" name="Google Shape;1851;p49"/>
          <p:cNvSpPr txBox="1"/>
          <p:nvPr/>
        </p:nvSpPr>
        <p:spPr>
          <a:xfrm>
            <a:off x="866543" y="2952492"/>
            <a:ext cx="3111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3</a:t>
            </a:r>
            <a:endParaRPr/>
          </a:p>
        </p:txBody>
      </p:sp>
      <p:sp>
        <p:nvSpPr>
          <p:cNvPr id="1852" name="Google Shape;1852;p49"/>
          <p:cNvSpPr txBox="1"/>
          <p:nvPr/>
        </p:nvSpPr>
        <p:spPr>
          <a:xfrm>
            <a:off x="864956" y="3255705"/>
            <a:ext cx="311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4</a:t>
            </a:r>
            <a:endParaRPr/>
          </a:p>
        </p:txBody>
      </p:sp>
      <p:sp>
        <p:nvSpPr>
          <p:cNvPr id="1853" name="Google Shape;1853;p49"/>
          <p:cNvSpPr txBox="1"/>
          <p:nvPr/>
        </p:nvSpPr>
        <p:spPr>
          <a:xfrm>
            <a:off x="869718" y="3560505"/>
            <a:ext cx="311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5</a:t>
            </a:r>
            <a:endParaRPr/>
          </a:p>
        </p:txBody>
      </p:sp>
      <p:sp>
        <p:nvSpPr>
          <p:cNvPr id="1854" name="Google Shape;1854;p49"/>
          <p:cNvSpPr txBox="1"/>
          <p:nvPr/>
        </p:nvSpPr>
        <p:spPr>
          <a:xfrm>
            <a:off x="2985856" y="1445955"/>
            <a:ext cx="733425" cy="6413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D(</a:t>
            </a:r>
            <a:r>
              <a:rPr b="1" lang="en-US" sz="2000">
                <a:solidFill>
                  <a:srgbClr val="FF0000"/>
                </a:solidFill>
                <a:latin typeface="Arial"/>
                <a:ea typeface="Arial"/>
                <a:cs typeface="Arial"/>
                <a:sym typeface="Arial"/>
              </a:rPr>
              <a:t>w</a:t>
            </a:r>
            <a:r>
              <a:rPr lang="en-US" sz="2000">
                <a:solidFill>
                  <a:schemeClr val="dk1"/>
                </a:solidFill>
                <a:latin typeface="Arial"/>
                <a:ea typeface="Arial"/>
                <a:cs typeface="Arial"/>
                <a:sym typeface="Arial"/>
              </a:rPr>
              <a:t>)</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p(w)</a:t>
            </a:r>
            <a:endParaRPr/>
          </a:p>
        </p:txBody>
      </p:sp>
      <p:sp>
        <p:nvSpPr>
          <p:cNvPr id="1855" name="Google Shape;1855;p49"/>
          <p:cNvSpPr txBox="1"/>
          <p:nvPr/>
        </p:nvSpPr>
        <p:spPr>
          <a:xfrm>
            <a:off x="3662131" y="1445955"/>
            <a:ext cx="677862" cy="6413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D(</a:t>
            </a:r>
            <a:r>
              <a:rPr b="1" lang="en-US" sz="2000">
                <a:solidFill>
                  <a:srgbClr val="FF0000"/>
                </a:solidFill>
                <a:latin typeface="Arial"/>
                <a:ea typeface="Arial"/>
                <a:cs typeface="Arial"/>
                <a:sym typeface="Arial"/>
              </a:rPr>
              <a:t>x</a:t>
            </a:r>
            <a:r>
              <a:rPr lang="en-US" sz="2000">
                <a:solidFill>
                  <a:schemeClr val="dk1"/>
                </a:solidFill>
                <a:latin typeface="Arial"/>
                <a:ea typeface="Arial"/>
                <a:cs typeface="Arial"/>
                <a:sym typeface="Arial"/>
              </a:rPr>
              <a:t>)</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p(x)</a:t>
            </a:r>
            <a:endParaRPr/>
          </a:p>
        </p:txBody>
      </p:sp>
      <p:sp>
        <p:nvSpPr>
          <p:cNvPr id="1856" name="Google Shape;1856;p49"/>
          <p:cNvSpPr txBox="1"/>
          <p:nvPr/>
        </p:nvSpPr>
        <p:spPr>
          <a:xfrm>
            <a:off x="4301893" y="1445955"/>
            <a:ext cx="677863" cy="6413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D(</a:t>
            </a:r>
            <a:r>
              <a:rPr b="1" lang="en-US" sz="2000">
                <a:solidFill>
                  <a:srgbClr val="FF0000"/>
                </a:solidFill>
                <a:latin typeface="Arial"/>
                <a:ea typeface="Arial"/>
                <a:cs typeface="Arial"/>
                <a:sym typeface="Arial"/>
              </a:rPr>
              <a:t>y</a:t>
            </a:r>
            <a:r>
              <a:rPr lang="en-US" sz="2000">
                <a:solidFill>
                  <a:schemeClr val="dk1"/>
                </a:solidFill>
                <a:latin typeface="Arial"/>
                <a:ea typeface="Arial"/>
                <a:cs typeface="Arial"/>
                <a:sym typeface="Arial"/>
              </a:rPr>
              <a:t>)</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p(y)</a:t>
            </a:r>
            <a:endParaRPr/>
          </a:p>
        </p:txBody>
      </p:sp>
      <p:sp>
        <p:nvSpPr>
          <p:cNvPr id="1857" name="Google Shape;1857;p49"/>
          <p:cNvSpPr txBox="1"/>
          <p:nvPr/>
        </p:nvSpPr>
        <p:spPr>
          <a:xfrm>
            <a:off x="4933718" y="1450717"/>
            <a:ext cx="663575" cy="64135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000">
                <a:solidFill>
                  <a:schemeClr val="dk1"/>
                </a:solidFill>
                <a:latin typeface="Arial"/>
                <a:ea typeface="Arial"/>
                <a:cs typeface="Arial"/>
                <a:sym typeface="Arial"/>
              </a:rPr>
              <a:t>D(</a:t>
            </a:r>
            <a:r>
              <a:rPr b="1" lang="en-US" sz="2000">
                <a:solidFill>
                  <a:srgbClr val="FF0000"/>
                </a:solidFill>
                <a:latin typeface="Arial"/>
                <a:ea typeface="Arial"/>
                <a:cs typeface="Arial"/>
                <a:sym typeface="Arial"/>
              </a:rPr>
              <a:t>z</a:t>
            </a:r>
            <a:r>
              <a:rPr lang="en-US" sz="2000">
                <a:solidFill>
                  <a:schemeClr val="dk1"/>
                </a:solidFill>
                <a:latin typeface="Arial"/>
                <a:ea typeface="Arial"/>
                <a:cs typeface="Arial"/>
                <a:sym typeface="Arial"/>
              </a:rPr>
              <a:t>)</a:t>
            </a:r>
            <a:endParaRPr/>
          </a:p>
          <a:p>
            <a:pPr indent="0" lvl="0" marL="0" marR="0" rtl="0" algn="r">
              <a:spcBef>
                <a:spcPts val="0"/>
              </a:spcBef>
              <a:spcAft>
                <a:spcPts val="0"/>
              </a:spcAft>
              <a:buNone/>
            </a:pPr>
            <a:r>
              <a:rPr lang="en-US" sz="1600">
                <a:solidFill>
                  <a:schemeClr val="dk1"/>
                </a:solidFill>
                <a:latin typeface="Arial"/>
                <a:ea typeface="Arial"/>
                <a:cs typeface="Arial"/>
                <a:sym typeface="Arial"/>
              </a:rPr>
              <a:t>p(z)</a:t>
            </a:r>
            <a:endParaRPr/>
          </a:p>
        </p:txBody>
      </p:sp>
      <p:cxnSp>
        <p:nvCxnSpPr>
          <p:cNvPr id="1858" name="Google Shape;1858;p49"/>
          <p:cNvCxnSpPr/>
          <p:nvPr/>
        </p:nvCxnSpPr>
        <p:spPr>
          <a:xfrm>
            <a:off x="955443" y="2066667"/>
            <a:ext cx="4629150" cy="0"/>
          </a:xfrm>
          <a:prstGeom prst="straightConnector1">
            <a:avLst/>
          </a:prstGeom>
          <a:noFill/>
          <a:ln cap="flat" cmpd="sng" w="28575">
            <a:solidFill>
              <a:srgbClr val="000099"/>
            </a:solidFill>
            <a:prstDash val="solid"/>
            <a:round/>
            <a:headEnd len="med" w="med" type="none"/>
            <a:tailEnd len="med" w="med" type="none"/>
          </a:ln>
        </p:spPr>
      </p:cxnSp>
      <p:cxnSp>
        <p:nvCxnSpPr>
          <p:cNvPr id="1859" name="Google Shape;1859;p49"/>
          <p:cNvCxnSpPr/>
          <p:nvPr/>
        </p:nvCxnSpPr>
        <p:spPr>
          <a:xfrm>
            <a:off x="936393" y="2380992"/>
            <a:ext cx="4629150" cy="0"/>
          </a:xfrm>
          <a:prstGeom prst="straightConnector1">
            <a:avLst/>
          </a:prstGeom>
          <a:noFill/>
          <a:ln cap="flat" cmpd="sng" w="12700">
            <a:solidFill>
              <a:srgbClr val="000099"/>
            </a:solidFill>
            <a:prstDash val="solid"/>
            <a:round/>
            <a:headEnd len="med" w="med" type="none"/>
            <a:tailEnd len="med" w="med" type="none"/>
          </a:ln>
        </p:spPr>
      </p:cxnSp>
      <p:cxnSp>
        <p:nvCxnSpPr>
          <p:cNvPr id="1860" name="Google Shape;1860;p49"/>
          <p:cNvCxnSpPr/>
          <p:nvPr/>
        </p:nvCxnSpPr>
        <p:spPr>
          <a:xfrm>
            <a:off x="936393" y="2676267"/>
            <a:ext cx="4629150" cy="0"/>
          </a:xfrm>
          <a:prstGeom prst="straightConnector1">
            <a:avLst/>
          </a:prstGeom>
          <a:noFill/>
          <a:ln cap="flat" cmpd="sng" w="12700">
            <a:solidFill>
              <a:srgbClr val="000099"/>
            </a:solidFill>
            <a:prstDash val="solid"/>
            <a:round/>
            <a:headEnd len="med" w="med" type="none"/>
            <a:tailEnd len="med" w="med" type="none"/>
          </a:ln>
        </p:spPr>
      </p:cxnSp>
      <p:cxnSp>
        <p:nvCxnSpPr>
          <p:cNvPr id="1861" name="Google Shape;1861;p49"/>
          <p:cNvCxnSpPr/>
          <p:nvPr/>
        </p:nvCxnSpPr>
        <p:spPr>
          <a:xfrm>
            <a:off x="936393" y="2990592"/>
            <a:ext cx="4629150" cy="0"/>
          </a:xfrm>
          <a:prstGeom prst="straightConnector1">
            <a:avLst/>
          </a:prstGeom>
          <a:noFill/>
          <a:ln cap="flat" cmpd="sng" w="12700">
            <a:solidFill>
              <a:srgbClr val="000099"/>
            </a:solidFill>
            <a:prstDash val="solid"/>
            <a:round/>
            <a:headEnd len="med" w="med" type="none"/>
            <a:tailEnd len="med" w="med" type="none"/>
          </a:ln>
        </p:spPr>
      </p:cxnSp>
      <p:cxnSp>
        <p:nvCxnSpPr>
          <p:cNvPr id="1862" name="Google Shape;1862;p49"/>
          <p:cNvCxnSpPr/>
          <p:nvPr/>
        </p:nvCxnSpPr>
        <p:spPr>
          <a:xfrm>
            <a:off x="920518" y="3293805"/>
            <a:ext cx="4629150" cy="0"/>
          </a:xfrm>
          <a:prstGeom prst="straightConnector1">
            <a:avLst/>
          </a:prstGeom>
          <a:noFill/>
          <a:ln cap="flat" cmpd="sng" w="12700">
            <a:solidFill>
              <a:srgbClr val="000099"/>
            </a:solidFill>
            <a:prstDash val="solid"/>
            <a:round/>
            <a:headEnd len="med" w="med" type="none"/>
            <a:tailEnd len="med" w="med" type="none"/>
          </a:ln>
        </p:spPr>
      </p:cxnSp>
      <p:cxnSp>
        <p:nvCxnSpPr>
          <p:cNvPr id="1863" name="Google Shape;1863;p49"/>
          <p:cNvCxnSpPr/>
          <p:nvPr/>
        </p:nvCxnSpPr>
        <p:spPr>
          <a:xfrm>
            <a:off x="931631" y="3600192"/>
            <a:ext cx="4629150" cy="0"/>
          </a:xfrm>
          <a:prstGeom prst="straightConnector1">
            <a:avLst/>
          </a:prstGeom>
          <a:noFill/>
          <a:ln cap="flat" cmpd="sng" w="12700">
            <a:solidFill>
              <a:srgbClr val="000099"/>
            </a:solidFill>
            <a:prstDash val="solid"/>
            <a:round/>
            <a:headEnd len="med" w="med" type="none"/>
            <a:tailEnd len="med" w="med" type="none"/>
          </a:ln>
        </p:spPr>
      </p:cxnSp>
      <p:cxnSp>
        <p:nvCxnSpPr>
          <p:cNvPr id="1864" name="Google Shape;1864;p49"/>
          <p:cNvCxnSpPr/>
          <p:nvPr/>
        </p:nvCxnSpPr>
        <p:spPr>
          <a:xfrm>
            <a:off x="936393" y="3895467"/>
            <a:ext cx="4629150" cy="0"/>
          </a:xfrm>
          <a:prstGeom prst="straightConnector1">
            <a:avLst/>
          </a:prstGeom>
          <a:noFill/>
          <a:ln cap="flat" cmpd="sng" w="12700">
            <a:solidFill>
              <a:srgbClr val="000099"/>
            </a:solidFill>
            <a:prstDash val="solid"/>
            <a:round/>
            <a:headEnd len="med" w="med" type="none"/>
            <a:tailEnd len="med" w="med" type="none"/>
          </a:ln>
        </p:spPr>
      </p:cxnSp>
      <p:sp>
        <p:nvSpPr>
          <p:cNvPr id="1865" name="Google Shape;1865;p49"/>
          <p:cNvSpPr txBox="1"/>
          <p:nvPr/>
        </p:nvSpPr>
        <p:spPr>
          <a:xfrm>
            <a:off x="1701568" y="2333367"/>
            <a:ext cx="4762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uw</a:t>
            </a:r>
            <a:endParaRPr/>
          </a:p>
        </p:txBody>
      </p:sp>
      <p:sp>
        <p:nvSpPr>
          <p:cNvPr id="1866" name="Google Shape;1866;p49"/>
          <p:cNvSpPr txBox="1"/>
          <p:nvPr/>
        </p:nvSpPr>
        <p:spPr>
          <a:xfrm>
            <a:off x="5197246" y="2344489"/>
            <a:ext cx="444500" cy="36671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omic Sans MS"/>
                <a:ea typeface="Comic Sans MS"/>
                <a:cs typeface="Comic Sans MS"/>
                <a:sym typeface="Comic Sans MS"/>
              </a:rPr>
              <a:t>∞ </a:t>
            </a:r>
            <a:endParaRPr sz="2000">
              <a:solidFill>
                <a:schemeClr val="dk1"/>
              </a:solidFill>
              <a:latin typeface="Arial"/>
              <a:ea typeface="Arial"/>
              <a:cs typeface="Arial"/>
              <a:sym typeface="Arial"/>
            </a:endParaRPr>
          </a:p>
        </p:txBody>
      </p:sp>
      <p:sp>
        <p:nvSpPr>
          <p:cNvPr id="1867" name="Google Shape;1867;p49"/>
          <p:cNvSpPr txBox="1"/>
          <p:nvPr/>
        </p:nvSpPr>
        <p:spPr>
          <a:xfrm>
            <a:off x="4306658" y="2344489"/>
            <a:ext cx="706438" cy="36671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11</a:t>
            </a:r>
            <a:r>
              <a:rPr lang="en-US" sz="1800">
                <a:solidFill>
                  <a:schemeClr val="dk1"/>
                </a:solidFill>
                <a:latin typeface="Arial"/>
                <a:ea typeface="Arial"/>
                <a:cs typeface="Arial"/>
                <a:sym typeface="Arial"/>
              </a:rPr>
              <a:t>,w</a:t>
            </a:r>
            <a:r>
              <a:rPr lang="en-US" sz="1800">
                <a:solidFill>
                  <a:schemeClr val="dk1"/>
                </a:solidFill>
                <a:latin typeface="Comic Sans MS"/>
                <a:ea typeface="Comic Sans MS"/>
                <a:cs typeface="Comic Sans MS"/>
                <a:sym typeface="Comic Sans MS"/>
              </a:rPr>
              <a:t> </a:t>
            </a:r>
            <a:endParaRPr sz="2000">
              <a:solidFill>
                <a:schemeClr val="dk1"/>
              </a:solidFill>
              <a:latin typeface="Arial"/>
              <a:ea typeface="Arial"/>
              <a:cs typeface="Arial"/>
              <a:sym typeface="Arial"/>
            </a:endParaRPr>
          </a:p>
        </p:txBody>
      </p:sp>
      <p:sp>
        <p:nvSpPr>
          <p:cNvPr id="1868" name="Google Shape;1868;p49"/>
          <p:cNvSpPr txBox="1"/>
          <p:nvPr/>
        </p:nvSpPr>
        <p:spPr>
          <a:xfrm>
            <a:off x="2519132" y="2349252"/>
            <a:ext cx="539750" cy="36671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6,w</a:t>
            </a:r>
            <a:endParaRPr/>
          </a:p>
        </p:txBody>
      </p:sp>
      <p:sp>
        <p:nvSpPr>
          <p:cNvPr id="1869" name="Google Shape;1869;p49"/>
          <p:cNvSpPr txBox="1"/>
          <p:nvPr/>
        </p:nvSpPr>
        <p:spPr>
          <a:xfrm>
            <a:off x="3520845" y="2346077"/>
            <a:ext cx="184150" cy="36671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800">
              <a:solidFill>
                <a:schemeClr val="dk1"/>
              </a:solidFill>
              <a:latin typeface="Arial"/>
              <a:ea typeface="Arial"/>
              <a:cs typeface="Arial"/>
              <a:sym typeface="Arial"/>
            </a:endParaRPr>
          </a:p>
        </p:txBody>
      </p:sp>
      <p:sp>
        <p:nvSpPr>
          <p:cNvPr id="1870" name="Google Shape;1870;p49"/>
          <p:cNvSpPr txBox="1"/>
          <p:nvPr/>
        </p:nvSpPr>
        <p:spPr>
          <a:xfrm>
            <a:off x="3843108" y="2347664"/>
            <a:ext cx="501650" cy="36671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5,u</a:t>
            </a:r>
            <a:endParaRPr/>
          </a:p>
        </p:txBody>
      </p:sp>
      <p:sp>
        <p:nvSpPr>
          <p:cNvPr id="1871" name="Google Shape;1871;p49"/>
          <p:cNvSpPr txBox="1"/>
          <p:nvPr/>
        </p:nvSpPr>
        <p:spPr>
          <a:xfrm>
            <a:off x="4989281" y="2642930"/>
            <a:ext cx="650875"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14</a:t>
            </a:r>
            <a:r>
              <a:rPr lang="en-US" sz="1800">
                <a:solidFill>
                  <a:schemeClr val="dk1"/>
                </a:solidFill>
                <a:latin typeface="Arial"/>
                <a:ea typeface="Arial"/>
                <a:cs typeface="Arial"/>
                <a:sym typeface="Arial"/>
              </a:rPr>
              <a:t>,x </a:t>
            </a:r>
            <a:endParaRPr/>
          </a:p>
        </p:txBody>
      </p:sp>
      <p:sp>
        <p:nvSpPr>
          <p:cNvPr id="1872" name="Google Shape;1872;p49"/>
          <p:cNvSpPr txBox="1"/>
          <p:nvPr/>
        </p:nvSpPr>
        <p:spPr>
          <a:xfrm>
            <a:off x="4316181" y="2642930"/>
            <a:ext cx="695325"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11,</a:t>
            </a:r>
            <a:r>
              <a:rPr lang="en-US" sz="1800">
                <a:solidFill>
                  <a:schemeClr val="dk1"/>
                </a:solidFill>
                <a:latin typeface="Arial"/>
                <a:ea typeface="Arial"/>
                <a:cs typeface="Arial"/>
                <a:sym typeface="Arial"/>
              </a:rPr>
              <a:t>w </a:t>
            </a:r>
            <a:endParaRPr sz="2000">
              <a:solidFill>
                <a:schemeClr val="dk1"/>
              </a:solidFill>
              <a:latin typeface="Arial"/>
              <a:ea typeface="Arial"/>
              <a:cs typeface="Arial"/>
              <a:sym typeface="Arial"/>
            </a:endParaRPr>
          </a:p>
        </p:txBody>
      </p:sp>
      <p:sp>
        <p:nvSpPr>
          <p:cNvPr id="1873" name="Google Shape;1873;p49"/>
          <p:cNvSpPr txBox="1"/>
          <p:nvPr/>
        </p:nvSpPr>
        <p:spPr>
          <a:xfrm>
            <a:off x="2517543" y="2652455"/>
            <a:ext cx="5397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6,w</a:t>
            </a:r>
            <a:endParaRPr/>
          </a:p>
        </p:txBody>
      </p:sp>
      <p:sp>
        <p:nvSpPr>
          <p:cNvPr id="1874" name="Google Shape;1874;p49"/>
          <p:cNvSpPr txBox="1"/>
          <p:nvPr/>
        </p:nvSpPr>
        <p:spPr>
          <a:xfrm>
            <a:off x="3519256" y="2649280"/>
            <a:ext cx="184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800">
              <a:solidFill>
                <a:schemeClr val="dk1"/>
              </a:solidFill>
              <a:latin typeface="Arial"/>
              <a:ea typeface="Arial"/>
              <a:cs typeface="Arial"/>
              <a:sym typeface="Arial"/>
            </a:endParaRPr>
          </a:p>
        </p:txBody>
      </p:sp>
      <p:sp>
        <p:nvSpPr>
          <p:cNvPr id="1875" name="Google Shape;1875;p49"/>
          <p:cNvSpPr txBox="1"/>
          <p:nvPr/>
        </p:nvSpPr>
        <p:spPr>
          <a:xfrm>
            <a:off x="4159018" y="2650867"/>
            <a:ext cx="184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800">
              <a:solidFill>
                <a:schemeClr val="dk1"/>
              </a:solidFill>
              <a:latin typeface="Arial"/>
              <a:ea typeface="Arial"/>
              <a:cs typeface="Arial"/>
              <a:sym typeface="Arial"/>
            </a:endParaRPr>
          </a:p>
        </p:txBody>
      </p:sp>
      <p:sp>
        <p:nvSpPr>
          <p:cNvPr id="1876" name="Google Shape;1876;p49"/>
          <p:cNvSpPr txBox="1"/>
          <p:nvPr/>
        </p:nvSpPr>
        <p:spPr>
          <a:xfrm>
            <a:off x="866543" y="2046030"/>
            <a:ext cx="311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0</a:t>
            </a:r>
            <a:endParaRPr/>
          </a:p>
        </p:txBody>
      </p:sp>
      <p:sp>
        <p:nvSpPr>
          <p:cNvPr id="1877" name="Google Shape;1877;p49"/>
          <p:cNvSpPr txBox="1"/>
          <p:nvPr/>
        </p:nvSpPr>
        <p:spPr>
          <a:xfrm>
            <a:off x="1847618" y="2036505"/>
            <a:ext cx="3111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a:t>
            </a:r>
            <a:endParaRPr/>
          </a:p>
        </p:txBody>
      </p:sp>
      <p:sp>
        <p:nvSpPr>
          <p:cNvPr id="1878" name="Google Shape;1878;p49"/>
          <p:cNvSpPr txBox="1"/>
          <p:nvPr/>
        </p:nvSpPr>
        <p:spPr>
          <a:xfrm>
            <a:off x="5186131" y="2038092"/>
            <a:ext cx="44450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omic Sans MS"/>
                <a:ea typeface="Comic Sans MS"/>
                <a:cs typeface="Comic Sans MS"/>
                <a:sym typeface="Comic Sans MS"/>
              </a:rPr>
              <a:t>∞ </a:t>
            </a:r>
            <a:endParaRPr sz="2000">
              <a:solidFill>
                <a:schemeClr val="dk1"/>
              </a:solidFill>
              <a:latin typeface="Arial"/>
              <a:ea typeface="Arial"/>
              <a:cs typeface="Arial"/>
              <a:sym typeface="Arial"/>
            </a:endParaRPr>
          </a:p>
        </p:txBody>
      </p:sp>
      <p:sp>
        <p:nvSpPr>
          <p:cNvPr id="1879" name="Google Shape;1879;p49"/>
          <p:cNvSpPr txBox="1"/>
          <p:nvPr/>
        </p:nvSpPr>
        <p:spPr>
          <a:xfrm>
            <a:off x="4557481" y="2038092"/>
            <a:ext cx="44450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Comic Sans MS"/>
                <a:ea typeface="Comic Sans MS"/>
                <a:cs typeface="Comic Sans MS"/>
                <a:sym typeface="Comic Sans MS"/>
              </a:rPr>
              <a:t>∞ </a:t>
            </a:r>
            <a:endParaRPr sz="2000">
              <a:solidFill>
                <a:schemeClr val="dk1"/>
              </a:solidFill>
              <a:latin typeface="Arial"/>
              <a:ea typeface="Arial"/>
              <a:cs typeface="Arial"/>
              <a:sym typeface="Arial"/>
            </a:endParaRPr>
          </a:p>
        </p:txBody>
      </p:sp>
      <p:sp>
        <p:nvSpPr>
          <p:cNvPr id="1880" name="Google Shape;1880;p49"/>
          <p:cNvSpPr txBox="1"/>
          <p:nvPr/>
        </p:nvSpPr>
        <p:spPr>
          <a:xfrm>
            <a:off x="2546118" y="2042855"/>
            <a:ext cx="5016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7,u</a:t>
            </a:r>
            <a:endParaRPr/>
          </a:p>
        </p:txBody>
      </p:sp>
      <p:sp>
        <p:nvSpPr>
          <p:cNvPr id="1881" name="Google Shape;1881;p49"/>
          <p:cNvSpPr txBox="1"/>
          <p:nvPr/>
        </p:nvSpPr>
        <p:spPr>
          <a:xfrm>
            <a:off x="3192231" y="2039680"/>
            <a:ext cx="5016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3,u</a:t>
            </a:r>
            <a:endParaRPr/>
          </a:p>
        </p:txBody>
      </p:sp>
      <p:sp>
        <p:nvSpPr>
          <p:cNvPr id="1882" name="Google Shape;1882;p49"/>
          <p:cNvSpPr txBox="1"/>
          <p:nvPr/>
        </p:nvSpPr>
        <p:spPr>
          <a:xfrm>
            <a:off x="3831993" y="2041267"/>
            <a:ext cx="5016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5,u</a:t>
            </a:r>
            <a:endParaRPr/>
          </a:p>
        </p:txBody>
      </p:sp>
      <p:sp>
        <p:nvSpPr>
          <p:cNvPr id="1883" name="Google Shape;1883;p49"/>
          <p:cNvSpPr/>
          <p:nvPr/>
        </p:nvSpPr>
        <p:spPr>
          <a:xfrm>
            <a:off x="3184293" y="2095242"/>
            <a:ext cx="528638" cy="27622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884" name="Google Shape;1884;p49"/>
          <p:cNvSpPr/>
          <p:nvPr/>
        </p:nvSpPr>
        <p:spPr>
          <a:xfrm>
            <a:off x="3838343" y="2380992"/>
            <a:ext cx="528638" cy="27622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885" name="Google Shape;1885;p49"/>
          <p:cNvSpPr txBox="1"/>
          <p:nvPr/>
        </p:nvSpPr>
        <p:spPr>
          <a:xfrm>
            <a:off x="1595206" y="2642930"/>
            <a:ext cx="5905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uwx</a:t>
            </a:r>
            <a:endParaRPr/>
          </a:p>
        </p:txBody>
      </p:sp>
      <p:sp>
        <p:nvSpPr>
          <p:cNvPr id="1886" name="Google Shape;1886;p49"/>
          <p:cNvSpPr/>
          <p:nvPr/>
        </p:nvSpPr>
        <p:spPr>
          <a:xfrm>
            <a:off x="2530243" y="2700080"/>
            <a:ext cx="528638" cy="27622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887" name="Google Shape;1887;p49"/>
          <p:cNvSpPr txBox="1"/>
          <p:nvPr/>
        </p:nvSpPr>
        <p:spPr>
          <a:xfrm>
            <a:off x="1499956" y="2928680"/>
            <a:ext cx="704850"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uwxv</a:t>
            </a:r>
            <a:endParaRPr/>
          </a:p>
        </p:txBody>
      </p:sp>
      <p:sp>
        <p:nvSpPr>
          <p:cNvPr id="1888" name="Google Shape;1888;p49"/>
          <p:cNvSpPr txBox="1"/>
          <p:nvPr/>
        </p:nvSpPr>
        <p:spPr>
          <a:xfrm>
            <a:off x="4986106" y="2939792"/>
            <a:ext cx="650875"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14</a:t>
            </a:r>
            <a:r>
              <a:rPr lang="en-US" sz="1800">
                <a:solidFill>
                  <a:schemeClr val="dk1"/>
                </a:solidFill>
                <a:latin typeface="Arial"/>
                <a:ea typeface="Arial"/>
                <a:cs typeface="Arial"/>
                <a:sym typeface="Arial"/>
              </a:rPr>
              <a:t>,x </a:t>
            </a:r>
            <a:endParaRPr/>
          </a:p>
        </p:txBody>
      </p:sp>
      <p:sp>
        <p:nvSpPr>
          <p:cNvPr id="1889" name="Google Shape;1889;p49"/>
          <p:cNvSpPr txBox="1"/>
          <p:nvPr/>
        </p:nvSpPr>
        <p:spPr>
          <a:xfrm>
            <a:off x="4363806" y="2939792"/>
            <a:ext cx="644525"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10,</a:t>
            </a:r>
            <a:r>
              <a:rPr lang="en-US" sz="1800">
                <a:solidFill>
                  <a:schemeClr val="dk1"/>
                </a:solidFill>
                <a:latin typeface="Arial"/>
                <a:ea typeface="Arial"/>
                <a:cs typeface="Arial"/>
                <a:sym typeface="Arial"/>
              </a:rPr>
              <a:t>v </a:t>
            </a:r>
            <a:endParaRPr sz="2000">
              <a:solidFill>
                <a:schemeClr val="dk1"/>
              </a:solidFill>
              <a:latin typeface="Arial"/>
              <a:ea typeface="Arial"/>
              <a:cs typeface="Arial"/>
              <a:sym typeface="Arial"/>
            </a:endParaRPr>
          </a:p>
        </p:txBody>
      </p:sp>
      <p:sp>
        <p:nvSpPr>
          <p:cNvPr id="1890" name="Google Shape;1890;p49"/>
          <p:cNvSpPr/>
          <p:nvPr/>
        </p:nvSpPr>
        <p:spPr>
          <a:xfrm>
            <a:off x="4366981" y="2998530"/>
            <a:ext cx="528637" cy="27622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891" name="Google Shape;1891;p49"/>
          <p:cNvSpPr txBox="1"/>
          <p:nvPr/>
        </p:nvSpPr>
        <p:spPr>
          <a:xfrm>
            <a:off x="1415818" y="3247767"/>
            <a:ext cx="8191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uwxvy</a:t>
            </a:r>
            <a:endParaRPr/>
          </a:p>
        </p:txBody>
      </p:sp>
      <p:sp>
        <p:nvSpPr>
          <p:cNvPr id="1892" name="Google Shape;1892;p49"/>
          <p:cNvSpPr txBox="1"/>
          <p:nvPr/>
        </p:nvSpPr>
        <p:spPr>
          <a:xfrm>
            <a:off x="4994043" y="3258880"/>
            <a:ext cx="650875" cy="36671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a:ea typeface="Arial"/>
                <a:cs typeface="Arial"/>
                <a:sym typeface="Arial"/>
              </a:rPr>
              <a:t>12</a:t>
            </a:r>
            <a:r>
              <a:rPr lang="en-US" sz="1800">
                <a:solidFill>
                  <a:schemeClr val="dk1"/>
                </a:solidFill>
                <a:latin typeface="Arial"/>
                <a:ea typeface="Arial"/>
                <a:cs typeface="Arial"/>
                <a:sym typeface="Arial"/>
              </a:rPr>
              <a:t>,y </a:t>
            </a:r>
            <a:endParaRPr/>
          </a:p>
        </p:txBody>
      </p:sp>
      <p:sp>
        <p:nvSpPr>
          <p:cNvPr id="1893" name="Google Shape;1893;p49"/>
          <p:cNvSpPr/>
          <p:nvPr/>
        </p:nvSpPr>
        <p:spPr>
          <a:xfrm>
            <a:off x="5032143" y="3316030"/>
            <a:ext cx="528638" cy="27622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894" name="Google Shape;1894;p49"/>
          <p:cNvSpPr txBox="1"/>
          <p:nvPr/>
        </p:nvSpPr>
        <p:spPr>
          <a:xfrm>
            <a:off x="1287231" y="3546217"/>
            <a:ext cx="933450" cy="36671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uwxvyz</a:t>
            </a:r>
            <a:endParaRPr/>
          </a:p>
        </p:txBody>
      </p:sp>
      <p:cxnSp>
        <p:nvCxnSpPr>
          <p:cNvPr id="1895" name="Google Shape;1895;p49"/>
          <p:cNvCxnSpPr/>
          <p:nvPr/>
        </p:nvCxnSpPr>
        <p:spPr>
          <a:xfrm>
            <a:off x="10437259" y="3593369"/>
            <a:ext cx="709238" cy="0"/>
          </a:xfrm>
          <a:prstGeom prst="straightConnector1">
            <a:avLst/>
          </a:prstGeom>
          <a:noFill/>
          <a:ln cap="flat" cmpd="sng" w="38100">
            <a:solidFill>
              <a:srgbClr val="FF0000"/>
            </a:solidFill>
            <a:prstDash val="solid"/>
            <a:round/>
            <a:headEnd len="med" w="med" type="none"/>
            <a:tailEnd len="med" w="med" type="triangle"/>
          </a:ln>
        </p:spPr>
      </p:cxnSp>
      <p:cxnSp>
        <p:nvCxnSpPr>
          <p:cNvPr id="1896" name="Google Shape;1896;p49"/>
          <p:cNvCxnSpPr/>
          <p:nvPr/>
        </p:nvCxnSpPr>
        <p:spPr>
          <a:xfrm flipH="1" rot="10800000">
            <a:off x="8370054" y="3687568"/>
            <a:ext cx="1600729" cy="1347976"/>
          </a:xfrm>
          <a:prstGeom prst="straightConnector1">
            <a:avLst/>
          </a:prstGeom>
          <a:noFill/>
          <a:ln cap="flat" cmpd="sng" w="38100">
            <a:solidFill>
              <a:srgbClr val="FF0000"/>
            </a:solidFill>
            <a:prstDash val="solid"/>
            <a:round/>
            <a:headEnd len="med" w="med" type="none"/>
            <a:tailEnd len="med" w="med" type="triangle"/>
          </a:ln>
        </p:spPr>
      </p:cxnSp>
      <p:grpSp>
        <p:nvGrpSpPr>
          <p:cNvPr id="1897" name="Google Shape;1897;p49"/>
          <p:cNvGrpSpPr/>
          <p:nvPr/>
        </p:nvGrpSpPr>
        <p:grpSpPr>
          <a:xfrm>
            <a:off x="6553604" y="1291822"/>
            <a:ext cx="5065712" cy="4748208"/>
            <a:chOff x="6553604" y="1291822"/>
            <a:chExt cx="5065712" cy="4748208"/>
          </a:xfrm>
        </p:grpSpPr>
        <p:sp>
          <p:nvSpPr>
            <p:cNvPr id="1898" name="Google Shape;1898;p49"/>
            <p:cNvSpPr/>
            <p:nvPr/>
          </p:nvSpPr>
          <p:spPr>
            <a:xfrm>
              <a:off x="8082013" y="3583747"/>
              <a:ext cx="541386" cy="14923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99" name="Google Shape;1899;p49"/>
            <p:cNvCxnSpPr/>
            <p:nvPr/>
          </p:nvCxnSpPr>
          <p:spPr>
            <a:xfrm>
              <a:off x="8082013" y="3567166"/>
              <a:ext cx="0" cy="92118"/>
            </a:xfrm>
            <a:prstGeom prst="straightConnector1">
              <a:avLst/>
            </a:prstGeom>
            <a:noFill/>
            <a:ln cap="flat" cmpd="sng" w="12700">
              <a:solidFill>
                <a:schemeClr val="dk1"/>
              </a:solidFill>
              <a:prstDash val="solid"/>
              <a:round/>
              <a:headEnd len="med" w="med" type="none"/>
              <a:tailEnd len="med" w="med" type="none"/>
            </a:ln>
          </p:spPr>
        </p:cxnSp>
        <p:cxnSp>
          <p:nvCxnSpPr>
            <p:cNvPr id="1900" name="Google Shape;1900;p49"/>
            <p:cNvCxnSpPr/>
            <p:nvPr/>
          </p:nvCxnSpPr>
          <p:spPr>
            <a:xfrm>
              <a:off x="8626881" y="3567166"/>
              <a:ext cx="0" cy="92118"/>
            </a:xfrm>
            <a:prstGeom prst="straightConnector1">
              <a:avLst/>
            </a:prstGeom>
            <a:noFill/>
            <a:ln cap="flat" cmpd="sng" w="12700">
              <a:solidFill>
                <a:schemeClr val="dk1"/>
              </a:solidFill>
              <a:prstDash val="solid"/>
              <a:round/>
              <a:headEnd len="med" w="med" type="none"/>
              <a:tailEnd len="med" w="med" type="none"/>
            </a:ln>
          </p:spPr>
        </p:cxnSp>
        <p:sp>
          <p:nvSpPr>
            <p:cNvPr id="1901" name="Google Shape;1901;p49"/>
            <p:cNvSpPr/>
            <p:nvPr/>
          </p:nvSpPr>
          <p:spPr>
            <a:xfrm>
              <a:off x="8082013" y="3567166"/>
              <a:ext cx="536163"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02" name="Google Shape;1902;p49"/>
            <p:cNvSpPr/>
            <p:nvPr/>
          </p:nvSpPr>
          <p:spPr>
            <a:xfrm>
              <a:off x="8076792" y="3462150"/>
              <a:ext cx="541386" cy="175026"/>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49"/>
            <p:cNvSpPr/>
            <p:nvPr/>
          </p:nvSpPr>
          <p:spPr>
            <a:xfrm>
              <a:off x="8203870" y="3513737"/>
              <a:ext cx="243710" cy="1934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49"/>
            <p:cNvSpPr txBox="1"/>
            <p:nvPr/>
          </p:nvSpPr>
          <p:spPr>
            <a:xfrm>
              <a:off x="8124471" y="3393073"/>
              <a:ext cx="442161" cy="4882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w</a:t>
              </a:r>
              <a:endParaRPr sz="2400">
                <a:solidFill>
                  <a:schemeClr val="dk1"/>
                </a:solidFill>
                <a:latin typeface="Arial"/>
                <a:ea typeface="Arial"/>
                <a:cs typeface="Arial"/>
                <a:sym typeface="Arial"/>
              </a:endParaRPr>
            </a:p>
          </p:txBody>
        </p:sp>
        <p:sp>
          <p:nvSpPr>
            <p:cNvPr id="1905" name="Google Shape;1905;p49"/>
            <p:cNvSpPr txBox="1"/>
            <p:nvPr/>
          </p:nvSpPr>
          <p:spPr>
            <a:xfrm>
              <a:off x="7441408" y="3279754"/>
              <a:ext cx="374271"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2400">
                <a:solidFill>
                  <a:schemeClr val="dk1"/>
                </a:solidFill>
                <a:latin typeface="Arial"/>
                <a:ea typeface="Arial"/>
                <a:cs typeface="Arial"/>
                <a:sym typeface="Arial"/>
              </a:endParaRPr>
            </a:p>
          </p:txBody>
        </p:sp>
        <p:sp>
          <p:nvSpPr>
            <p:cNvPr id="1906" name="Google Shape;1906;p49"/>
            <p:cNvSpPr txBox="1"/>
            <p:nvPr/>
          </p:nvSpPr>
          <p:spPr>
            <a:xfrm>
              <a:off x="8320511" y="2393568"/>
              <a:ext cx="374271"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endParaRPr sz="2400">
                <a:solidFill>
                  <a:schemeClr val="dk1"/>
                </a:solidFill>
                <a:latin typeface="Arial"/>
                <a:ea typeface="Arial"/>
                <a:cs typeface="Arial"/>
                <a:sym typeface="Arial"/>
              </a:endParaRPr>
            </a:p>
          </p:txBody>
        </p:sp>
        <p:sp>
          <p:nvSpPr>
            <p:cNvPr id="1907" name="Google Shape;1907;p49"/>
            <p:cNvSpPr/>
            <p:nvPr/>
          </p:nvSpPr>
          <p:spPr>
            <a:xfrm>
              <a:off x="8097689" y="5151615"/>
              <a:ext cx="544868" cy="14923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08" name="Google Shape;1908;p49"/>
            <p:cNvCxnSpPr/>
            <p:nvPr/>
          </p:nvCxnSpPr>
          <p:spPr>
            <a:xfrm>
              <a:off x="8097689" y="5138718"/>
              <a:ext cx="0" cy="92118"/>
            </a:xfrm>
            <a:prstGeom prst="straightConnector1">
              <a:avLst/>
            </a:prstGeom>
            <a:noFill/>
            <a:ln cap="flat" cmpd="sng" w="12700">
              <a:solidFill>
                <a:schemeClr val="dk1"/>
              </a:solidFill>
              <a:prstDash val="solid"/>
              <a:round/>
              <a:headEnd len="med" w="med" type="none"/>
              <a:tailEnd len="med" w="med" type="none"/>
            </a:ln>
          </p:spPr>
        </p:cxnSp>
        <p:cxnSp>
          <p:nvCxnSpPr>
            <p:cNvPr id="1909" name="Google Shape;1909;p49"/>
            <p:cNvCxnSpPr/>
            <p:nvPr/>
          </p:nvCxnSpPr>
          <p:spPr>
            <a:xfrm>
              <a:off x="8642557" y="5138718"/>
              <a:ext cx="0" cy="92118"/>
            </a:xfrm>
            <a:prstGeom prst="straightConnector1">
              <a:avLst/>
            </a:prstGeom>
            <a:noFill/>
            <a:ln cap="flat" cmpd="sng" w="12700">
              <a:solidFill>
                <a:schemeClr val="dk1"/>
              </a:solidFill>
              <a:prstDash val="solid"/>
              <a:round/>
              <a:headEnd len="med" w="med" type="none"/>
              <a:tailEnd len="med" w="med" type="none"/>
            </a:ln>
          </p:spPr>
        </p:cxnSp>
        <p:sp>
          <p:nvSpPr>
            <p:cNvPr id="1910" name="Google Shape;1910;p49"/>
            <p:cNvSpPr/>
            <p:nvPr/>
          </p:nvSpPr>
          <p:spPr>
            <a:xfrm>
              <a:off x="8097689" y="5138718"/>
              <a:ext cx="539645"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11" name="Google Shape;1911;p49"/>
            <p:cNvSpPr/>
            <p:nvPr/>
          </p:nvSpPr>
          <p:spPr>
            <a:xfrm>
              <a:off x="8092467" y="5030017"/>
              <a:ext cx="544868" cy="175026"/>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49"/>
            <p:cNvSpPr/>
            <p:nvPr/>
          </p:nvSpPr>
          <p:spPr>
            <a:xfrm>
              <a:off x="8221284" y="5081604"/>
              <a:ext cx="245451" cy="1934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49"/>
            <p:cNvSpPr txBox="1"/>
            <p:nvPr/>
          </p:nvSpPr>
          <p:spPr>
            <a:xfrm>
              <a:off x="8162958" y="4960033"/>
              <a:ext cx="374271" cy="4863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v</a:t>
              </a:r>
              <a:endParaRPr sz="2400">
                <a:solidFill>
                  <a:schemeClr val="dk1"/>
                </a:solidFill>
                <a:latin typeface="Arial"/>
                <a:ea typeface="Arial"/>
                <a:cs typeface="Arial"/>
                <a:sym typeface="Arial"/>
              </a:endParaRPr>
            </a:p>
          </p:txBody>
        </p:sp>
        <p:sp>
          <p:nvSpPr>
            <p:cNvPr id="1914" name="Google Shape;1914;p49"/>
            <p:cNvSpPr/>
            <p:nvPr/>
          </p:nvSpPr>
          <p:spPr>
            <a:xfrm>
              <a:off x="8090725" y="1481589"/>
              <a:ext cx="544868" cy="14923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15" name="Google Shape;1915;p49"/>
            <p:cNvCxnSpPr/>
            <p:nvPr/>
          </p:nvCxnSpPr>
          <p:spPr>
            <a:xfrm>
              <a:off x="8090725" y="1468692"/>
              <a:ext cx="0" cy="92118"/>
            </a:xfrm>
            <a:prstGeom prst="straightConnector1">
              <a:avLst/>
            </a:prstGeom>
            <a:noFill/>
            <a:ln cap="flat" cmpd="sng" w="12700">
              <a:solidFill>
                <a:schemeClr val="dk1"/>
              </a:solidFill>
              <a:prstDash val="solid"/>
              <a:round/>
              <a:headEnd len="med" w="med" type="none"/>
              <a:tailEnd len="med" w="med" type="none"/>
            </a:ln>
          </p:spPr>
        </p:cxnSp>
        <p:cxnSp>
          <p:nvCxnSpPr>
            <p:cNvPr id="1916" name="Google Shape;1916;p49"/>
            <p:cNvCxnSpPr/>
            <p:nvPr/>
          </p:nvCxnSpPr>
          <p:spPr>
            <a:xfrm>
              <a:off x="8635595" y="1468692"/>
              <a:ext cx="0" cy="92118"/>
            </a:xfrm>
            <a:prstGeom prst="straightConnector1">
              <a:avLst/>
            </a:prstGeom>
            <a:noFill/>
            <a:ln cap="flat" cmpd="sng" w="12700">
              <a:solidFill>
                <a:schemeClr val="dk1"/>
              </a:solidFill>
              <a:prstDash val="solid"/>
              <a:round/>
              <a:headEnd len="med" w="med" type="none"/>
              <a:tailEnd len="med" w="med" type="none"/>
            </a:ln>
          </p:spPr>
        </p:cxnSp>
        <p:sp>
          <p:nvSpPr>
            <p:cNvPr id="1917" name="Google Shape;1917;p49"/>
            <p:cNvSpPr/>
            <p:nvPr/>
          </p:nvSpPr>
          <p:spPr>
            <a:xfrm>
              <a:off x="8090725" y="1468692"/>
              <a:ext cx="539645"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18" name="Google Shape;1918;p49"/>
            <p:cNvSpPr/>
            <p:nvPr/>
          </p:nvSpPr>
          <p:spPr>
            <a:xfrm>
              <a:off x="8082023" y="1359991"/>
              <a:ext cx="544868" cy="178711"/>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49"/>
            <p:cNvSpPr/>
            <p:nvPr/>
          </p:nvSpPr>
          <p:spPr>
            <a:xfrm>
              <a:off x="8214322" y="1411578"/>
              <a:ext cx="245451" cy="189765"/>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49"/>
            <p:cNvSpPr txBox="1"/>
            <p:nvPr/>
          </p:nvSpPr>
          <p:spPr>
            <a:xfrm>
              <a:off x="8156874" y="1291822"/>
              <a:ext cx="374271" cy="4900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x</a:t>
              </a:r>
              <a:endParaRPr sz="2400">
                <a:solidFill>
                  <a:schemeClr val="dk1"/>
                </a:solidFill>
                <a:latin typeface="Arial"/>
                <a:ea typeface="Arial"/>
                <a:cs typeface="Arial"/>
                <a:sym typeface="Arial"/>
              </a:endParaRPr>
            </a:p>
          </p:txBody>
        </p:sp>
        <p:sp>
          <p:nvSpPr>
            <p:cNvPr id="1921" name="Google Shape;1921;p49"/>
            <p:cNvSpPr/>
            <p:nvPr/>
          </p:nvSpPr>
          <p:spPr>
            <a:xfrm>
              <a:off x="6558825" y="3640861"/>
              <a:ext cx="544868" cy="151076"/>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22" name="Google Shape;1922;p49"/>
            <p:cNvCxnSpPr/>
            <p:nvPr/>
          </p:nvCxnSpPr>
          <p:spPr>
            <a:xfrm>
              <a:off x="6558825" y="3627964"/>
              <a:ext cx="0" cy="92120"/>
            </a:xfrm>
            <a:prstGeom prst="straightConnector1">
              <a:avLst/>
            </a:prstGeom>
            <a:noFill/>
            <a:ln cap="flat" cmpd="sng" w="12700">
              <a:solidFill>
                <a:schemeClr val="dk1"/>
              </a:solidFill>
              <a:prstDash val="solid"/>
              <a:round/>
              <a:headEnd len="med" w="med" type="none"/>
              <a:tailEnd len="med" w="med" type="none"/>
            </a:ln>
          </p:spPr>
        </p:cxnSp>
        <p:cxnSp>
          <p:nvCxnSpPr>
            <p:cNvPr id="1923" name="Google Shape;1923;p49"/>
            <p:cNvCxnSpPr/>
            <p:nvPr/>
          </p:nvCxnSpPr>
          <p:spPr>
            <a:xfrm>
              <a:off x="7107175" y="3627964"/>
              <a:ext cx="0" cy="92120"/>
            </a:xfrm>
            <a:prstGeom prst="straightConnector1">
              <a:avLst/>
            </a:prstGeom>
            <a:noFill/>
            <a:ln cap="flat" cmpd="sng" w="12700">
              <a:solidFill>
                <a:schemeClr val="dk1"/>
              </a:solidFill>
              <a:prstDash val="solid"/>
              <a:round/>
              <a:headEnd len="med" w="med" type="none"/>
              <a:tailEnd len="med" w="med" type="none"/>
            </a:ln>
          </p:spPr>
        </p:cxnSp>
        <p:sp>
          <p:nvSpPr>
            <p:cNvPr id="1924" name="Google Shape;1924;p49"/>
            <p:cNvSpPr/>
            <p:nvPr/>
          </p:nvSpPr>
          <p:spPr>
            <a:xfrm>
              <a:off x="6558825" y="3627964"/>
              <a:ext cx="539645"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25" name="Google Shape;1925;p49"/>
            <p:cNvSpPr/>
            <p:nvPr/>
          </p:nvSpPr>
          <p:spPr>
            <a:xfrm>
              <a:off x="6553604" y="3519264"/>
              <a:ext cx="544868" cy="178711"/>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49"/>
            <p:cNvSpPr/>
            <p:nvPr/>
          </p:nvSpPr>
          <p:spPr>
            <a:xfrm>
              <a:off x="6682421" y="3574535"/>
              <a:ext cx="245451" cy="189765"/>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49"/>
            <p:cNvSpPr txBox="1"/>
            <p:nvPr/>
          </p:nvSpPr>
          <p:spPr>
            <a:xfrm>
              <a:off x="6615868" y="3463671"/>
              <a:ext cx="393419" cy="491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a:t>
              </a:r>
              <a:endParaRPr sz="2400">
                <a:solidFill>
                  <a:schemeClr val="dk1"/>
                </a:solidFill>
                <a:latin typeface="Arial"/>
                <a:ea typeface="Arial"/>
                <a:cs typeface="Arial"/>
                <a:sym typeface="Arial"/>
              </a:endParaRPr>
            </a:p>
          </p:txBody>
        </p:sp>
        <p:cxnSp>
          <p:nvCxnSpPr>
            <p:cNvPr id="1928" name="Google Shape;1928;p49"/>
            <p:cNvCxnSpPr/>
            <p:nvPr/>
          </p:nvCxnSpPr>
          <p:spPr>
            <a:xfrm>
              <a:off x="7115881" y="3642703"/>
              <a:ext cx="1100182" cy="0"/>
            </a:xfrm>
            <a:prstGeom prst="straightConnector1">
              <a:avLst/>
            </a:prstGeom>
            <a:noFill/>
            <a:ln cap="flat" cmpd="sng" w="9525">
              <a:solidFill>
                <a:schemeClr val="dk1"/>
              </a:solidFill>
              <a:prstDash val="solid"/>
              <a:round/>
              <a:headEnd len="med" w="med" type="none"/>
              <a:tailEnd len="med" w="med" type="none"/>
            </a:ln>
          </p:spPr>
        </p:cxnSp>
        <p:cxnSp>
          <p:nvCxnSpPr>
            <p:cNvPr id="1929" name="Google Shape;1929;p49"/>
            <p:cNvCxnSpPr/>
            <p:nvPr/>
          </p:nvCxnSpPr>
          <p:spPr>
            <a:xfrm>
              <a:off x="8337918" y="1663984"/>
              <a:ext cx="0" cy="1772372"/>
            </a:xfrm>
            <a:prstGeom prst="straightConnector1">
              <a:avLst/>
            </a:prstGeom>
            <a:noFill/>
            <a:ln cap="flat" cmpd="sng" w="9525">
              <a:solidFill>
                <a:schemeClr val="dk1"/>
              </a:solidFill>
              <a:prstDash val="solid"/>
              <a:round/>
              <a:headEnd len="med" w="med" type="none"/>
              <a:tailEnd len="med" w="med" type="none"/>
            </a:ln>
          </p:spPr>
        </p:cxnSp>
        <p:cxnSp>
          <p:nvCxnSpPr>
            <p:cNvPr id="1930" name="Google Shape;1930;p49"/>
            <p:cNvCxnSpPr/>
            <p:nvPr/>
          </p:nvCxnSpPr>
          <p:spPr>
            <a:xfrm flipH="1">
              <a:off x="6900022" y="1551599"/>
              <a:ext cx="1173295" cy="1989774"/>
            </a:xfrm>
            <a:prstGeom prst="straightConnector1">
              <a:avLst/>
            </a:prstGeom>
            <a:noFill/>
            <a:ln cap="flat" cmpd="sng" w="9525">
              <a:solidFill>
                <a:schemeClr val="dk1"/>
              </a:solidFill>
              <a:prstDash val="solid"/>
              <a:round/>
              <a:headEnd len="med" w="med" type="none"/>
              <a:tailEnd len="med" w="med" type="none"/>
            </a:ln>
          </p:spPr>
        </p:cxnSp>
        <p:sp>
          <p:nvSpPr>
            <p:cNvPr id="1931" name="Google Shape;1931;p49"/>
            <p:cNvSpPr txBox="1"/>
            <p:nvPr/>
          </p:nvSpPr>
          <p:spPr>
            <a:xfrm>
              <a:off x="7175066" y="2190906"/>
              <a:ext cx="374271" cy="4513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5</a:t>
              </a:r>
              <a:endParaRPr sz="2400">
                <a:solidFill>
                  <a:schemeClr val="dk1"/>
                </a:solidFill>
                <a:latin typeface="Arial"/>
                <a:ea typeface="Arial"/>
                <a:cs typeface="Arial"/>
                <a:sym typeface="Arial"/>
              </a:endParaRPr>
            </a:p>
          </p:txBody>
        </p:sp>
        <p:cxnSp>
          <p:nvCxnSpPr>
            <p:cNvPr id="1932" name="Google Shape;1932;p49"/>
            <p:cNvCxnSpPr/>
            <p:nvPr/>
          </p:nvCxnSpPr>
          <p:spPr>
            <a:xfrm>
              <a:off x="8350104" y="3734823"/>
              <a:ext cx="15667" cy="1308091"/>
            </a:xfrm>
            <a:prstGeom prst="straightConnector1">
              <a:avLst/>
            </a:prstGeom>
            <a:noFill/>
            <a:ln cap="flat" cmpd="sng" w="9525">
              <a:solidFill>
                <a:schemeClr val="dk1"/>
              </a:solidFill>
              <a:prstDash val="solid"/>
              <a:round/>
              <a:headEnd len="med" w="med" type="none"/>
              <a:tailEnd len="med" w="med" type="none"/>
            </a:ln>
          </p:spPr>
        </p:cxnSp>
        <p:sp>
          <p:nvSpPr>
            <p:cNvPr id="1933" name="Google Shape;1933;p49"/>
            <p:cNvSpPr txBox="1"/>
            <p:nvPr/>
          </p:nvSpPr>
          <p:spPr>
            <a:xfrm>
              <a:off x="8362289" y="4105142"/>
              <a:ext cx="374271"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2400">
                <a:solidFill>
                  <a:schemeClr val="dk1"/>
                </a:solidFill>
                <a:latin typeface="Arial"/>
                <a:ea typeface="Arial"/>
                <a:cs typeface="Arial"/>
                <a:sym typeface="Arial"/>
              </a:endParaRPr>
            </a:p>
          </p:txBody>
        </p:sp>
        <p:sp>
          <p:nvSpPr>
            <p:cNvPr id="1934" name="Google Shape;1934;p49"/>
            <p:cNvSpPr/>
            <p:nvPr/>
          </p:nvSpPr>
          <p:spPr>
            <a:xfrm>
              <a:off x="6882615" y="3773513"/>
              <a:ext cx="1490118" cy="2266517"/>
            </a:xfrm>
            <a:custGeom>
              <a:rect b="b" l="l" r="r" t="t"/>
              <a:pathLst>
                <a:path extrusionOk="0" h="1152" w="857">
                  <a:moveTo>
                    <a:pt x="0" y="0"/>
                  </a:moveTo>
                  <a:cubicBezTo>
                    <a:pt x="95" y="191"/>
                    <a:pt x="365" y="1152"/>
                    <a:pt x="562" y="1152"/>
                  </a:cubicBezTo>
                  <a:cubicBezTo>
                    <a:pt x="759" y="1152"/>
                    <a:pt x="796" y="851"/>
                    <a:pt x="857" y="772"/>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49"/>
            <p:cNvSpPr txBox="1"/>
            <p:nvPr/>
          </p:nvSpPr>
          <p:spPr>
            <a:xfrm>
              <a:off x="7168104" y="4427559"/>
              <a:ext cx="376012"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a:t>
              </a:r>
              <a:endParaRPr sz="2400">
                <a:solidFill>
                  <a:schemeClr val="dk1"/>
                </a:solidFill>
                <a:latin typeface="Arial"/>
                <a:ea typeface="Arial"/>
                <a:cs typeface="Arial"/>
                <a:sym typeface="Arial"/>
              </a:endParaRPr>
            </a:p>
          </p:txBody>
        </p:sp>
        <p:cxnSp>
          <p:nvCxnSpPr>
            <p:cNvPr id="1936" name="Google Shape;1936;p49"/>
            <p:cNvCxnSpPr/>
            <p:nvPr/>
          </p:nvCxnSpPr>
          <p:spPr>
            <a:xfrm flipH="1">
              <a:off x="8341456" y="3646388"/>
              <a:ext cx="1751183" cy="1420477"/>
            </a:xfrm>
            <a:prstGeom prst="straightConnector1">
              <a:avLst/>
            </a:prstGeom>
            <a:noFill/>
            <a:ln cap="flat" cmpd="sng" w="9525">
              <a:solidFill>
                <a:schemeClr val="dk1"/>
              </a:solidFill>
              <a:prstDash val="solid"/>
              <a:round/>
              <a:headEnd len="med" w="med" type="none"/>
              <a:tailEnd len="med" w="med" type="none"/>
            </a:ln>
          </p:spPr>
        </p:cxnSp>
        <p:sp>
          <p:nvSpPr>
            <p:cNvPr id="1937" name="Google Shape;1937;p49"/>
            <p:cNvSpPr txBox="1"/>
            <p:nvPr/>
          </p:nvSpPr>
          <p:spPr>
            <a:xfrm>
              <a:off x="9131721" y="4403607"/>
              <a:ext cx="376012"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endParaRPr sz="2400">
                <a:solidFill>
                  <a:schemeClr val="dk1"/>
                </a:solidFill>
                <a:latin typeface="Arial"/>
                <a:ea typeface="Arial"/>
                <a:cs typeface="Arial"/>
                <a:sym typeface="Arial"/>
              </a:endParaRPr>
            </a:p>
          </p:txBody>
        </p:sp>
        <p:sp>
          <p:nvSpPr>
            <p:cNvPr id="1938" name="Google Shape;1938;p49"/>
            <p:cNvSpPr/>
            <p:nvPr/>
          </p:nvSpPr>
          <p:spPr>
            <a:xfrm>
              <a:off x="8511991" y="3471361"/>
              <a:ext cx="1615463" cy="676155"/>
            </a:xfrm>
            <a:custGeom>
              <a:rect b="b" l="l" r="r" t="t"/>
              <a:pathLst>
                <a:path extrusionOk="0" h="484" w="991">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49"/>
            <p:cNvSpPr/>
            <p:nvPr/>
          </p:nvSpPr>
          <p:spPr>
            <a:xfrm>
              <a:off x="9895929" y="3624279"/>
              <a:ext cx="544868" cy="151076"/>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40" name="Google Shape;1940;p49"/>
            <p:cNvCxnSpPr/>
            <p:nvPr/>
          </p:nvCxnSpPr>
          <p:spPr>
            <a:xfrm>
              <a:off x="9895929" y="3615067"/>
              <a:ext cx="0" cy="92118"/>
            </a:xfrm>
            <a:prstGeom prst="straightConnector1">
              <a:avLst/>
            </a:prstGeom>
            <a:noFill/>
            <a:ln cap="flat" cmpd="sng" w="12700">
              <a:solidFill>
                <a:schemeClr val="dk1"/>
              </a:solidFill>
              <a:prstDash val="solid"/>
              <a:round/>
              <a:headEnd len="med" w="med" type="none"/>
              <a:tailEnd len="med" w="med" type="none"/>
            </a:ln>
          </p:spPr>
        </p:cxnSp>
        <p:cxnSp>
          <p:nvCxnSpPr>
            <p:cNvPr id="1941" name="Google Shape;1941;p49"/>
            <p:cNvCxnSpPr/>
            <p:nvPr/>
          </p:nvCxnSpPr>
          <p:spPr>
            <a:xfrm>
              <a:off x="10440799" y="3615067"/>
              <a:ext cx="0" cy="92118"/>
            </a:xfrm>
            <a:prstGeom prst="straightConnector1">
              <a:avLst/>
            </a:prstGeom>
            <a:noFill/>
            <a:ln cap="flat" cmpd="sng" w="12700">
              <a:solidFill>
                <a:schemeClr val="dk1"/>
              </a:solidFill>
              <a:prstDash val="solid"/>
              <a:round/>
              <a:headEnd len="med" w="med" type="none"/>
              <a:tailEnd len="med" w="med" type="none"/>
            </a:ln>
          </p:spPr>
        </p:cxnSp>
        <p:sp>
          <p:nvSpPr>
            <p:cNvPr id="1942" name="Google Shape;1942;p49"/>
            <p:cNvSpPr/>
            <p:nvPr/>
          </p:nvSpPr>
          <p:spPr>
            <a:xfrm>
              <a:off x="9895929" y="3615067"/>
              <a:ext cx="539647"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43" name="Google Shape;1943;p49"/>
            <p:cNvSpPr/>
            <p:nvPr/>
          </p:nvSpPr>
          <p:spPr>
            <a:xfrm>
              <a:off x="9890708" y="3502682"/>
              <a:ext cx="544868" cy="178711"/>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49"/>
            <p:cNvSpPr/>
            <p:nvPr/>
          </p:nvSpPr>
          <p:spPr>
            <a:xfrm>
              <a:off x="10019527" y="3557953"/>
              <a:ext cx="245451" cy="189765"/>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49"/>
            <p:cNvSpPr txBox="1"/>
            <p:nvPr/>
          </p:nvSpPr>
          <p:spPr>
            <a:xfrm>
              <a:off x="9974264" y="3407798"/>
              <a:ext cx="374271" cy="4900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y</a:t>
              </a:r>
              <a:endParaRPr sz="2400">
                <a:solidFill>
                  <a:schemeClr val="dk1"/>
                </a:solidFill>
                <a:latin typeface="Arial"/>
                <a:ea typeface="Arial"/>
                <a:cs typeface="Arial"/>
                <a:sym typeface="Arial"/>
              </a:endParaRPr>
            </a:p>
          </p:txBody>
        </p:sp>
        <p:sp>
          <p:nvSpPr>
            <p:cNvPr id="1946" name="Google Shape;1946;p49"/>
            <p:cNvSpPr txBox="1"/>
            <p:nvPr/>
          </p:nvSpPr>
          <p:spPr>
            <a:xfrm>
              <a:off x="8990714" y="3201454"/>
              <a:ext cx="376012"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8</a:t>
              </a:r>
              <a:endParaRPr sz="2400">
                <a:solidFill>
                  <a:schemeClr val="dk1"/>
                </a:solidFill>
                <a:latin typeface="Arial"/>
                <a:ea typeface="Arial"/>
                <a:cs typeface="Arial"/>
                <a:sym typeface="Arial"/>
              </a:endParaRPr>
            </a:p>
          </p:txBody>
        </p:sp>
        <p:sp>
          <p:nvSpPr>
            <p:cNvPr id="1947" name="Google Shape;1947;p49"/>
            <p:cNvSpPr/>
            <p:nvPr/>
          </p:nvSpPr>
          <p:spPr>
            <a:xfrm>
              <a:off x="11074448" y="3592959"/>
              <a:ext cx="544868" cy="14923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48" name="Google Shape;1948;p49"/>
            <p:cNvCxnSpPr/>
            <p:nvPr/>
          </p:nvCxnSpPr>
          <p:spPr>
            <a:xfrm>
              <a:off x="11074448" y="3580062"/>
              <a:ext cx="0" cy="92118"/>
            </a:xfrm>
            <a:prstGeom prst="straightConnector1">
              <a:avLst/>
            </a:prstGeom>
            <a:noFill/>
            <a:ln cap="flat" cmpd="sng" w="12700">
              <a:solidFill>
                <a:schemeClr val="dk1"/>
              </a:solidFill>
              <a:prstDash val="solid"/>
              <a:round/>
              <a:headEnd len="med" w="med" type="none"/>
              <a:tailEnd len="med" w="med" type="none"/>
            </a:ln>
          </p:spPr>
        </p:cxnSp>
        <p:cxnSp>
          <p:nvCxnSpPr>
            <p:cNvPr id="1949" name="Google Shape;1949;p49"/>
            <p:cNvCxnSpPr/>
            <p:nvPr/>
          </p:nvCxnSpPr>
          <p:spPr>
            <a:xfrm>
              <a:off x="11619316" y="3580062"/>
              <a:ext cx="0" cy="92118"/>
            </a:xfrm>
            <a:prstGeom prst="straightConnector1">
              <a:avLst/>
            </a:prstGeom>
            <a:noFill/>
            <a:ln cap="flat" cmpd="sng" w="12700">
              <a:solidFill>
                <a:schemeClr val="dk1"/>
              </a:solidFill>
              <a:prstDash val="solid"/>
              <a:round/>
              <a:headEnd len="med" w="med" type="none"/>
              <a:tailEnd len="med" w="med" type="none"/>
            </a:ln>
          </p:spPr>
        </p:cxnSp>
        <p:sp>
          <p:nvSpPr>
            <p:cNvPr id="1950" name="Google Shape;1950;p49"/>
            <p:cNvSpPr/>
            <p:nvPr/>
          </p:nvSpPr>
          <p:spPr>
            <a:xfrm>
              <a:off x="11074446" y="3580062"/>
              <a:ext cx="539645" cy="9027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951" name="Google Shape;1951;p49"/>
            <p:cNvSpPr/>
            <p:nvPr/>
          </p:nvSpPr>
          <p:spPr>
            <a:xfrm>
              <a:off x="11065744" y="3471362"/>
              <a:ext cx="544868" cy="175026"/>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49"/>
            <p:cNvSpPr/>
            <p:nvPr/>
          </p:nvSpPr>
          <p:spPr>
            <a:xfrm>
              <a:off x="11198044" y="3522949"/>
              <a:ext cx="245451" cy="1934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49"/>
            <p:cNvSpPr txBox="1"/>
            <p:nvPr/>
          </p:nvSpPr>
          <p:spPr>
            <a:xfrm>
              <a:off x="11138862" y="3386824"/>
              <a:ext cx="374271" cy="4863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z</a:t>
              </a:r>
              <a:endParaRPr sz="2400">
                <a:solidFill>
                  <a:schemeClr val="dk1"/>
                </a:solidFill>
                <a:latin typeface="Arial"/>
                <a:ea typeface="Arial"/>
                <a:cs typeface="Arial"/>
                <a:sym typeface="Arial"/>
              </a:endParaRPr>
            </a:p>
          </p:txBody>
        </p:sp>
        <p:cxnSp>
          <p:nvCxnSpPr>
            <p:cNvPr id="1954" name="Google Shape;1954;p49"/>
            <p:cNvCxnSpPr/>
            <p:nvPr/>
          </p:nvCxnSpPr>
          <p:spPr>
            <a:xfrm>
              <a:off x="10426871" y="3629808"/>
              <a:ext cx="612760" cy="0"/>
            </a:xfrm>
            <a:prstGeom prst="straightConnector1">
              <a:avLst/>
            </a:prstGeom>
            <a:noFill/>
            <a:ln cap="flat" cmpd="sng" w="9525">
              <a:solidFill>
                <a:schemeClr val="dk1"/>
              </a:solidFill>
              <a:prstDash val="solid"/>
              <a:round/>
              <a:headEnd len="med" w="med" type="none"/>
              <a:tailEnd len="med" w="med" type="none"/>
            </a:ln>
          </p:spPr>
        </p:cxnSp>
        <p:sp>
          <p:nvSpPr>
            <p:cNvPr id="1955" name="Google Shape;1955;p49"/>
            <p:cNvSpPr txBox="1"/>
            <p:nvPr/>
          </p:nvSpPr>
          <p:spPr>
            <a:xfrm>
              <a:off x="10541764" y="3629808"/>
              <a:ext cx="374271" cy="4513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cxnSp>
          <p:nvCxnSpPr>
            <p:cNvPr id="1956" name="Google Shape;1956;p49"/>
            <p:cNvCxnSpPr/>
            <p:nvPr/>
          </p:nvCxnSpPr>
          <p:spPr>
            <a:xfrm>
              <a:off x="8382109" y="1634507"/>
              <a:ext cx="1665278" cy="1884756"/>
            </a:xfrm>
            <a:prstGeom prst="straightConnector1">
              <a:avLst/>
            </a:prstGeom>
            <a:noFill/>
            <a:ln cap="flat" cmpd="sng" w="9525">
              <a:solidFill>
                <a:schemeClr val="dk1"/>
              </a:solidFill>
              <a:prstDash val="solid"/>
              <a:round/>
              <a:headEnd len="med" w="med" type="none"/>
              <a:tailEnd len="med" w="med" type="none"/>
            </a:ln>
          </p:spPr>
        </p:cxnSp>
        <p:sp>
          <p:nvSpPr>
            <p:cNvPr id="1957" name="Google Shape;1957;p49"/>
            <p:cNvSpPr txBox="1"/>
            <p:nvPr/>
          </p:nvSpPr>
          <p:spPr>
            <a:xfrm>
              <a:off x="9171758" y="2144847"/>
              <a:ext cx="376012"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a:t>
              </a:r>
              <a:endParaRPr sz="2400">
                <a:solidFill>
                  <a:schemeClr val="dk1"/>
                </a:solidFill>
                <a:latin typeface="Arial"/>
                <a:ea typeface="Arial"/>
                <a:cs typeface="Arial"/>
                <a:sym typeface="Arial"/>
              </a:endParaRPr>
            </a:p>
          </p:txBody>
        </p:sp>
        <p:sp>
          <p:nvSpPr>
            <p:cNvPr id="1958" name="Google Shape;1958;p49"/>
            <p:cNvSpPr/>
            <p:nvPr/>
          </p:nvSpPr>
          <p:spPr>
            <a:xfrm>
              <a:off x="8423217" y="1468693"/>
              <a:ext cx="48742" cy="25794"/>
            </a:xfrm>
            <a:custGeom>
              <a:rect b="b" l="l" r="r" t="t"/>
              <a:pathLst>
                <a:path extrusionOk="0" h="14" w="28">
                  <a:moveTo>
                    <a:pt x="0" y="14"/>
                  </a:moveTo>
                  <a:cubicBezTo>
                    <a:pt x="9" y="9"/>
                    <a:pt x="28" y="0"/>
                    <a:pt x="28" y="0"/>
                  </a:cubicBezTo>
                  <a:cubicBezTo>
                    <a:pt x="28" y="0"/>
                    <a:pt x="9" y="9"/>
                    <a:pt x="0" y="14"/>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49"/>
            <p:cNvSpPr/>
            <p:nvPr/>
          </p:nvSpPr>
          <p:spPr>
            <a:xfrm>
              <a:off x="8656483" y="1511067"/>
              <a:ext cx="2628600" cy="1938187"/>
            </a:xfrm>
            <a:custGeom>
              <a:rect b="b" l="l" r="r" t="t"/>
              <a:pathLst>
                <a:path extrusionOk="0" h="1052" w="1510">
                  <a:moveTo>
                    <a:pt x="0" y="5"/>
                  </a:moveTo>
                  <a:cubicBezTo>
                    <a:pt x="184" y="33"/>
                    <a:pt x="851" y="0"/>
                    <a:pt x="1102" y="174"/>
                  </a:cubicBezTo>
                  <a:cubicBezTo>
                    <a:pt x="1353" y="348"/>
                    <a:pt x="1425" y="869"/>
                    <a:pt x="1510" y="1052"/>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49"/>
            <p:cNvSpPr txBox="1"/>
            <p:nvPr/>
          </p:nvSpPr>
          <p:spPr>
            <a:xfrm>
              <a:off x="10496504" y="1527649"/>
              <a:ext cx="374271" cy="4532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9</a:t>
              </a:r>
              <a:endParaRPr sz="2400">
                <a:solidFill>
                  <a:schemeClr val="dk1"/>
                </a:solidFill>
                <a:latin typeface="Arial"/>
                <a:ea typeface="Arial"/>
                <a:cs typeface="Arial"/>
                <a:sym typeface="Arial"/>
              </a:endParaRPr>
            </a:p>
          </p:txBody>
        </p:sp>
      </p:grpSp>
      <p:cxnSp>
        <p:nvCxnSpPr>
          <p:cNvPr id="1961" name="Google Shape;1961;p49"/>
          <p:cNvCxnSpPr/>
          <p:nvPr/>
        </p:nvCxnSpPr>
        <p:spPr>
          <a:xfrm>
            <a:off x="8324796" y="3734703"/>
            <a:ext cx="11439" cy="1295566"/>
          </a:xfrm>
          <a:prstGeom prst="straightConnector1">
            <a:avLst/>
          </a:prstGeom>
          <a:noFill/>
          <a:ln cap="flat" cmpd="sng" w="38100">
            <a:solidFill>
              <a:srgbClr val="FF0000"/>
            </a:solidFill>
            <a:prstDash val="solid"/>
            <a:round/>
            <a:headEnd len="med" w="med" type="none"/>
            <a:tailEnd len="med" w="med" type="triangle"/>
          </a:ln>
        </p:spPr>
      </p:cxnSp>
      <p:cxnSp>
        <p:nvCxnSpPr>
          <p:cNvPr id="1962" name="Google Shape;1962;p49"/>
          <p:cNvCxnSpPr/>
          <p:nvPr/>
        </p:nvCxnSpPr>
        <p:spPr>
          <a:xfrm flipH="1" rot="10800000">
            <a:off x="6873909" y="1438017"/>
            <a:ext cx="1216381" cy="2014017"/>
          </a:xfrm>
          <a:prstGeom prst="straightConnector1">
            <a:avLst/>
          </a:prstGeom>
          <a:noFill/>
          <a:ln cap="flat" cmpd="sng" w="38100">
            <a:solidFill>
              <a:srgbClr val="FF0000"/>
            </a:solidFill>
            <a:prstDash val="solid"/>
            <a:round/>
            <a:headEnd len="med" w="med" type="none"/>
            <a:tailEnd len="med" w="med" type="triangle"/>
          </a:ln>
        </p:spPr>
      </p:cxnSp>
      <p:cxnSp>
        <p:nvCxnSpPr>
          <p:cNvPr id="1963" name="Google Shape;1963;p49"/>
          <p:cNvCxnSpPr/>
          <p:nvPr/>
        </p:nvCxnSpPr>
        <p:spPr>
          <a:xfrm>
            <a:off x="7086885" y="3614480"/>
            <a:ext cx="1134399"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89" name="Google Shape;689;p5"/>
          <p:cNvSpPr txBox="1"/>
          <p:nvPr>
            <p:ph type="title"/>
          </p:nvPr>
        </p:nvSpPr>
        <p:spPr>
          <a:xfrm>
            <a:off x="608539" y="609792"/>
            <a:ext cx="1071546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sz="4000">
                <a:latin typeface="Times New Roman"/>
                <a:ea typeface="Times New Roman"/>
                <a:cs typeface="Times New Roman"/>
                <a:sym typeface="Times New Roman"/>
              </a:rPr>
              <a:t>4.1 Tác động qua lại giữa routing và forwarding</a:t>
            </a:r>
            <a:endParaRPr/>
          </a:p>
        </p:txBody>
      </p:sp>
      <p:pic>
        <p:nvPicPr>
          <p:cNvPr id="690" name="Google Shape;690;p5"/>
          <p:cNvPicPr preferRelativeResize="0"/>
          <p:nvPr/>
        </p:nvPicPr>
        <p:blipFill rotWithShape="1">
          <a:blip r:embed="rId3">
            <a:alphaModFix/>
          </a:blip>
          <a:srcRect b="0" l="0" r="0" t="0"/>
          <a:stretch/>
        </p:blipFill>
        <p:spPr>
          <a:xfrm>
            <a:off x="542495" y="1627188"/>
            <a:ext cx="4969350" cy="4660146"/>
          </a:xfrm>
          <a:prstGeom prst="roundRect">
            <a:avLst>
              <a:gd fmla="val 9422" name="adj"/>
            </a:avLst>
          </a:prstGeom>
          <a:noFill/>
          <a:ln>
            <a:noFill/>
          </a:ln>
          <a:effectLst>
            <a:outerShdw blurRad="76200" rotWithShape="0" algn="tl" dir="7800000" dist="38100">
              <a:srgbClr val="000000">
                <a:alpha val="40000"/>
              </a:srgbClr>
            </a:outerShdw>
          </a:effectLst>
        </p:spPr>
      </p:pic>
      <p:cxnSp>
        <p:nvCxnSpPr>
          <p:cNvPr id="691" name="Google Shape;691;p5"/>
          <p:cNvCxnSpPr>
            <a:endCxn id="692" idx="1"/>
          </p:cNvCxnSpPr>
          <p:nvPr/>
        </p:nvCxnSpPr>
        <p:spPr>
          <a:xfrm>
            <a:off x="3489553" y="1972007"/>
            <a:ext cx="2887800" cy="636600"/>
          </a:xfrm>
          <a:prstGeom prst="straightConnector1">
            <a:avLst/>
          </a:prstGeom>
          <a:noFill/>
          <a:ln cap="flat" cmpd="sng" w="38100">
            <a:solidFill>
              <a:srgbClr val="FF0000"/>
            </a:solidFill>
            <a:prstDash val="solid"/>
            <a:miter lim="800000"/>
            <a:headEnd len="sm" w="sm" type="none"/>
            <a:tailEnd len="med" w="med" type="triangle"/>
          </a:ln>
        </p:spPr>
      </p:cxnSp>
      <p:sp>
        <p:nvSpPr>
          <p:cNvPr id="692" name="Google Shape;692;p5"/>
          <p:cNvSpPr txBox="1"/>
          <p:nvPr/>
        </p:nvSpPr>
        <p:spPr>
          <a:xfrm>
            <a:off x="6377353" y="2008442"/>
            <a:ext cx="4143676"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Thuật toán routing xác định đường đi của gói giữa 2 đầu cuối thông qua network.</a:t>
            </a:r>
            <a:endParaRPr/>
          </a:p>
        </p:txBody>
      </p:sp>
      <p:sp>
        <p:nvSpPr>
          <p:cNvPr id="693" name="Google Shape;693;p5"/>
          <p:cNvSpPr txBox="1"/>
          <p:nvPr/>
        </p:nvSpPr>
        <p:spPr>
          <a:xfrm>
            <a:off x="6377353" y="3427725"/>
            <a:ext cx="400267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cap="none" strike="noStrike">
                <a:solidFill>
                  <a:schemeClr val="dk1"/>
                </a:solidFill>
                <a:latin typeface="Times New Roman"/>
                <a:ea typeface="Times New Roman"/>
                <a:cs typeface="Times New Roman"/>
                <a:sym typeface="Times New Roman"/>
              </a:rPr>
              <a:t>Bảng forwarding xác định việc chuyển gói bên trong một router.</a:t>
            </a:r>
            <a:endParaRPr/>
          </a:p>
        </p:txBody>
      </p:sp>
      <p:cxnSp>
        <p:nvCxnSpPr>
          <p:cNvPr id="694" name="Google Shape;694;p5"/>
          <p:cNvCxnSpPr>
            <a:endCxn id="693" idx="1"/>
          </p:cNvCxnSpPr>
          <p:nvPr/>
        </p:nvCxnSpPr>
        <p:spPr>
          <a:xfrm>
            <a:off x="3362053" y="3245190"/>
            <a:ext cx="3015300" cy="7827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50"/>
          <p:cNvSpPr txBox="1"/>
          <p:nvPr>
            <p:ph type="title"/>
          </p:nvPr>
        </p:nvSpPr>
        <p:spPr>
          <a:xfrm>
            <a:off x="614441" y="828418"/>
            <a:ext cx="5507697" cy="704849"/>
          </a:xfrm>
          <a:prstGeom prst="rect">
            <a:avLst/>
          </a:prstGeom>
          <a:noFill/>
          <a:ln>
            <a:noFill/>
          </a:ln>
        </p:spPr>
        <p:txBody>
          <a:bodyPr anchorCtr="0" anchor="ctr" bIns="45700" lIns="91425" spcFirstLastPara="1" rIns="91425" wrap="square" tIns="45700">
            <a:normAutofit/>
          </a:bodyPr>
          <a:lstStyle/>
          <a:p>
            <a:pPr indent="0" lvl="0" marL="0" rtl="0" algn="just">
              <a:lnSpc>
                <a:spcPct val="90000"/>
              </a:lnSpc>
              <a:spcBef>
                <a:spcPts val="0"/>
              </a:spcBef>
              <a:spcAft>
                <a:spcPts val="0"/>
              </a:spcAft>
              <a:buClr>
                <a:schemeClr val="dk1"/>
              </a:buClr>
              <a:buSzPts val="3800"/>
              <a:buFont typeface="Times New Roman"/>
              <a:buNone/>
            </a:pPr>
            <a:r>
              <a:rPr b="1" lang="en-US" sz="3800">
                <a:latin typeface="Times New Roman"/>
                <a:ea typeface="Times New Roman"/>
                <a:cs typeface="Times New Roman"/>
                <a:sym typeface="Times New Roman"/>
              </a:rPr>
              <a:t>4.7 Thuật toán Disjkstra</a:t>
            </a:r>
            <a:endParaRPr/>
          </a:p>
        </p:txBody>
      </p:sp>
      <p:sp>
        <p:nvSpPr>
          <p:cNvPr id="1969" name="Google Shape;1969;p5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70" name="Google Shape;1970;p50"/>
          <p:cNvSpPr txBox="1"/>
          <p:nvPr/>
        </p:nvSpPr>
        <p:spPr>
          <a:xfrm>
            <a:off x="695425" y="1731230"/>
            <a:ext cx="4863832"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Kết quả cây đường đi ngắn nhất từ u:</a:t>
            </a:r>
            <a:endParaRPr/>
          </a:p>
        </p:txBody>
      </p:sp>
      <p:grpSp>
        <p:nvGrpSpPr>
          <p:cNvPr id="1971" name="Google Shape;1971;p50"/>
          <p:cNvGrpSpPr/>
          <p:nvPr/>
        </p:nvGrpSpPr>
        <p:grpSpPr>
          <a:xfrm>
            <a:off x="614441" y="2419654"/>
            <a:ext cx="5129212" cy="1508918"/>
            <a:chOff x="3722688" y="2036765"/>
            <a:chExt cx="5129212" cy="1508918"/>
          </a:xfrm>
        </p:grpSpPr>
        <p:sp>
          <p:nvSpPr>
            <p:cNvPr id="1972" name="Google Shape;1972;p50"/>
            <p:cNvSpPr/>
            <p:nvPr/>
          </p:nvSpPr>
          <p:spPr>
            <a:xfrm>
              <a:off x="4140201" y="2325689"/>
              <a:ext cx="542925" cy="295275"/>
            </a:xfrm>
            <a:custGeom>
              <a:rect b="b" l="l" r="r" t="t"/>
              <a:pathLst>
                <a:path extrusionOk="0" h="186" w="342">
                  <a:moveTo>
                    <a:pt x="0" y="186"/>
                  </a:moveTo>
                  <a:lnTo>
                    <a:pt x="34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50"/>
            <p:cNvSpPr/>
            <p:nvPr/>
          </p:nvSpPr>
          <p:spPr>
            <a:xfrm>
              <a:off x="3727451" y="2709864"/>
              <a:ext cx="496888"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74" name="Google Shape;1974;p50"/>
            <p:cNvCxnSpPr/>
            <p:nvPr/>
          </p:nvCxnSpPr>
          <p:spPr>
            <a:xfrm>
              <a:off x="3727451" y="2698751"/>
              <a:ext cx="0" cy="79375"/>
            </a:xfrm>
            <a:prstGeom prst="straightConnector1">
              <a:avLst/>
            </a:prstGeom>
            <a:noFill/>
            <a:ln cap="flat" cmpd="sng" w="12700">
              <a:solidFill>
                <a:schemeClr val="dk1"/>
              </a:solidFill>
              <a:prstDash val="solid"/>
              <a:round/>
              <a:headEnd len="med" w="med" type="none"/>
              <a:tailEnd len="med" w="med" type="none"/>
            </a:ln>
          </p:spPr>
        </p:cxnSp>
        <p:cxnSp>
          <p:nvCxnSpPr>
            <p:cNvPr id="1975" name="Google Shape;1975;p50"/>
            <p:cNvCxnSpPr/>
            <p:nvPr/>
          </p:nvCxnSpPr>
          <p:spPr>
            <a:xfrm>
              <a:off x="4224338" y="2698751"/>
              <a:ext cx="0" cy="79375"/>
            </a:xfrm>
            <a:prstGeom prst="straightConnector1">
              <a:avLst/>
            </a:prstGeom>
            <a:noFill/>
            <a:ln cap="flat" cmpd="sng" w="12700">
              <a:solidFill>
                <a:schemeClr val="dk1"/>
              </a:solidFill>
              <a:prstDash val="solid"/>
              <a:round/>
              <a:headEnd len="med" w="med" type="none"/>
              <a:tailEnd len="med" w="med" type="none"/>
            </a:ln>
          </p:spPr>
        </p:cxnSp>
        <p:sp>
          <p:nvSpPr>
            <p:cNvPr id="1976" name="Google Shape;1976;p50"/>
            <p:cNvSpPr/>
            <p:nvPr/>
          </p:nvSpPr>
          <p:spPr>
            <a:xfrm>
              <a:off x="3727451" y="2698751"/>
              <a:ext cx="492125"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77" name="Google Shape;1977;p50"/>
            <p:cNvSpPr/>
            <p:nvPr/>
          </p:nvSpPr>
          <p:spPr>
            <a:xfrm>
              <a:off x="3722688" y="2605089"/>
              <a:ext cx="496888"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8" name="Google Shape;1978;p50"/>
            <p:cNvSpPr/>
            <p:nvPr/>
          </p:nvSpPr>
          <p:spPr>
            <a:xfrm>
              <a:off x="4479926" y="3324226"/>
              <a:ext cx="496888"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79" name="Google Shape;1979;p50"/>
            <p:cNvCxnSpPr/>
            <p:nvPr/>
          </p:nvCxnSpPr>
          <p:spPr>
            <a:xfrm>
              <a:off x="4479926" y="3313114"/>
              <a:ext cx="0" cy="79375"/>
            </a:xfrm>
            <a:prstGeom prst="straightConnector1">
              <a:avLst/>
            </a:prstGeom>
            <a:noFill/>
            <a:ln cap="flat" cmpd="sng" w="12700">
              <a:solidFill>
                <a:schemeClr val="dk1"/>
              </a:solidFill>
              <a:prstDash val="solid"/>
              <a:round/>
              <a:headEnd len="med" w="med" type="none"/>
              <a:tailEnd len="med" w="med" type="none"/>
            </a:ln>
          </p:spPr>
        </p:cxnSp>
        <p:cxnSp>
          <p:nvCxnSpPr>
            <p:cNvPr id="1980" name="Google Shape;1980;p50"/>
            <p:cNvCxnSpPr/>
            <p:nvPr/>
          </p:nvCxnSpPr>
          <p:spPr>
            <a:xfrm>
              <a:off x="4976813" y="3313114"/>
              <a:ext cx="0" cy="79375"/>
            </a:xfrm>
            <a:prstGeom prst="straightConnector1">
              <a:avLst/>
            </a:prstGeom>
            <a:noFill/>
            <a:ln cap="flat" cmpd="sng" w="12700">
              <a:solidFill>
                <a:schemeClr val="dk1"/>
              </a:solidFill>
              <a:prstDash val="solid"/>
              <a:round/>
              <a:headEnd len="med" w="med" type="none"/>
              <a:tailEnd len="med" w="med" type="none"/>
            </a:ln>
          </p:spPr>
        </p:cxnSp>
        <p:sp>
          <p:nvSpPr>
            <p:cNvPr id="1981" name="Google Shape;1981;p50"/>
            <p:cNvSpPr/>
            <p:nvPr/>
          </p:nvSpPr>
          <p:spPr>
            <a:xfrm>
              <a:off x="4479926" y="3313114"/>
              <a:ext cx="492125"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82" name="Google Shape;1982;p50"/>
            <p:cNvSpPr/>
            <p:nvPr/>
          </p:nvSpPr>
          <p:spPr>
            <a:xfrm>
              <a:off x="4475163" y="3219451"/>
              <a:ext cx="496888"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3" name="Google Shape;1983;p50"/>
            <p:cNvSpPr/>
            <p:nvPr/>
          </p:nvSpPr>
          <p:spPr>
            <a:xfrm>
              <a:off x="4473576" y="2228851"/>
              <a:ext cx="496888"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84" name="Google Shape;1984;p50"/>
            <p:cNvCxnSpPr/>
            <p:nvPr/>
          </p:nvCxnSpPr>
          <p:spPr>
            <a:xfrm>
              <a:off x="4473576" y="2217739"/>
              <a:ext cx="0" cy="79375"/>
            </a:xfrm>
            <a:prstGeom prst="straightConnector1">
              <a:avLst/>
            </a:prstGeom>
            <a:noFill/>
            <a:ln cap="flat" cmpd="sng" w="12700">
              <a:solidFill>
                <a:schemeClr val="dk1"/>
              </a:solidFill>
              <a:prstDash val="solid"/>
              <a:round/>
              <a:headEnd len="med" w="med" type="none"/>
              <a:tailEnd len="med" w="med" type="none"/>
            </a:ln>
          </p:spPr>
        </p:cxnSp>
        <p:cxnSp>
          <p:nvCxnSpPr>
            <p:cNvPr id="1985" name="Google Shape;1985;p50"/>
            <p:cNvCxnSpPr/>
            <p:nvPr/>
          </p:nvCxnSpPr>
          <p:spPr>
            <a:xfrm>
              <a:off x="4970463" y="2217739"/>
              <a:ext cx="0" cy="79375"/>
            </a:xfrm>
            <a:prstGeom prst="straightConnector1">
              <a:avLst/>
            </a:prstGeom>
            <a:noFill/>
            <a:ln cap="flat" cmpd="sng" w="12700">
              <a:solidFill>
                <a:schemeClr val="dk1"/>
              </a:solidFill>
              <a:prstDash val="solid"/>
              <a:round/>
              <a:headEnd len="med" w="med" type="none"/>
              <a:tailEnd len="med" w="med" type="none"/>
            </a:ln>
          </p:spPr>
        </p:cxnSp>
        <p:sp>
          <p:nvSpPr>
            <p:cNvPr id="1986" name="Google Shape;1986;p50"/>
            <p:cNvSpPr/>
            <p:nvPr/>
          </p:nvSpPr>
          <p:spPr>
            <a:xfrm>
              <a:off x="4473576" y="2217739"/>
              <a:ext cx="492125"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87" name="Google Shape;1987;p50"/>
            <p:cNvSpPr/>
            <p:nvPr/>
          </p:nvSpPr>
          <p:spPr>
            <a:xfrm>
              <a:off x="4468813" y="2124076"/>
              <a:ext cx="496888"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8" name="Google Shape;1988;p50"/>
            <p:cNvSpPr/>
            <p:nvPr/>
          </p:nvSpPr>
          <p:spPr>
            <a:xfrm>
              <a:off x="8351837" y="3331370"/>
              <a:ext cx="495300"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89" name="Google Shape;1989;p50"/>
            <p:cNvCxnSpPr/>
            <p:nvPr/>
          </p:nvCxnSpPr>
          <p:spPr>
            <a:xfrm>
              <a:off x="8351837" y="3320258"/>
              <a:ext cx="0" cy="79375"/>
            </a:xfrm>
            <a:prstGeom prst="straightConnector1">
              <a:avLst/>
            </a:prstGeom>
            <a:noFill/>
            <a:ln cap="flat" cmpd="sng" w="12700">
              <a:solidFill>
                <a:schemeClr val="dk1"/>
              </a:solidFill>
              <a:prstDash val="solid"/>
              <a:round/>
              <a:headEnd len="med" w="med" type="none"/>
              <a:tailEnd len="med" w="med" type="none"/>
            </a:ln>
          </p:spPr>
        </p:cxnSp>
        <p:cxnSp>
          <p:nvCxnSpPr>
            <p:cNvPr id="1990" name="Google Shape;1990;p50"/>
            <p:cNvCxnSpPr/>
            <p:nvPr/>
          </p:nvCxnSpPr>
          <p:spPr>
            <a:xfrm>
              <a:off x="8847137" y="3320258"/>
              <a:ext cx="0" cy="79375"/>
            </a:xfrm>
            <a:prstGeom prst="straightConnector1">
              <a:avLst/>
            </a:prstGeom>
            <a:noFill/>
            <a:ln cap="flat" cmpd="sng" w="12700">
              <a:solidFill>
                <a:schemeClr val="dk1"/>
              </a:solidFill>
              <a:prstDash val="solid"/>
              <a:round/>
              <a:headEnd len="med" w="med" type="none"/>
              <a:tailEnd len="med" w="med" type="none"/>
            </a:ln>
          </p:spPr>
        </p:cxnSp>
        <p:sp>
          <p:nvSpPr>
            <p:cNvPr id="1991" name="Google Shape;1991;p50"/>
            <p:cNvSpPr/>
            <p:nvPr/>
          </p:nvSpPr>
          <p:spPr>
            <a:xfrm>
              <a:off x="8351837" y="3320258"/>
              <a:ext cx="490538"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92" name="Google Shape;1992;p50"/>
            <p:cNvSpPr/>
            <p:nvPr/>
          </p:nvSpPr>
          <p:spPr>
            <a:xfrm>
              <a:off x="8356600" y="3231358"/>
              <a:ext cx="495300"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3" name="Google Shape;1993;p50"/>
            <p:cNvSpPr/>
            <p:nvPr/>
          </p:nvSpPr>
          <p:spPr>
            <a:xfrm>
              <a:off x="5573713" y="3319464"/>
              <a:ext cx="496888"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94" name="Google Shape;1994;p50"/>
            <p:cNvCxnSpPr/>
            <p:nvPr/>
          </p:nvCxnSpPr>
          <p:spPr>
            <a:xfrm>
              <a:off x="5573713" y="3308351"/>
              <a:ext cx="0" cy="79375"/>
            </a:xfrm>
            <a:prstGeom prst="straightConnector1">
              <a:avLst/>
            </a:prstGeom>
            <a:noFill/>
            <a:ln cap="flat" cmpd="sng" w="12700">
              <a:solidFill>
                <a:schemeClr val="dk1"/>
              </a:solidFill>
              <a:prstDash val="solid"/>
              <a:round/>
              <a:headEnd len="med" w="med" type="none"/>
              <a:tailEnd len="med" w="med" type="none"/>
            </a:ln>
          </p:spPr>
        </p:cxnSp>
        <p:cxnSp>
          <p:nvCxnSpPr>
            <p:cNvPr id="1995" name="Google Shape;1995;p50"/>
            <p:cNvCxnSpPr/>
            <p:nvPr/>
          </p:nvCxnSpPr>
          <p:spPr>
            <a:xfrm>
              <a:off x="6070601" y="3308351"/>
              <a:ext cx="0" cy="79375"/>
            </a:xfrm>
            <a:prstGeom prst="straightConnector1">
              <a:avLst/>
            </a:prstGeom>
            <a:noFill/>
            <a:ln cap="flat" cmpd="sng" w="12700">
              <a:solidFill>
                <a:schemeClr val="dk1"/>
              </a:solidFill>
              <a:prstDash val="solid"/>
              <a:round/>
              <a:headEnd len="med" w="med" type="none"/>
              <a:tailEnd len="med" w="med" type="none"/>
            </a:ln>
          </p:spPr>
        </p:cxnSp>
        <p:sp>
          <p:nvSpPr>
            <p:cNvPr id="1996" name="Google Shape;1996;p50"/>
            <p:cNvSpPr/>
            <p:nvPr/>
          </p:nvSpPr>
          <p:spPr>
            <a:xfrm>
              <a:off x="5573713" y="3308351"/>
              <a:ext cx="492125"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997" name="Google Shape;1997;p50"/>
            <p:cNvSpPr/>
            <p:nvPr/>
          </p:nvSpPr>
          <p:spPr>
            <a:xfrm>
              <a:off x="5568951" y="3214689"/>
              <a:ext cx="496888"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8" name="Google Shape;1998;p50"/>
            <p:cNvSpPr/>
            <p:nvPr/>
          </p:nvSpPr>
          <p:spPr>
            <a:xfrm>
              <a:off x="6810504" y="3316292"/>
              <a:ext cx="496888" cy="12858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99" name="Google Shape;1999;p50"/>
            <p:cNvCxnSpPr/>
            <p:nvPr/>
          </p:nvCxnSpPr>
          <p:spPr>
            <a:xfrm>
              <a:off x="6810504" y="3305180"/>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00" name="Google Shape;2000;p50"/>
            <p:cNvCxnSpPr/>
            <p:nvPr/>
          </p:nvCxnSpPr>
          <p:spPr>
            <a:xfrm>
              <a:off x="7307391" y="3305180"/>
              <a:ext cx="0" cy="79375"/>
            </a:xfrm>
            <a:prstGeom prst="straightConnector1">
              <a:avLst/>
            </a:prstGeom>
            <a:noFill/>
            <a:ln cap="flat" cmpd="sng" w="12700">
              <a:solidFill>
                <a:schemeClr val="dk1"/>
              </a:solidFill>
              <a:prstDash val="solid"/>
              <a:round/>
              <a:headEnd len="med" w="med" type="none"/>
              <a:tailEnd len="med" w="med" type="none"/>
            </a:ln>
          </p:spPr>
        </p:cxnSp>
        <p:sp>
          <p:nvSpPr>
            <p:cNvPr id="2001" name="Google Shape;2001;p50"/>
            <p:cNvSpPr/>
            <p:nvPr/>
          </p:nvSpPr>
          <p:spPr>
            <a:xfrm>
              <a:off x="6810504" y="3305180"/>
              <a:ext cx="492125" cy="7778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002" name="Google Shape;2002;p50"/>
            <p:cNvSpPr/>
            <p:nvPr/>
          </p:nvSpPr>
          <p:spPr>
            <a:xfrm>
              <a:off x="6805741" y="3211517"/>
              <a:ext cx="496888" cy="150812"/>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3" name="Google Shape;2003;p50"/>
            <p:cNvSpPr/>
            <p:nvPr/>
          </p:nvSpPr>
          <p:spPr>
            <a:xfrm>
              <a:off x="4992688" y="3354389"/>
              <a:ext cx="581025" cy="1587"/>
            </a:xfrm>
            <a:custGeom>
              <a:rect b="b" l="l" r="r" t="t"/>
              <a:pathLst>
                <a:path extrusionOk="0" h="1" w="366">
                  <a:moveTo>
                    <a:pt x="366" y="0"/>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50"/>
            <p:cNvSpPr/>
            <p:nvPr/>
          </p:nvSpPr>
          <p:spPr>
            <a:xfrm>
              <a:off x="4054476" y="2840039"/>
              <a:ext cx="438150" cy="419100"/>
            </a:xfrm>
            <a:custGeom>
              <a:rect b="b" l="l" r="r" t="t"/>
              <a:pathLst>
                <a:path extrusionOk="0" h="264" w="276">
                  <a:moveTo>
                    <a:pt x="276" y="264"/>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05" name="Google Shape;2005;p50"/>
            <p:cNvGrpSpPr/>
            <p:nvPr/>
          </p:nvGrpSpPr>
          <p:grpSpPr>
            <a:xfrm>
              <a:off x="3803674" y="2530477"/>
              <a:ext cx="325438" cy="396875"/>
              <a:chOff x="2953" y="2430"/>
              <a:chExt cx="208" cy="250"/>
            </a:xfrm>
          </p:grpSpPr>
          <p:sp>
            <p:nvSpPr>
              <p:cNvPr id="2006" name="Google Shape;2006;p50"/>
              <p:cNvSpPr/>
              <p:nvPr/>
            </p:nvSpPr>
            <p:spPr>
              <a:xfrm>
                <a:off x="2982" y="2490"/>
                <a:ext cx="144"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7" name="Google Shape;2007;p50"/>
              <p:cNvSpPr txBox="1"/>
              <p:nvPr/>
            </p:nvSpPr>
            <p:spPr>
              <a:xfrm>
                <a:off x="2953" y="2430"/>
                <a:ext cx="20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a:t>
                </a:r>
                <a:endParaRPr sz="2400">
                  <a:solidFill>
                    <a:schemeClr val="dk1"/>
                  </a:solidFill>
                  <a:latin typeface="Arial"/>
                  <a:ea typeface="Arial"/>
                  <a:cs typeface="Arial"/>
                  <a:sym typeface="Arial"/>
                </a:endParaRPr>
              </a:p>
            </p:txBody>
          </p:sp>
        </p:grpSp>
        <p:sp>
          <p:nvSpPr>
            <p:cNvPr id="2008" name="Google Shape;2008;p50"/>
            <p:cNvSpPr/>
            <p:nvPr/>
          </p:nvSpPr>
          <p:spPr>
            <a:xfrm>
              <a:off x="5706489" y="3235327"/>
              <a:ext cx="222027"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9" name="Google Shape;2009;p50"/>
            <p:cNvSpPr txBox="1"/>
            <p:nvPr/>
          </p:nvSpPr>
          <p:spPr>
            <a:xfrm>
              <a:off x="5668963" y="3132139"/>
              <a:ext cx="3111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v</a:t>
              </a:r>
              <a:endParaRPr sz="2400">
                <a:solidFill>
                  <a:schemeClr val="dk1"/>
                </a:solidFill>
                <a:latin typeface="Arial"/>
                <a:ea typeface="Arial"/>
                <a:cs typeface="Arial"/>
                <a:sym typeface="Arial"/>
              </a:endParaRPr>
            </a:p>
          </p:txBody>
        </p:sp>
        <p:sp>
          <p:nvSpPr>
            <p:cNvPr id="2010" name="Google Shape;2010;p50"/>
            <p:cNvSpPr/>
            <p:nvPr/>
          </p:nvSpPr>
          <p:spPr>
            <a:xfrm>
              <a:off x="4624168" y="3230568"/>
              <a:ext cx="227527"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1" name="Google Shape;2011;p50"/>
            <p:cNvSpPr txBox="1"/>
            <p:nvPr/>
          </p:nvSpPr>
          <p:spPr>
            <a:xfrm>
              <a:off x="4542005" y="3079755"/>
              <a:ext cx="407653"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w</a:t>
              </a:r>
              <a:endParaRPr/>
            </a:p>
          </p:txBody>
        </p:sp>
        <p:sp>
          <p:nvSpPr>
            <p:cNvPr id="2012" name="Google Shape;2012;p50"/>
            <p:cNvSpPr/>
            <p:nvPr/>
          </p:nvSpPr>
          <p:spPr>
            <a:xfrm>
              <a:off x="8490709" y="3248821"/>
              <a:ext cx="228816"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3" name="Google Shape;2013;p50"/>
            <p:cNvSpPr txBox="1"/>
            <p:nvPr/>
          </p:nvSpPr>
          <p:spPr>
            <a:xfrm>
              <a:off x="8454663" y="3145633"/>
              <a:ext cx="313447"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z</a:t>
              </a:r>
              <a:endParaRPr sz="2400">
                <a:solidFill>
                  <a:schemeClr val="dk1"/>
                </a:solidFill>
                <a:latin typeface="Arial"/>
                <a:ea typeface="Arial"/>
                <a:cs typeface="Arial"/>
                <a:sym typeface="Arial"/>
              </a:endParaRPr>
            </a:p>
          </p:txBody>
        </p:sp>
        <p:sp>
          <p:nvSpPr>
            <p:cNvPr id="2014" name="Google Shape;2014;p50"/>
            <p:cNvSpPr/>
            <p:nvPr/>
          </p:nvSpPr>
          <p:spPr>
            <a:xfrm>
              <a:off x="4611114" y="2139953"/>
              <a:ext cx="222027"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5" name="Google Shape;2015;p50"/>
            <p:cNvSpPr txBox="1"/>
            <p:nvPr/>
          </p:nvSpPr>
          <p:spPr>
            <a:xfrm>
              <a:off x="4573588" y="2036765"/>
              <a:ext cx="3111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x</a:t>
              </a:r>
              <a:endParaRPr sz="2400">
                <a:solidFill>
                  <a:schemeClr val="dk1"/>
                </a:solidFill>
                <a:latin typeface="Arial"/>
                <a:ea typeface="Arial"/>
                <a:cs typeface="Arial"/>
                <a:sym typeface="Arial"/>
              </a:endParaRPr>
            </a:p>
          </p:txBody>
        </p:sp>
        <p:sp>
          <p:nvSpPr>
            <p:cNvPr id="2016" name="Google Shape;2016;p50"/>
            <p:cNvSpPr/>
            <p:nvPr/>
          </p:nvSpPr>
          <p:spPr>
            <a:xfrm>
              <a:off x="6956064" y="3230568"/>
              <a:ext cx="223318"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7" name="Google Shape;2017;p50"/>
            <p:cNvSpPr txBox="1"/>
            <p:nvPr/>
          </p:nvSpPr>
          <p:spPr>
            <a:xfrm>
              <a:off x="6904166" y="3079755"/>
              <a:ext cx="336550"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y</a:t>
              </a:r>
              <a:endParaRPr/>
            </a:p>
          </p:txBody>
        </p:sp>
        <p:cxnSp>
          <p:nvCxnSpPr>
            <p:cNvPr id="2018" name="Google Shape;2018;p50"/>
            <p:cNvCxnSpPr/>
            <p:nvPr/>
          </p:nvCxnSpPr>
          <p:spPr>
            <a:xfrm flipH="1" rot="10800000">
              <a:off x="6083892" y="3362348"/>
              <a:ext cx="727923" cy="1973"/>
            </a:xfrm>
            <a:prstGeom prst="straightConnector1">
              <a:avLst/>
            </a:prstGeom>
            <a:noFill/>
            <a:ln cap="flat" cmpd="sng" w="9525">
              <a:solidFill>
                <a:schemeClr val="dk1"/>
              </a:solidFill>
              <a:prstDash val="solid"/>
              <a:miter lim="800000"/>
              <a:headEnd len="sm" w="sm" type="none"/>
              <a:tailEnd len="sm" w="sm" type="none"/>
            </a:ln>
          </p:spPr>
        </p:cxnSp>
        <p:cxnSp>
          <p:nvCxnSpPr>
            <p:cNvPr id="2019" name="Google Shape;2019;p50"/>
            <p:cNvCxnSpPr>
              <a:stCxn id="2001" idx="3"/>
              <a:endCxn id="1991" idx="1"/>
            </p:cNvCxnSpPr>
            <p:nvPr/>
          </p:nvCxnSpPr>
          <p:spPr>
            <a:xfrm>
              <a:off x="7302629" y="3344074"/>
              <a:ext cx="1049100" cy="15000"/>
            </a:xfrm>
            <a:prstGeom prst="straightConnector1">
              <a:avLst/>
            </a:prstGeom>
            <a:noFill/>
            <a:ln cap="flat" cmpd="sng" w="9525">
              <a:solidFill>
                <a:schemeClr val="dk1"/>
              </a:solidFill>
              <a:prstDash val="solid"/>
              <a:miter lim="800000"/>
              <a:headEnd len="sm" w="sm" type="none"/>
              <a:tailEnd len="sm" w="sm" type="none"/>
            </a:ln>
          </p:spPr>
        </p:cxnSp>
      </p:grpSp>
      <p:sp>
        <p:nvSpPr>
          <p:cNvPr id="2020" name="Google Shape;2020;p50"/>
          <p:cNvSpPr txBox="1"/>
          <p:nvPr/>
        </p:nvSpPr>
        <p:spPr>
          <a:xfrm>
            <a:off x="6632743" y="1725881"/>
            <a:ext cx="4863832"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Kết quả cây đường đi ngắn nhất từ u:</a:t>
            </a:r>
            <a:endParaRPr/>
          </a:p>
        </p:txBody>
      </p:sp>
      <p:grpSp>
        <p:nvGrpSpPr>
          <p:cNvPr id="2021" name="Google Shape;2021;p50"/>
          <p:cNvGrpSpPr/>
          <p:nvPr/>
        </p:nvGrpSpPr>
        <p:grpSpPr>
          <a:xfrm>
            <a:off x="8105365" y="2280443"/>
            <a:ext cx="2362199" cy="2328863"/>
            <a:chOff x="307" y="2773"/>
            <a:chExt cx="1488" cy="1467"/>
          </a:xfrm>
        </p:grpSpPr>
        <p:cxnSp>
          <p:nvCxnSpPr>
            <p:cNvPr id="2022" name="Google Shape;2022;p50"/>
            <p:cNvCxnSpPr/>
            <p:nvPr/>
          </p:nvCxnSpPr>
          <p:spPr>
            <a:xfrm>
              <a:off x="1152" y="2880"/>
              <a:ext cx="8" cy="1322"/>
            </a:xfrm>
            <a:prstGeom prst="straightConnector1">
              <a:avLst/>
            </a:prstGeom>
            <a:noFill/>
            <a:ln cap="flat" cmpd="sng" w="9525">
              <a:solidFill>
                <a:schemeClr val="dk1"/>
              </a:solidFill>
              <a:prstDash val="solid"/>
              <a:round/>
              <a:headEnd len="med" w="med" type="none"/>
              <a:tailEnd len="med" w="med" type="none"/>
            </a:ln>
          </p:spPr>
        </p:cxnSp>
        <p:cxnSp>
          <p:nvCxnSpPr>
            <p:cNvPr id="2023" name="Google Shape;2023;p50"/>
            <p:cNvCxnSpPr/>
            <p:nvPr/>
          </p:nvCxnSpPr>
          <p:spPr>
            <a:xfrm>
              <a:off x="357" y="3058"/>
              <a:ext cx="1363" cy="0"/>
            </a:xfrm>
            <a:prstGeom prst="straightConnector1">
              <a:avLst/>
            </a:prstGeom>
            <a:noFill/>
            <a:ln cap="flat" cmpd="sng" w="9525">
              <a:solidFill>
                <a:schemeClr val="dk1"/>
              </a:solidFill>
              <a:prstDash val="solid"/>
              <a:round/>
              <a:headEnd len="med" w="med" type="none"/>
              <a:tailEnd len="med" w="med" type="none"/>
            </a:ln>
          </p:spPr>
        </p:cxnSp>
        <p:sp>
          <p:nvSpPr>
            <p:cNvPr id="2024" name="Google Shape;2024;p50"/>
            <p:cNvSpPr txBox="1"/>
            <p:nvPr/>
          </p:nvSpPr>
          <p:spPr>
            <a:xfrm>
              <a:off x="883" y="3060"/>
              <a:ext cx="213"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x</a:t>
              </a:r>
              <a:endParaRPr/>
            </a:p>
          </p:txBody>
        </p:sp>
        <p:sp>
          <p:nvSpPr>
            <p:cNvPr id="2025" name="Google Shape;2025;p50"/>
            <p:cNvSpPr txBox="1"/>
            <p:nvPr/>
          </p:nvSpPr>
          <p:spPr>
            <a:xfrm>
              <a:off x="876" y="3247"/>
              <a:ext cx="257"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w</a:t>
              </a:r>
              <a:endParaRPr/>
            </a:p>
          </p:txBody>
        </p:sp>
        <p:sp>
          <p:nvSpPr>
            <p:cNvPr id="2026" name="Google Shape;2026;p50"/>
            <p:cNvSpPr txBox="1"/>
            <p:nvPr/>
          </p:nvSpPr>
          <p:spPr>
            <a:xfrm>
              <a:off x="890" y="3482"/>
              <a:ext cx="213"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v</a:t>
              </a:r>
              <a:endParaRPr/>
            </a:p>
          </p:txBody>
        </p:sp>
        <p:sp>
          <p:nvSpPr>
            <p:cNvPr id="2027" name="Google Shape;2027;p50"/>
            <p:cNvSpPr txBox="1"/>
            <p:nvPr/>
          </p:nvSpPr>
          <p:spPr>
            <a:xfrm>
              <a:off x="875" y="3717"/>
              <a:ext cx="213"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y</a:t>
              </a:r>
              <a:endParaRPr/>
            </a:p>
          </p:txBody>
        </p:sp>
        <p:sp>
          <p:nvSpPr>
            <p:cNvPr id="2028" name="Google Shape;2028;p50"/>
            <p:cNvSpPr txBox="1"/>
            <p:nvPr/>
          </p:nvSpPr>
          <p:spPr>
            <a:xfrm>
              <a:off x="884" y="3943"/>
              <a:ext cx="202"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z</a:t>
              </a:r>
              <a:endParaRPr/>
            </a:p>
          </p:txBody>
        </p:sp>
        <p:sp>
          <p:nvSpPr>
            <p:cNvPr id="2029" name="Google Shape;2029;p50"/>
            <p:cNvSpPr txBox="1"/>
            <p:nvPr/>
          </p:nvSpPr>
          <p:spPr>
            <a:xfrm>
              <a:off x="1248" y="3044"/>
              <a:ext cx="488"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(u,x)</a:t>
              </a:r>
              <a:endParaRPr/>
            </a:p>
          </p:txBody>
        </p:sp>
        <p:sp>
          <p:nvSpPr>
            <p:cNvPr id="2030" name="Google Shape;2030;p50"/>
            <p:cNvSpPr txBox="1"/>
            <p:nvPr/>
          </p:nvSpPr>
          <p:spPr>
            <a:xfrm>
              <a:off x="1249" y="3246"/>
              <a:ext cx="531"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(u,w)</a:t>
              </a:r>
              <a:endParaRPr/>
            </a:p>
          </p:txBody>
        </p:sp>
        <p:sp>
          <p:nvSpPr>
            <p:cNvPr id="2031" name="Google Shape;2031;p50"/>
            <p:cNvSpPr txBox="1"/>
            <p:nvPr/>
          </p:nvSpPr>
          <p:spPr>
            <a:xfrm>
              <a:off x="1248" y="3497"/>
              <a:ext cx="531"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(u,w)</a:t>
              </a:r>
              <a:endParaRPr/>
            </a:p>
          </p:txBody>
        </p:sp>
        <p:sp>
          <p:nvSpPr>
            <p:cNvPr id="2032" name="Google Shape;2032;p50"/>
            <p:cNvSpPr txBox="1"/>
            <p:nvPr/>
          </p:nvSpPr>
          <p:spPr>
            <a:xfrm>
              <a:off x="1264" y="3715"/>
              <a:ext cx="531"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(u,w)</a:t>
              </a:r>
              <a:endParaRPr/>
            </a:p>
          </p:txBody>
        </p:sp>
        <p:sp>
          <p:nvSpPr>
            <p:cNvPr id="2033" name="Google Shape;2033;p50"/>
            <p:cNvSpPr txBox="1"/>
            <p:nvPr/>
          </p:nvSpPr>
          <p:spPr>
            <a:xfrm>
              <a:off x="1254" y="3949"/>
              <a:ext cx="531"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(u,w)</a:t>
              </a:r>
              <a:endParaRPr/>
            </a:p>
          </p:txBody>
        </p:sp>
        <p:sp>
          <p:nvSpPr>
            <p:cNvPr id="2034" name="Google Shape;2034;p50"/>
            <p:cNvSpPr txBox="1"/>
            <p:nvPr/>
          </p:nvSpPr>
          <p:spPr>
            <a:xfrm>
              <a:off x="307" y="2777"/>
              <a:ext cx="854"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Đích đến</a:t>
              </a:r>
              <a:endParaRPr/>
            </a:p>
          </p:txBody>
        </p:sp>
        <p:sp>
          <p:nvSpPr>
            <p:cNvPr id="2035" name="Google Shape;2035;p50"/>
            <p:cNvSpPr txBox="1"/>
            <p:nvPr/>
          </p:nvSpPr>
          <p:spPr>
            <a:xfrm>
              <a:off x="1248" y="2773"/>
              <a:ext cx="439" cy="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link</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1"/>
          <p:cNvSpPr txBox="1"/>
          <p:nvPr>
            <p:ph type="title"/>
          </p:nvPr>
        </p:nvSpPr>
        <p:spPr>
          <a:xfrm>
            <a:off x="2554972" y="1457215"/>
            <a:ext cx="7082056" cy="66675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4.7 Thuật toán Distance Vector</a:t>
            </a:r>
            <a:endParaRPr/>
          </a:p>
        </p:txBody>
      </p:sp>
      <p:sp>
        <p:nvSpPr>
          <p:cNvPr id="2041" name="Google Shape;2041;p51"/>
          <p:cNvSpPr txBox="1"/>
          <p:nvPr>
            <p:ph idx="12" type="sldNum"/>
          </p:nvPr>
        </p:nvSpPr>
        <p:spPr>
          <a:xfrm>
            <a:off x="4724400" y="6458092"/>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42" name="Google Shape;2042;p51"/>
          <p:cNvSpPr txBox="1"/>
          <p:nvPr>
            <p:ph idx="1" type="body"/>
          </p:nvPr>
        </p:nvSpPr>
        <p:spPr>
          <a:xfrm>
            <a:off x="2554972" y="2422104"/>
            <a:ext cx="6996330" cy="1004390"/>
          </a:xfrm>
          <a:prstGeom prst="rect">
            <a:avLst/>
          </a:prstGeom>
          <a:noFill/>
          <a:ln>
            <a:noFill/>
          </a:ln>
        </p:spPr>
        <p:txBody>
          <a:bodyPr anchorCtr="0" anchor="t" bIns="45700" lIns="91425" spcFirstLastPara="1" rIns="91425" wrap="square" tIns="45700">
            <a:noAutofit/>
          </a:bodyPr>
          <a:lstStyle/>
          <a:p>
            <a:pPr indent="-342900" lvl="0" marL="463550"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Công thức Bellman-Ford (dynamic programming):</a:t>
            </a:r>
            <a:endParaRPr/>
          </a:p>
          <a:p>
            <a:pPr indent="0" lvl="0" marL="688975" rtl="0" algn="l">
              <a:lnSpc>
                <a:spcPct val="90000"/>
              </a:lnSpc>
              <a:spcBef>
                <a:spcPts val="1000"/>
              </a:spcBef>
              <a:spcAft>
                <a:spcPts val="0"/>
              </a:spcAft>
              <a:buClr>
                <a:schemeClr val="dk1"/>
              </a:buClr>
              <a:buSzPts val="2800"/>
              <a:buNone/>
            </a:pPr>
            <a:r>
              <a:rPr b="1" i="1" lang="en-US">
                <a:latin typeface="Times New Roman"/>
                <a:ea typeface="Times New Roman"/>
                <a:cs typeface="Times New Roman"/>
                <a:sym typeface="Times New Roman"/>
              </a:rPr>
              <a:t>D</a:t>
            </a:r>
            <a:r>
              <a:rPr b="1" baseline="-25000" i="1" lang="en-US">
                <a:latin typeface="Times New Roman"/>
                <a:ea typeface="Times New Roman"/>
                <a:cs typeface="Times New Roman"/>
                <a:sym typeface="Times New Roman"/>
              </a:rPr>
              <a:t>x</a:t>
            </a:r>
            <a:r>
              <a:rPr b="1" i="1" lang="en-US">
                <a:latin typeface="Times New Roman"/>
                <a:ea typeface="Times New Roman"/>
                <a:cs typeface="Times New Roman"/>
                <a:sym typeface="Times New Roman"/>
              </a:rPr>
              <a:t>(y) =  min{c(x,v) + d</a:t>
            </a:r>
            <a:r>
              <a:rPr b="1" baseline="-25000" i="1" lang="en-US">
                <a:latin typeface="Times New Roman"/>
                <a:ea typeface="Times New Roman"/>
                <a:cs typeface="Times New Roman"/>
                <a:sym typeface="Times New Roman"/>
              </a:rPr>
              <a:t>v</a:t>
            </a:r>
            <a:r>
              <a:rPr b="1" i="1" lang="en-US">
                <a:latin typeface="Times New Roman"/>
                <a:ea typeface="Times New Roman"/>
                <a:cs typeface="Times New Roman"/>
                <a:sym typeface="Times New Roman"/>
              </a:rPr>
              <a:t>(y)}</a:t>
            </a:r>
            <a:endParaRPr/>
          </a:p>
        </p:txBody>
      </p:sp>
      <p:sp>
        <p:nvSpPr>
          <p:cNvPr id="2043" name="Google Shape;2043;p51"/>
          <p:cNvSpPr txBox="1"/>
          <p:nvPr/>
        </p:nvSpPr>
        <p:spPr>
          <a:xfrm>
            <a:off x="6380624" y="3518439"/>
            <a:ext cx="29239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Chi phí từ neighbor v tới y</a:t>
            </a:r>
            <a:endParaRPr/>
          </a:p>
        </p:txBody>
      </p:sp>
      <p:sp>
        <p:nvSpPr>
          <p:cNvPr id="2044" name="Google Shape;2044;p51"/>
          <p:cNvSpPr txBox="1"/>
          <p:nvPr/>
        </p:nvSpPr>
        <p:spPr>
          <a:xfrm>
            <a:off x="5156500" y="3977994"/>
            <a:ext cx="26434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Chi phí tới neighbor v</a:t>
            </a:r>
            <a:endParaRPr/>
          </a:p>
        </p:txBody>
      </p:sp>
      <p:sp>
        <p:nvSpPr>
          <p:cNvPr id="2045" name="Google Shape;2045;p51"/>
          <p:cNvSpPr txBox="1"/>
          <p:nvPr/>
        </p:nvSpPr>
        <p:spPr>
          <a:xfrm>
            <a:off x="4170530" y="4455739"/>
            <a:ext cx="546649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min được thực hiện trên tất cả các neighbor v của x</a:t>
            </a:r>
            <a:endParaRPr/>
          </a:p>
        </p:txBody>
      </p:sp>
      <p:cxnSp>
        <p:nvCxnSpPr>
          <p:cNvPr id="2046" name="Google Shape;2046;p51"/>
          <p:cNvCxnSpPr/>
          <p:nvPr/>
        </p:nvCxnSpPr>
        <p:spPr>
          <a:xfrm>
            <a:off x="6582642" y="3316420"/>
            <a:ext cx="0" cy="202019"/>
          </a:xfrm>
          <a:prstGeom prst="straightConnector1">
            <a:avLst/>
          </a:prstGeom>
          <a:noFill/>
          <a:ln cap="flat" cmpd="sng" w="19050">
            <a:solidFill>
              <a:srgbClr val="FF0000"/>
            </a:solidFill>
            <a:prstDash val="solid"/>
            <a:miter lim="800000"/>
            <a:headEnd len="sm" w="sm" type="none"/>
            <a:tailEnd len="med" w="med" type="stealth"/>
          </a:ln>
        </p:spPr>
      </p:cxnSp>
      <p:cxnSp>
        <p:nvCxnSpPr>
          <p:cNvPr id="2047" name="Google Shape;2047;p51"/>
          <p:cNvCxnSpPr/>
          <p:nvPr/>
        </p:nvCxnSpPr>
        <p:spPr>
          <a:xfrm>
            <a:off x="5461298" y="3351707"/>
            <a:ext cx="0" cy="626287"/>
          </a:xfrm>
          <a:prstGeom prst="straightConnector1">
            <a:avLst/>
          </a:prstGeom>
          <a:noFill/>
          <a:ln cap="flat" cmpd="sng" w="19050">
            <a:solidFill>
              <a:srgbClr val="FF0000"/>
            </a:solidFill>
            <a:prstDash val="solid"/>
            <a:miter lim="800000"/>
            <a:headEnd len="sm" w="sm" type="none"/>
            <a:tailEnd len="med" w="med" type="stealth"/>
          </a:ln>
        </p:spPr>
      </p:cxnSp>
      <p:cxnSp>
        <p:nvCxnSpPr>
          <p:cNvPr id="2048" name="Google Shape;2048;p51"/>
          <p:cNvCxnSpPr/>
          <p:nvPr/>
        </p:nvCxnSpPr>
        <p:spPr>
          <a:xfrm>
            <a:off x="4623858" y="3289182"/>
            <a:ext cx="0" cy="1167441"/>
          </a:xfrm>
          <a:prstGeom prst="straightConnector1">
            <a:avLst/>
          </a:prstGeom>
          <a:noFill/>
          <a:ln cap="flat" cmpd="sng" w="19050">
            <a:solidFill>
              <a:srgbClr val="FF0000"/>
            </a:solidFill>
            <a:prstDash val="solid"/>
            <a:miter lim="800000"/>
            <a:headEnd len="sm" w="sm" type="none"/>
            <a:tailEnd len="med" w="med" type="stealth"/>
          </a:ln>
        </p:spPr>
      </p:cxnSp>
      <p:cxnSp>
        <p:nvCxnSpPr>
          <p:cNvPr id="2049" name="Google Shape;2049;p51"/>
          <p:cNvCxnSpPr/>
          <p:nvPr/>
        </p:nvCxnSpPr>
        <p:spPr>
          <a:xfrm>
            <a:off x="3610627" y="3364023"/>
            <a:ext cx="0" cy="1683386"/>
          </a:xfrm>
          <a:prstGeom prst="straightConnector1">
            <a:avLst/>
          </a:prstGeom>
          <a:noFill/>
          <a:ln cap="flat" cmpd="sng" w="19050">
            <a:solidFill>
              <a:srgbClr val="FF0000"/>
            </a:solidFill>
            <a:prstDash val="solid"/>
            <a:miter lim="800000"/>
            <a:headEnd len="sm" w="sm" type="none"/>
            <a:tailEnd len="med" w="med" type="stealth"/>
          </a:ln>
        </p:spPr>
      </p:cxnSp>
      <p:sp>
        <p:nvSpPr>
          <p:cNvPr id="2050" name="Google Shape;2050;p51"/>
          <p:cNvSpPr txBox="1"/>
          <p:nvPr/>
        </p:nvSpPr>
        <p:spPr>
          <a:xfrm>
            <a:off x="3101553" y="5046926"/>
            <a:ext cx="51767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chi phí của đường đi có chi phí ít nhất từ x tới 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52"/>
          <p:cNvSpPr txBox="1"/>
          <p:nvPr>
            <p:ph type="title"/>
          </p:nvPr>
        </p:nvSpPr>
        <p:spPr>
          <a:xfrm>
            <a:off x="620922" y="920849"/>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4.7 Bellman-Ford: ví dụ</a:t>
            </a:r>
            <a:endParaRPr/>
          </a:p>
        </p:txBody>
      </p:sp>
      <p:grpSp>
        <p:nvGrpSpPr>
          <p:cNvPr id="2056" name="Google Shape;2056;p52"/>
          <p:cNvGrpSpPr/>
          <p:nvPr/>
        </p:nvGrpSpPr>
        <p:grpSpPr>
          <a:xfrm>
            <a:off x="620922" y="1725929"/>
            <a:ext cx="3571879" cy="2236790"/>
            <a:chOff x="765156" y="2479677"/>
            <a:chExt cx="3571879" cy="2236790"/>
          </a:xfrm>
        </p:grpSpPr>
        <p:sp>
          <p:nvSpPr>
            <p:cNvPr id="2057" name="Google Shape;2057;p52"/>
            <p:cNvSpPr/>
            <p:nvPr/>
          </p:nvSpPr>
          <p:spPr>
            <a:xfrm>
              <a:off x="765156" y="2479677"/>
              <a:ext cx="3571879" cy="2236790"/>
            </a:xfrm>
            <a:custGeom>
              <a:rect b="b" l="l" r="r" t="t"/>
              <a:pathLst>
                <a:path extrusionOk="0" h="1409" w="2250">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52"/>
            <p:cNvSpPr/>
            <p:nvPr/>
          </p:nvSpPr>
          <p:spPr>
            <a:xfrm>
              <a:off x="1298557" y="3351215"/>
              <a:ext cx="542926" cy="295275"/>
            </a:xfrm>
            <a:custGeom>
              <a:rect b="b" l="l" r="r" t="t"/>
              <a:pathLst>
                <a:path extrusionOk="0" h="186" w="342">
                  <a:moveTo>
                    <a:pt x="0" y="186"/>
                  </a:moveTo>
                  <a:lnTo>
                    <a:pt x="34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52"/>
            <p:cNvSpPr/>
            <p:nvPr/>
          </p:nvSpPr>
          <p:spPr>
            <a:xfrm>
              <a:off x="885806" y="3735391"/>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60" name="Google Shape;2060;p52"/>
            <p:cNvCxnSpPr/>
            <p:nvPr/>
          </p:nvCxnSpPr>
          <p:spPr>
            <a:xfrm>
              <a:off x="885806" y="3724278"/>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61" name="Google Shape;2061;p52"/>
            <p:cNvCxnSpPr/>
            <p:nvPr/>
          </p:nvCxnSpPr>
          <p:spPr>
            <a:xfrm>
              <a:off x="1382694" y="3724278"/>
              <a:ext cx="0" cy="79375"/>
            </a:xfrm>
            <a:prstGeom prst="straightConnector1">
              <a:avLst/>
            </a:prstGeom>
            <a:noFill/>
            <a:ln cap="flat" cmpd="sng" w="12700">
              <a:solidFill>
                <a:schemeClr val="dk1"/>
              </a:solidFill>
              <a:prstDash val="solid"/>
              <a:round/>
              <a:headEnd len="med" w="med" type="none"/>
              <a:tailEnd len="med" w="med" type="none"/>
            </a:ln>
          </p:spPr>
        </p:cxnSp>
        <p:sp>
          <p:nvSpPr>
            <p:cNvPr id="2062" name="Google Shape;2062;p52"/>
            <p:cNvSpPr/>
            <p:nvPr/>
          </p:nvSpPr>
          <p:spPr>
            <a:xfrm>
              <a:off x="885806" y="3724278"/>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63" name="Google Shape;2063;p52"/>
            <p:cNvSpPr/>
            <p:nvPr/>
          </p:nvSpPr>
          <p:spPr>
            <a:xfrm>
              <a:off x="881044" y="3630616"/>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52"/>
            <p:cNvSpPr/>
            <p:nvPr/>
          </p:nvSpPr>
          <p:spPr>
            <a:xfrm>
              <a:off x="1638282" y="4349754"/>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65" name="Google Shape;2065;p52"/>
            <p:cNvCxnSpPr/>
            <p:nvPr/>
          </p:nvCxnSpPr>
          <p:spPr>
            <a:xfrm>
              <a:off x="1638282" y="4338642"/>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66" name="Google Shape;2066;p52"/>
            <p:cNvCxnSpPr/>
            <p:nvPr/>
          </p:nvCxnSpPr>
          <p:spPr>
            <a:xfrm>
              <a:off x="2135170" y="4338642"/>
              <a:ext cx="0" cy="79375"/>
            </a:xfrm>
            <a:prstGeom prst="straightConnector1">
              <a:avLst/>
            </a:prstGeom>
            <a:noFill/>
            <a:ln cap="flat" cmpd="sng" w="12700">
              <a:solidFill>
                <a:schemeClr val="dk1"/>
              </a:solidFill>
              <a:prstDash val="solid"/>
              <a:round/>
              <a:headEnd len="med" w="med" type="none"/>
              <a:tailEnd len="med" w="med" type="none"/>
            </a:ln>
          </p:spPr>
        </p:cxnSp>
        <p:sp>
          <p:nvSpPr>
            <p:cNvPr id="2067" name="Google Shape;2067;p52"/>
            <p:cNvSpPr/>
            <p:nvPr/>
          </p:nvSpPr>
          <p:spPr>
            <a:xfrm>
              <a:off x="1638282" y="4338642"/>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68" name="Google Shape;2068;p52"/>
            <p:cNvSpPr/>
            <p:nvPr/>
          </p:nvSpPr>
          <p:spPr>
            <a:xfrm>
              <a:off x="1633519" y="4244979"/>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52"/>
            <p:cNvSpPr/>
            <p:nvPr/>
          </p:nvSpPr>
          <p:spPr>
            <a:xfrm>
              <a:off x="1631932" y="3254378"/>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70" name="Google Shape;2070;p52"/>
            <p:cNvCxnSpPr/>
            <p:nvPr/>
          </p:nvCxnSpPr>
          <p:spPr>
            <a:xfrm>
              <a:off x="1631932" y="3243265"/>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71" name="Google Shape;2071;p52"/>
            <p:cNvCxnSpPr/>
            <p:nvPr/>
          </p:nvCxnSpPr>
          <p:spPr>
            <a:xfrm>
              <a:off x="2128820" y="3243265"/>
              <a:ext cx="0" cy="79375"/>
            </a:xfrm>
            <a:prstGeom prst="straightConnector1">
              <a:avLst/>
            </a:prstGeom>
            <a:noFill/>
            <a:ln cap="flat" cmpd="sng" w="12700">
              <a:solidFill>
                <a:schemeClr val="dk1"/>
              </a:solidFill>
              <a:prstDash val="solid"/>
              <a:round/>
              <a:headEnd len="med" w="med" type="none"/>
              <a:tailEnd len="med" w="med" type="none"/>
            </a:ln>
          </p:spPr>
        </p:cxnSp>
        <p:sp>
          <p:nvSpPr>
            <p:cNvPr id="2072" name="Google Shape;2072;p52"/>
            <p:cNvSpPr/>
            <p:nvPr/>
          </p:nvSpPr>
          <p:spPr>
            <a:xfrm>
              <a:off x="1631932" y="3243265"/>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73" name="Google Shape;2073;p52"/>
            <p:cNvSpPr/>
            <p:nvPr/>
          </p:nvSpPr>
          <p:spPr>
            <a:xfrm>
              <a:off x="1627169" y="3149603"/>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52"/>
            <p:cNvSpPr/>
            <p:nvPr/>
          </p:nvSpPr>
          <p:spPr>
            <a:xfrm>
              <a:off x="2716196" y="3248028"/>
              <a:ext cx="495301"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75" name="Google Shape;2075;p52"/>
            <p:cNvCxnSpPr/>
            <p:nvPr/>
          </p:nvCxnSpPr>
          <p:spPr>
            <a:xfrm>
              <a:off x="2716196" y="3236915"/>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76" name="Google Shape;2076;p52"/>
            <p:cNvCxnSpPr/>
            <p:nvPr/>
          </p:nvCxnSpPr>
          <p:spPr>
            <a:xfrm>
              <a:off x="3211496" y="3236915"/>
              <a:ext cx="0" cy="79375"/>
            </a:xfrm>
            <a:prstGeom prst="straightConnector1">
              <a:avLst/>
            </a:prstGeom>
            <a:noFill/>
            <a:ln cap="flat" cmpd="sng" w="12700">
              <a:solidFill>
                <a:schemeClr val="dk1"/>
              </a:solidFill>
              <a:prstDash val="solid"/>
              <a:round/>
              <a:headEnd len="med" w="med" type="none"/>
              <a:tailEnd len="med" w="med" type="none"/>
            </a:ln>
          </p:spPr>
        </p:cxnSp>
        <p:sp>
          <p:nvSpPr>
            <p:cNvPr id="2077" name="Google Shape;2077;p52"/>
            <p:cNvSpPr/>
            <p:nvPr/>
          </p:nvSpPr>
          <p:spPr>
            <a:xfrm>
              <a:off x="2716196" y="3236915"/>
              <a:ext cx="490538"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78" name="Google Shape;2078;p52"/>
            <p:cNvSpPr/>
            <p:nvPr/>
          </p:nvSpPr>
          <p:spPr>
            <a:xfrm>
              <a:off x="2720958" y="3148015"/>
              <a:ext cx="495301"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52"/>
            <p:cNvSpPr/>
            <p:nvPr/>
          </p:nvSpPr>
          <p:spPr>
            <a:xfrm>
              <a:off x="2732071" y="4344992"/>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80" name="Google Shape;2080;p52"/>
            <p:cNvCxnSpPr/>
            <p:nvPr/>
          </p:nvCxnSpPr>
          <p:spPr>
            <a:xfrm>
              <a:off x="2732071" y="4333879"/>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81" name="Google Shape;2081;p52"/>
            <p:cNvCxnSpPr/>
            <p:nvPr/>
          </p:nvCxnSpPr>
          <p:spPr>
            <a:xfrm>
              <a:off x="3228959" y="4333879"/>
              <a:ext cx="0" cy="79375"/>
            </a:xfrm>
            <a:prstGeom prst="straightConnector1">
              <a:avLst/>
            </a:prstGeom>
            <a:noFill/>
            <a:ln cap="flat" cmpd="sng" w="12700">
              <a:solidFill>
                <a:schemeClr val="dk1"/>
              </a:solidFill>
              <a:prstDash val="solid"/>
              <a:round/>
              <a:headEnd len="med" w="med" type="none"/>
              <a:tailEnd len="med" w="med" type="none"/>
            </a:ln>
          </p:spPr>
        </p:cxnSp>
        <p:sp>
          <p:nvSpPr>
            <p:cNvPr id="2082" name="Google Shape;2082;p52"/>
            <p:cNvSpPr/>
            <p:nvPr/>
          </p:nvSpPr>
          <p:spPr>
            <a:xfrm>
              <a:off x="2732071" y="4333879"/>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83" name="Google Shape;2083;p52"/>
            <p:cNvSpPr/>
            <p:nvPr/>
          </p:nvSpPr>
          <p:spPr>
            <a:xfrm>
              <a:off x="2727308" y="4240216"/>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52"/>
            <p:cNvSpPr/>
            <p:nvPr/>
          </p:nvSpPr>
          <p:spPr>
            <a:xfrm>
              <a:off x="3629009" y="3803653"/>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85" name="Google Shape;2085;p52"/>
            <p:cNvCxnSpPr/>
            <p:nvPr/>
          </p:nvCxnSpPr>
          <p:spPr>
            <a:xfrm>
              <a:off x="3629009" y="3792541"/>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086" name="Google Shape;2086;p52"/>
            <p:cNvCxnSpPr/>
            <p:nvPr/>
          </p:nvCxnSpPr>
          <p:spPr>
            <a:xfrm>
              <a:off x="4125897" y="3792541"/>
              <a:ext cx="0" cy="79375"/>
            </a:xfrm>
            <a:prstGeom prst="straightConnector1">
              <a:avLst/>
            </a:prstGeom>
            <a:noFill/>
            <a:ln cap="flat" cmpd="sng" w="12700">
              <a:solidFill>
                <a:schemeClr val="dk1"/>
              </a:solidFill>
              <a:prstDash val="solid"/>
              <a:round/>
              <a:headEnd len="med" w="med" type="none"/>
              <a:tailEnd len="med" w="med" type="none"/>
            </a:ln>
          </p:spPr>
        </p:cxnSp>
        <p:sp>
          <p:nvSpPr>
            <p:cNvPr id="2087" name="Google Shape;2087;p52"/>
            <p:cNvSpPr/>
            <p:nvPr/>
          </p:nvSpPr>
          <p:spPr>
            <a:xfrm>
              <a:off x="3629009" y="3792541"/>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088" name="Google Shape;2088;p52"/>
            <p:cNvSpPr/>
            <p:nvPr/>
          </p:nvSpPr>
          <p:spPr>
            <a:xfrm>
              <a:off x="3624247" y="3698878"/>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52"/>
            <p:cNvSpPr/>
            <p:nvPr/>
          </p:nvSpPr>
          <p:spPr>
            <a:xfrm>
              <a:off x="2979721" y="3394078"/>
              <a:ext cx="1588" cy="828676"/>
            </a:xfrm>
            <a:custGeom>
              <a:rect b="b" l="l" r="r" t="t"/>
              <a:pathLst>
                <a:path extrusionOk="0" h="522" w="1">
                  <a:moveTo>
                    <a:pt x="0" y="0"/>
                  </a:moveTo>
                  <a:lnTo>
                    <a:pt x="0" y="522"/>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52"/>
            <p:cNvSpPr/>
            <p:nvPr/>
          </p:nvSpPr>
          <p:spPr>
            <a:xfrm>
              <a:off x="1879582" y="3403603"/>
              <a:ext cx="1588" cy="852488"/>
            </a:xfrm>
            <a:custGeom>
              <a:rect b="b" l="l" r="r" t="t"/>
              <a:pathLst>
                <a:path extrusionOk="0" h="537" w="1">
                  <a:moveTo>
                    <a:pt x="0" y="0"/>
                  </a:moveTo>
                  <a:lnTo>
                    <a:pt x="0" y="537"/>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52"/>
            <p:cNvSpPr/>
            <p:nvPr/>
          </p:nvSpPr>
          <p:spPr>
            <a:xfrm>
              <a:off x="2141520" y="3379791"/>
              <a:ext cx="800101" cy="952501"/>
            </a:xfrm>
            <a:custGeom>
              <a:rect b="b" l="l" r="r" t="t"/>
              <a:pathLst>
                <a:path extrusionOk="0" h="174" w="378">
                  <a:moveTo>
                    <a:pt x="0" y="174"/>
                  </a:moveTo>
                  <a:lnTo>
                    <a:pt x="378"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52"/>
            <p:cNvSpPr/>
            <p:nvPr/>
          </p:nvSpPr>
          <p:spPr>
            <a:xfrm>
              <a:off x="3232134" y="3932241"/>
              <a:ext cx="581026" cy="428625"/>
            </a:xfrm>
            <a:custGeom>
              <a:rect b="b" l="l" r="r" t="t"/>
              <a:pathLst>
                <a:path extrusionOk="0" h="270" w="366">
                  <a:moveTo>
                    <a:pt x="0" y="270"/>
                  </a:moveTo>
                  <a:lnTo>
                    <a:pt x="366"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52"/>
            <p:cNvSpPr/>
            <p:nvPr/>
          </p:nvSpPr>
          <p:spPr>
            <a:xfrm>
              <a:off x="2151045" y="4379917"/>
              <a:ext cx="581026" cy="1588"/>
            </a:xfrm>
            <a:custGeom>
              <a:rect b="b" l="l" r="r" t="t"/>
              <a:pathLst>
                <a:path extrusionOk="0" h="1" w="366">
                  <a:moveTo>
                    <a:pt x="366" y="0"/>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52"/>
            <p:cNvSpPr/>
            <p:nvPr/>
          </p:nvSpPr>
          <p:spPr>
            <a:xfrm>
              <a:off x="1212832" y="3865566"/>
              <a:ext cx="438150" cy="419100"/>
            </a:xfrm>
            <a:custGeom>
              <a:rect b="b" l="l" r="r" t="t"/>
              <a:pathLst>
                <a:path extrusionOk="0" h="264" w="276">
                  <a:moveTo>
                    <a:pt x="276" y="264"/>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52"/>
            <p:cNvSpPr/>
            <p:nvPr/>
          </p:nvSpPr>
          <p:spPr>
            <a:xfrm>
              <a:off x="2141520" y="3284540"/>
              <a:ext cx="581026" cy="1588"/>
            </a:xfrm>
            <a:custGeom>
              <a:rect b="b" l="l" r="r" t="t"/>
              <a:pathLst>
                <a:path extrusionOk="0" h="1" w="366">
                  <a:moveTo>
                    <a:pt x="366" y="0"/>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52"/>
            <p:cNvSpPr/>
            <p:nvPr/>
          </p:nvSpPr>
          <p:spPr>
            <a:xfrm>
              <a:off x="3213084" y="3279778"/>
              <a:ext cx="628651" cy="423863"/>
            </a:xfrm>
            <a:custGeom>
              <a:rect b="b" l="l" r="r" t="t"/>
              <a:pathLst>
                <a:path extrusionOk="0" h="267" w="396">
                  <a:moveTo>
                    <a:pt x="396" y="267"/>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52"/>
            <p:cNvSpPr/>
            <p:nvPr/>
          </p:nvSpPr>
          <p:spPr>
            <a:xfrm>
              <a:off x="1122344" y="2598740"/>
              <a:ext cx="1762127" cy="1023939"/>
            </a:xfrm>
            <a:custGeom>
              <a:rect b="b" l="l" r="r" t="t"/>
              <a:pathLst>
                <a:path extrusionOk="0" h="645" w="1110">
                  <a:moveTo>
                    <a:pt x="1110" y="342"/>
                  </a:moveTo>
                  <a:cubicBezTo>
                    <a:pt x="1104" y="0"/>
                    <a:pt x="21" y="63"/>
                    <a:pt x="0" y="645"/>
                  </a:cubicBezTo>
                </a:path>
              </a:pathLst>
            </a:cu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52"/>
            <p:cNvSpPr/>
            <p:nvPr/>
          </p:nvSpPr>
          <p:spPr>
            <a:xfrm>
              <a:off x="1007403" y="3651254"/>
              <a:ext cx="225303"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52"/>
            <p:cNvSpPr txBox="1"/>
            <p:nvPr/>
          </p:nvSpPr>
          <p:spPr>
            <a:xfrm>
              <a:off x="965181" y="3557591"/>
              <a:ext cx="325438"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u</a:t>
              </a:r>
              <a:endParaRPr sz="2400">
                <a:solidFill>
                  <a:schemeClr val="dk1"/>
                </a:solidFill>
                <a:latin typeface="Arial"/>
                <a:ea typeface="Arial"/>
                <a:cs typeface="Arial"/>
                <a:sym typeface="Arial"/>
              </a:endParaRPr>
            </a:p>
          </p:txBody>
        </p:sp>
        <p:grpSp>
          <p:nvGrpSpPr>
            <p:cNvPr id="2100" name="Google Shape;2100;p52"/>
            <p:cNvGrpSpPr/>
            <p:nvPr/>
          </p:nvGrpSpPr>
          <p:grpSpPr>
            <a:xfrm>
              <a:off x="2825757" y="4162430"/>
              <a:ext cx="311150" cy="396875"/>
              <a:chOff x="2957" y="2428"/>
              <a:chExt cx="199" cy="250"/>
            </a:xfrm>
          </p:grpSpPr>
          <p:sp>
            <p:nvSpPr>
              <p:cNvPr id="2101" name="Google Shape;2101;p52"/>
              <p:cNvSpPr/>
              <p:nvPr/>
            </p:nvSpPr>
            <p:spPr>
              <a:xfrm>
                <a:off x="2982" y="2490"/>
                <a:ext cx="142"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52"/>
              <p:cNvSpPr txBox="1"/>
              <p:nvPr/>
            </p:nvSpPr>
            <p:spPr>
              <a:xfrm>
                <a:off x="2957" y="2428"/>
                <a:ext cx="199"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y</a:t>
                </a:r>
                <a:endParaRPr sz="2400">
                  <a:solidFill>
                    <a:schemeClr val="dk1"/>
                  </a:solidFill>
                  <a:latin typeface="Arial"/>
                  <a:ea typeface="Arial"/>
                  <a:cs typeface="Arial"/>
                  <a:sym typeface="Arial"/>
                </a:endParaRPr>
              </a:p>
            </p:txBody>
          </p:sp>
        </p:grpSp>
        <p:sp>
          <p:nvSpPr>
            <p:cNvPr id="2103" name="Google Shape;2103;p52"/>
            <p:cNvSpPr/>
            <p:nvPr/>
          </p:nvSpPr>
          <p:spPr>
            <a:xfrm>
              <a:off x="1782513" y="4256092"/>
              <a:ext cx="227527"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52"/>
            <p:cNvSpPr txBox="1"/>
            <p:nvPr/>
          </p:nvSpPr>
          <p:spPr>
            <a:xfrm>
              <a:off x="1728770" y="4105278"/>
              <a:ext cx="336550" cy="4572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x</a:t>
              </a:r>
              <a:endParaRPr/>
            </a:p>
          </p:txBody>
        </p:sp>
        <p:sp>
          <p:nvSpPr>
            <p:cNvPr id="2105" name="Google Shape;2105;p52"/>
            <p:cNvSpPr/>
            <p:nvPr/>
          </p:nvSpPr>
          <p:spPr>
            <a:xfrm>
              <a:off x="2855065" y="3165478"/>
              <a:ext cx="228816"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52"/>
            <p:cNvSpPr txBox="1"/>
            <p:nvPr/>
          </p:nvSpPr>
          <p:spPr>
            <a:xfrm>
              <a:off x="2784458" y="3051420"/>
              <a:ext cx="36830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w</a:t>
              </a:r>
              <a:endParaRPr sz="2400">
                <a:solidFill>
                  <a:schemeClr val="dk1"/>
                </a:solidFill>
                <a:latin typeface="Arial"/>
                <a:ea typeface="Arial"/>
                <a:cs typeface="Arial"/>
                <a:sym typeface="Arial"/>
              </a:endParaRPr>
            </a:p>
          </p:txBody>
        </p:sp>
        <p:sp>
          <p:nvSpPr>
            <p:cNvPr id="2107" name="Google Shape;2107;p52"/>
            <p:cNvSpPr/>
            <p:nvPr/>
          </p:nvSpPr>
          <p:spPr>
            <a:xfrm>
              <a:off x="1769471" y="3165478"/>
              <a:ext cx="222027"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52"/>
            <p:cNvSpPr txBox="1"/>
            <p:nvPr/>
          </p:nvSpPr>
          <p:spPr>
            <a:xfrm>
              <a:off x="1722420" y="3051420"/>
              <a:ext cx="3111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v</a:t>
              </a:r>
              <a:endParaRPr sz="2400">
                <a:solidFill>
                  <a:schemeClr val="dk1"/>
                </a:solidFill>
                <a:latin typeface="Arial"/>
                <a:ea typeface="Arial"/>
                <a:cs typeface="Arial"/>
                <a:sym typeface="Arial"/>
              </a:endParaRPr>
            </a:p>
          </p:txBody>
        </p:sp>
        <p:sp>
          <p:nvSpPr>
            <p:cNvPr id="2109" name="Google Shape;2109;p52"/>
            <p:cNvSpPr/>
            <p:nvPr/>
          </p:nvSpPr>
          <p:spPr>
            <a:xfrm>
              <a:off x="3774570" y="3717929"/>
              <a:ext cx="223318"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52"/>
            <p:cNvSpPr txBox="1"/>
            <p:nvPr/>
          </p:nvSpPr>
          <p:spPr>
            <a:xfrm>
              <a:off x="3724564" y="3571084"/>
              <a:ext cx="336550" cy="4572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z</a:t>
              </a:r>
              <a:endParaRPr/>
            </a:p>
          </p:txBody>
        </p:sp>
        <p:sp>
          <p:nvSpPr>
            <p:cNvPr id="2111" name="Google Shape;2111;p52"/>
            <p:cNvSpPr txBox="1"/>
            <p:nvPr/>
          </p:nvSpPr>
          <p:spPr>
            <a:xfrm>
              <a:off x="1290619" y="3268665"/>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2112" name="Google Shape;2112;p52"/>
            <p:cNvSpPr txBox="1"/>
            <p:nvPr/>
          </p:nvSpPr>
          <p:spPr>
            <a:xfrm>
              <a:off x="1843070" y="3616328"/>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2113" name="Google Shape;2113;p52"/>
            <p:cNvSpPr txBox="1"/>
            <p:nvPr/>
          </p:nvSpPr>
          <p:spPr>
            <a:xfrm>
              <a:off x="1152506" y="3954466"/>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2114" name="Google Shape;2114;p52"/>
            <p:cNvSpPr txBox="1"/>
            <p:nvPr/>
          </p:nvSpPr>
          <p:spPr>
            <a:xfrm>
              <a:off x="2452670" y="3763966"/>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2400">
                <a:solidFill>
                  <a:schemeClr val="dk1"/>
                </a:solidFill>
                <a:latin typeface="Arial"/>
                <a:ea typeface="Arial"/>
                <a:cs typeface="Arial"/>
                <a:sym typeface="Arial"/>
              </a:endParaRPr>
            </a:p>
          </p:txBody>
        </p:sp>
        <p:sp>
          <p:nvSpPr>
            <p:cNvPr id="2115" name="Google Shape;2115;p52"/>
            <p:cNvSpPr txBox="1"/>
            <p:nvPr/>
          </p:nvSpPr>
          <p:spPr>
            <a:xfrm>
              <a:off x="2352658" y="4325942"/>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2116" name="Google Shape;2116;p52"/>
            <p:cNvSpPr txBox="1"/>
            <p:nvPr/>
          </p:nvSpPr>
          <p:spPr>
            <a:xfrm>
              <a:off x="2924158" y="3644903"/>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2117" name="Google Shape;2117;p52"/>
            <p:cNvSpPr txBox="1"/>
            <p:nvPr/>
          </p:nvSpPr>
          <p:spPr>
            <a:xfrm>
              <a:off x="3495659" y="4064004"/>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2118" name="Google Shape;2118;p52"/>
            <p:cNvSpPr txBox="1"/>
            <p:nvPr/>
          </p:nvSpPr>
          <p:spPr>
            <a:xfrm>
              <a:off x="3452797" y="3211515"/>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5</a:t>
              </a:r>
              <a:endParaRPr sz="2400">
                <a:solidFill>
                  <a:schemeClr val="dk1"/>
                </a:solidFill>
                <a:latin typeface="Arial"/>
                <a:ea typeface="Arial"/>
                <a:cs typeface="Arial"/>
                <a:sym typeface="Arial"/>
              </a:endParaRPr>
            </a:p>
          </p:txBody>
        </p:sp>
        <p:sp>
          <p:nvSpPr>
            <p:cNvPr id="2119" name="Google Shape;2119;p52"/>
            <p:cNvSpPr txBox="1"/>
            <p:nvPr/>
          </p:nvSpPr>
          <p:spPr>
            <a:xfrm>
              <a:off x="2285983" y="2973390"/>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endParaRPr sz="2400">
                <a:solidFill>
                  <a:schemeClr val="dk1"/>
                </a:solidFill>
                <a:latin typeface="Arial"/>
                <a:ea typeface="Arial"/>
                <a:cs typeface="Arial"/>
                <a:sym typeface="Arial"/>
              </a:endParaRPr>
            </a:p>
          </p:txBody>
        </p:sp>
        <p:sp>
          <p:nvSpPr>
            <p:cNvPr id="2120" name="Google Shape;2120;p52"/>
            <p:cNvSpPr txBox="1"/>
            <p:nvPr/>
          </p:nvSpPr>
          <p:spPr>
            <a:xfrm>
              <a:off x="1728770" y="2549527"/>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5</a:t>
              </a:r>
              <a:endParaRPr sz="2400">
                <a:solidFill>
                  <a:schemeClr val="dk1"/>
                </a:solidFill>
                <a:latin typeface="Arial"/>
                <a:ea typeface="Arial"/>
                <a:cs typeface="Arial"/>
                <a:sym typeface="Arial"/>
              </a:endParaRPr>
            </a:p>
          </p:txBody>
        </p:sp>
      </p:grpSp>
      <p:sp>
        <p:nvSpPr>
          <p:cNvPr id="2121" name="Google Shape;2121;p52"/>
          <p:cNvSpPr txBox="1"/>
          <p:nvPr/>
        </p:nvSpPr>
        <p:spPr>
          <a:xfrm>
            <a:off x="3378413" y="1780968"/>
            <a:ext cx="48009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Ta thấy: d</a:t>
            </a:r>
            <a:r>
              <a:rPr baseline="-25000" lang="en-US" sz="2400">
                <a:solidFill>
                  <a:schemeClr val="dk1"/>
                </a:solidFill>
                <a:latin typeface="Times New Roman"/>
                <a:ea typeface="Times New Roman"/>
                <a:cs typeface="Times New Roman"/>
                <a:sym typeface="Times New Roman"/>
              </a:rPr>
              <a:t>v</a:t>
            </a:r>
            <a:r>
              <a:rPr lang="en-US" sz="2400">
                <a:solidFill>
                  <a:schemeClr val="dk1"/>
                </a:solidFill>
                <a:latin typeface="Times New Roman"/>
                <a:ea typeface="Times New Roman"/>
                <a:cs typeface="Times New Roman"/>
                <a:sym typeface="Times New Roman"/>
              </a:rPr>
              <a:t>(z) = 5, d</a:t>
            </a:r>
            <a:r>
              <a:rPr baseline="-25000" lang="en-US" sz="2400">
                <a:solidFill>
                  <a:schemeClr val="dk1"/>
                </a:solidFill>
                <a:latin typeface="Times New Roman"/>
                <a:ea typeface="Times New Roman"/>
                <a:cs typeface="Times New Roman"/>
                <a:sym typeface="Times New Roman"/>
              </a:rPr>
              <a:t>x</a:t>
            </a:r>
            <a:r>
              <a:rPr lang="en-US" sz="2400">
                <a:solidFill>
                  <a:schemeClr val="dk1"/>
                </a:solidFill>
                <a:latin typeface="Times New Roman"/>
                <a:ea typeface="Times New Roman"/>
                <a:cs typeface="Times New Roman"/>
                <a:sym typeface="Times New Roman"/>
              </a:rPr>
              <a:t>(z) = 3, d</a:t>
            </a:r>
            <a:r>
              <a:rPr baseline="-25000" lang="en-US" sz="2400">
                <a:solidFill>
                  <a:schemeClr val="dk1"/>
                </a:solidFill>
                <a:latin typeface="Times New Roman"/>
                <a:ea typeface="Times New Roman"/>
                <a:cs typeface="Times New Roman"/>
                <a:sym typeface="Times New Roman"/>
              </a:rPr>
              <a:t>w</a:t>
            </a:r>
            <a:r>
              <a:rPr lang="en-US" sz="2400">
                <a:solidFill>
                  <a:schemeClr val="dk1"/>
                </a:solidFill>
                <a:latin typeface="Times New Roman"/>
                <a:ea typeface="Times New Roman"/>
                <a:cs typeface="Times New Roman"/>
                <a:sym typeface="Times New Roman"/>
              </a:rPr>
              <a:t>(z) = 3</a:t>
            </a:r>
            <a:endParaRPr/>
          </a:p>
        </p:txBody>
      </p:sp>
      <p:sp>
        <p:nvSpPr>
          <p:cNvPr id="2122" name="Google Shape;2122;p52"/>
          <p:cNvSpPr txBox="1"/>
          <p:nvPr/>
        </p:nvSpPr>
        <p:spPr>
          <a:xfrm>
            <a:off x="3815165" y="2229912"/>
            <a:ext cx="445970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Cộng B-F cho:</a:t>
            </a:r>
            <a:endParaRPr/>
          </a:p>
          <a:p>
            <a:pPr indent="0" lvl="0" marL="225425" marR="0" rtl="0" algn="l">
              <a:spcBef>
                <a:spcPts val="0"/>
              </a:spcBef>
              <a:spcAft>
                <a:spcPts val="0"/>
              </a:spcAft>
              <a:buNone/>
            </a:pPr>
            <a:r>
              <a:rPr lang="en-US" sz="2400">
                <a:solidFill>
                  <a:schemeClr val="dk1"/>
                </a:solidFill>
                <a:latin typeface="Times New Roman"/>
                <a:ea typeface="Times New Roman"/>
                <a:cs typeface="Times New Roman"/>
                <a:sym typeface="Times New Roman"/>
              </a:rPr>
              <a:t> D</a:t>
            </a:r>
            <a:r>
              <a:rPr baseline="-25000" lang="en-US" sz="2400">
                <a:solidFill>
                  <a:schemeClr val="dk1"/>
                </a:solidFill>
                <a:latin typeface="Times New Roman"/>
                <a:ea typeface="Times New Roman"/>
                <a:cs typeface="Times New Roman"/>
                <a:sym typeface="Times New Roman"/>
              </a:rPr>
              <a:t>u</a:t>
            </a:r>
            <a:r>
              <a:rPr lang="en-US" sz="2400">
                <a:solidFill>
                  <a:schemeClr val="dk1"/>
                </a:solidFill>
                <a:latin typeface="Times New Roman"/>
                <a:ea typeface="Times New Roman"/>
                <a:cs typeface="Times New Roman"/>
                <a:sym typeface="Times New Roman"/>
              </a:rPr>
              <a:t>(z) = min{c(u,v) + d</a:t>
            </a:r>
            <a:r>
              <a:rPr baseline="-25000" lang="en-US" sz="2400">
                <a:solidFill>
                  <a:schemeClr val="dk1"/>
                </a:solidFill>
                <a:latin typeface="Times New Roman"/>
                <a:ea typeface="Times New Roman"/>
                <a:cs typeface="Times New Roman"/>
                <a:sym typeface="Times New Roman"/>
              </a:rPr>
              <a:t>v</a:t>
            </a:r>
            <a:r>
              <a:rPr lang="en-US" sz="2400">
                <a:solidFill>
                  <a:schemeClr val="dk1"/>
                </a:solidFill>
                <a:latin typeface="Times New Roman"/>
                <a:ea typeface="Times New Roman"/>
                <a:cs typeface="Times New Roman"/>
                <a:sym typeface="Times New Roman"/>
              </a:rPr>
              <a:t>(z), </a:t>
            </a:r>
            <a:endParaRPr/>
          </a:p>
          <a:p>
            <a:pPr indent="0" lvl="0" marL="225425" marR="0" rtl="0" algn="l">
              <a:spcBef>
                <a:spcPts val="0"/>
              </a:spcBef>
              <a:spcAft>
                <a:spcPts val="0"/>
              </a:spcAft>
              <a:buNone/>
            </a:pPr>
            <a:r>
              <a:rPr lang="en-US" sz="2400">
                <a:solidFill>
                  <a:schemeClr val="dk1"/>
                </a:solidFill>
                <a:latin typeface="Times New Roman"/>
                <a:ea typeface="Times New Roman"/>
                <a:cs typeface="Times New Roman"/>
                <a:sym typeface="Times New Roman"/>
              </a:rPr>
              <a:t>		c(u,x) + d</a:t>
            </a:r>
            <a:r>
              <a:rPr baseline="-25000" lang="en-US" sz="2400">
                <a:solidFill>
                  <a:schemeClr val="dk1"/>
                </a:solidFill>
                <a:latin typeface="Times New Roman"/>
                <a:ea typeface="Times New Roman"/>
                <a:cs typeface="Times New Roman"/>
                <a:sym typeface="Times New Roman"/>
              </a:rPr>
              <a:t>x</a:t>
            </a:r>
            <a:r>
              <a:rPr lang="en-US" sz="2400">
                <a:solidFill>
                  <a:schemeClr val="dk1"/>
                </a:solidFill>
                <a:latin typeface="Times New Roman"/>
                <a:ea typeface="Times New Roman"/>
                <a:cs typeface="Times New Roman"/>
                <a:sym typeface="Times New Roman"/>
              </a:rPr>
              <a:t>(z),</a:t>
            </a:r>
            <a:endParaRPr/>
          </a:p>
          <a:p>
            <a:pPr indent="0" lvl="0" marL="225425" marR="0" rtl="0" algn="l">
              <a:spcBef>
                <a:spcPts val="0"/>
              </a:spcBef>
              <a:spcAft>
                <a:spcPts val="0"/>
              </a:spcAft>
              <a:buNone/>
            </a:pPr>
            <a:r>
              <a:rPr lang="en-US" sz="2400">
                <a:solidFill>
                  <a:schemeClr val="dk1"/>
                </a:solidFill>
                <a:latin typeface="Times New Roman"/>
                <a:ea typeface="Times New Roman"/>
                <a:cs typeface="Times New Roman"/>
                <a:sym typeface="Times New Roman"/>
              </a:rPr>
              <a:t>		c(u,w) + d</a:t>
            </a:r>
            <a:r>
              <a:rPr baseline="-25000" lang="en-US" sz="2400">
                <a:solidFill>
                  <a:schemeClr val="dk1"/>
                </a:solidFill>
                <a:latin typeface="Times New Roman"/>
                <a:ea typeface="Times New Roman"/>
                <a:cs typeface="Times New Roman"/>
                <a:sym typeface="Times New Roman"/>
              </a:rPr>
              <a:t>w</a:t>
            </a:r>
            <a:r>
              <a:rPr lang="en-US" sz="2400">
                <a:solidFill>
                  <a:schemeClr val="dk1"/>
                </a:solidFill>
                <a:latin typeface="Times New Roman"/>
                <a:ea typeface="Times New Roman"/>
                <a:cs typeface="Times New Roman"/>
                <a:sym typeface="Times New Roman"/>
              </a:rPr>
              <a:t>(z)}</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 min{2 + 5, 1 + 3, 5 + 3}</a:t>
            </a:r>
            <a:endParaRPr/>
          </a:p>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	= 4</a:t>
            </a:r>
            <a:endParaRPr/>
          </a:p>
        </p:txBody>
      </p:sp>
      <p:sp>
        <p:nvSpPr>
          <p:cNvPr id="2123" name="Google Shape;2123;p52"/>
          <p:cNvSpPr txBox="1"/>
          <p:nvPr/>
        </p:nvSpPr>
        <p:spPr>
          <a:xfrm>
            <a:off x="635421" y="4603324"/>
            <a:ext cx="7347348"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Node đạt được tối thiểu là hop kế tiếp trong đường đi ngắn nhất, được sử dụng trong bảng forwarding.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53"/>
          <p:cNvSpPr txBox="1"/>
          <p:nvPr>
            <p:ph type="title"/>
          </p:nvPr>
        </p:nvSpPr>
        <p:spPr>
          <a:xfrm>
            <a:off x="3052761" y="1020387"/>
            <a:ext cx="6086475" cy="1261568"/>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4.7 Distance Vector: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ý tưởng chính</a:t>
            </a:r>
            <a:endParaRPr/>
          </a:p>
        </p:txBody>
      </p:sp>
      <p:sp>
        <p:nvSpPr>
          <p:cNvPr id="2129" name="Google Shape;2129;p5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130" name="Google Shape;2130;p53"/>
          <p:cNvGrpSpPr/>
          <p:nvPr/>
        </p:nvGrpSpPr>
        <p:grpSpPr>
          <a:xfrm>
            <a:off x="3498092" y="2281955"/>
            <a:ext cx="5641144" cy="4021395"/>
            <a:chOff x="3840481" y="1732292"/>
            <a:chExt cx="5641144" cy="4021395"/>
          </a:xfrm>
        </p:grpSpPr>
        <p:cxnSp>
          <p:nvCxnSpPr>
            <p:cNvPr id="2131" name="Google Shape;2131;p53"/>
            <p:cNvCxnSpPr/>
            <p:nvPr/>
          </p:nvCxnSpPr>
          <p:spPr>
            <a:xfrm>
              <a:off x="5050303" y="3310931"/>
              <a:ext cx="0" cy="431075"/>
            </a:xfrm>
            <a:prstGeom prst="straightConnector1">
              <a:avLst/>
            </a:prstGeom>
            <a:noFill/>
            <a:ln cap="flat" cmpd="sng" w="19050">
              <a:solidFill>
                <a:srgbClr val="000099"/>
              </a:solidFill>
              <a:prstDash val="solid"/>
              <a:round/>
              <a:headEnd len="med" w="med" type="none"/>
              <a:tailEnd len="med" w="med" type="triangle"/>
            </a:ln>
          </p:spPr>
        </p:cxnSp>
        <p:cxnSp>
          <p:nvCxnSpPr>
            <p:cNvPr id="2132" name="Google Shape;2132;p53"/>
            <p:cNvCxnSpPr/>
            <p:nvPr/>
          </p:nvCxnSpPr>
          <p:spPr>
            <a:xfrm>
              <a:off x="5050303" y="4156568"/>
              <a:ext cx="0" cy="405110"/>
            </a:xfrm>
            <a:prstGeom prst="straightConnector1">
              <a:avLst/>
            </a:prstGeom>
            <a:noFill/>
            <a:ln cap="flat" cmpd="sng" w="19050">
              <a:solidFill>
                <a:srgbClr val="000099"/>
              </a:solidFill>
              <a:prstDash val="solid"/>
              <a:round/>
              <a:headEnd len="med" w="med" type="none"/>
              <a:tailEnd len="med" w="med" type="triangle"/>
            </a:ln>
          </p:spPr>
        </p:cxnSp>
        <p:sp>
          <p:nvSpPr>
            <p:cNvPr id="2133" name="Google Shape;2133;p53"/>
            <p:cNvSpPr/>
            <p:nvPr/>
          </p:nvSpPr>
          <p:spPr>
            <a:xfrm>
              <a:off x="3840481" y="2255513"/>
              <a:ext cx="1209822" cy="3498174"/>
            </a:xfrm>
            <a:custGeom>
              <a:rect b="b" l="l" r="r" t="t"/>
              <a:pathLst>
                <a:path extrusionOk="0" h="2256" w="978">
                  <a:moveTo>
                    <a:pt x="960" y="2010"/>
                  </a:moveTo>
                  <a:lnTo>
                    <a:pt x="961" y="2256"/>
                  </a:lnTo>
                  <a:lnTo>
                    <a:pt x="0" y="2256"/>
                  </a:lnTo>
                  <a:lnTo>
                    <a:pt x="0" y="0"/>
                  </a:lnTo>
                  <a:lnTo>
                    <a:pt x="978" y="0"/>
                  </a:lnTo>
                  <a:lnTo>
                    <a:pt x="978" y="155"/>
                  </a:lnTo>
                </a:path>
              </a:pathLst>
            </a:custGeom>
            <a:noFill/>
            <a:ln cap="flat" cmpd="sng" w="19050">
              <a:solidFill>
                <a:srgbClr val="000099"/>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53"/>
            <p:cNvSpPr txBox="1"/>
            <p:nvPr/>
          </p:nvSpPr>
          <p:spPr>
            <a:xfrm>
              <a:off x="4932717" y="1732292"/>
              <a:ext cx="156805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800">
                  <a:solidFill>
                    <a:srgbClr val="CC0000"/>
                  </a:solidFill>
                  <a:latin typeface="Gill Sans"/>
                  <a:ea typeface="Gill Sans"/>
                  <a:cs typeface="Gill Sans"/>
                  <a:sym typeface="Gill Sans"/>
                </a:rPr>
                <a:t>Mỗi node:</a:t>
              </a:r>
              <a:endParaRPr/>
            </a:p>
          </p:txBody>
        </p:sp>
        <p:sp>
          <p:nvSpPr>
            <p:cNvPr id="2135" name="Google Shape;2135;p53"/>
            <p:cNvSpPr txBox="1"/>
            <p:nvPr/>
          </p:nvSpPr>
          <p:spPr>
            <a:xfrm>
              <a:off x="4009297" y="2479934"/>
              <a:ext cx="547232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99"/>
                  </a:solidFill>
                  <a:latin typeface="Times New Roman"/>
                  <a:ea typeface="Times New Roman"/>
                  <a:cs typeface="Times New Roman"/>
                  <a:sym typeface="Times New Roman"/>
                </a:rPr>
                <a:t>Chờ cho</a:t>
              </a:r>
              <a:r>
                <a:rPr lang="en-US" sz="2400">
                  <a:solidFill>
                    <a:srgbClr val="000099"/>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(thay đổi trong chi phí link cục bộ hoặc thông điệp từ neighbor)</a:t>
              </a:r>
              <a:endParaRPr/>
            </a:p>
          </p:txBody>
        </p:sp>
        <p:sp>
          <p:nvSpPr>
            <p:cNvPr id="2136" name="Google Shape;2136;p53"/>
            <p:cNvSpPr txBox="1"/>
            <p:nvPr/>
          </p:nvSpPr>
          <p:spPr>
            <a:xfrm>
              <a:off x="4008720" y="3694903"/>
              <a:ext cx="37525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000099"/>
                  </a:solidFill>
                  <a:latin typeface="Times New Roman"/>
                  <a:ea typeface="Times New Roman"/>
                  <a:cs typeface="Times New Roman"/>
                  <a:sym typeface="Times New Roman"/>
                </a:rPr>
                <a:t>Tính toán lại</a:t>
              </a:r>
              <a:r>
                <a:rPr lang="en-US" sz="2400">
                  <a:solidFill>
                    <a:schemeClr val="dk1"/>
                  </a:solidFill>
                  <a:latin typeface="Times New Roman"/>
                  <a:ea typeface="Times New Roman"/>
                  <a:cs typeface="Times New Roman"/>
                  <a:sym typeface="Times New Roman"/>
                </a:rPr>
                <a:t> các ước lượng</a:t>
              </a:r>
              <a:endParaRPr/>
            </a:p>
          </p:txBody>
        </p:sp>
        <p:sp>
          <p:nvSpPr>
            <p:cNvPr id="2137" name="Google Shape;2137;p53"/>
            <p:cNvSpPr txBox="1"/>
            <p:nvPr/>
          </p:nvSpPr>
          <p:spPr>
            <a:xfrm>
              <a:off x="4008719" y="4581475"/>
              <a:ext cx="547232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Nếu DV đến đích bất kỳ vừa thay đổi thì </a:t>
              </a:r>
              <a:r>
                <a:rPr i="1" lang="en-US" sz="2400">
                  <a:solidFill>
                    <a:srgbClr val="000099"/>
                  </a:solidFill>
                  <a:latin typeface="Times New Roman"/>
                  <a:ea typeface="Times New Roman"/>
                  <a:cs typeface="Times New Roman"/>
                  <a:sym typeface="Times New Roman"/>
                </a:rPr>
                <a:t>thông báo</a:t>
              </a:r>
              <a:r>
                <a:rPr lang="en-US" sz="2400">
                  <a:solidFill>
                    <a:schemeClr val="dk1"/>
                  </a:solidFill>
                  <a:latin typeface="Times New Roman"/>
                  <a:ea typeface="Times New Roman"/>
                  <a:cs typeface="Times New Roman"/>
                  <a:sym typeface="Times New Roman"/>
                </a:rPr>
                <a:t> neighbors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5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43" name="Google Shape;2143;p54"/>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4.7 Distance Vector: ví dụ</a:t>
            </a:r>
            <a:endParaRPr/>
          </a:p>
        </p:txBody>
      </p:sp>
      <p:sp>
        <p:nvSpPr>
          <p:cNvPr id="2144" name="Google Shape;2144;p54"/>
          <p:cNvSpPr/>
          <p:nvPr/>
        </p:nvSpPr>
        <p:spPr>
          <a:xfrm>
            <a:off x="6093579" y="1627190"/>
            <a:ext cx="4730782"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Times New Roman"/>
                <a:ea typeface="Times New Roman"/>
                <a:cs typeface="Times New Roman"/>
                <a:sym typeface="Times New Roman"/>
              </a:rPr>
              <a:t>D</a:t>
            </a:r>
            <a:r>
              <a:rPr baseline="-25000" lang="en-US" sz="2000">
                <a:solidFill>
                  <a:srgbClr val="000000"/>
                </a:solidFill>
                <a:latin typeface="Times New Roman"/>
                <a:ea typeface="Times New Roman"/>
                <a:cs typeface="Times New Roman"/>
                <a:sym typeface="Times New Roman"/>
              </a:rPr>
              <a:t>x</a:t>
            </a:r>
            <a:r>
              <a:rPr lang="en-US" sz="2000">
                <a:solidFill>
                  <a:srgbClr val="000000"/>
                </a:solidFill>
                <a:latin typeface="Times New Roman"/>
                <a:ea typeface="Times New Roman"/>
                <a:cs typeface="Times New Roman"/>
                <a:sym typeface="Times New Roman"/>
              </a:rPr>
              <a:t>(y) = min{c(x,y) + D</a:t>
            </a:r>
            <a:r>
              <a:rPr baseline="-25000" lang="en-US" sz="2000">
                <a:solidFill>
                  <a:srgbClr val="000000"/>
                </a:solidFill>
                <a:latin typeface="Times New Roman"/>
                <a:ea typeface="Times New Roman"/>
                <a:cs typeface="Times New Roman"/>
                <a:sym typeface="Times New Roman"/>
              </a:rPr>
              <a:t>y</a:t>
            </a:r>
            <a:r>
              <a:rPr lang="en-US" sz="2000">
                <a:solidFill>
                  <a:srgbClr val="000000"/>
                </a:solidFill>
                <a:latin typeface="Times New Roman"/>
                <a:ea typeface="Times New Roman"/>
                <a:cs typeface="Times New Roman"/>
                <a:sym typeface="Times New Roman"/>
              </a:rPr>
              <a:t>(y), c(x,z) + D</a:t>
            </a:r>
            <a:r>
              <a:rPr baseline="-25000" lang="en-US" sz="2000">
                <a:solidFill>
                  <a:srgbClr val="000000"/>
                </a:solidFill>
                <a:latin typeface="Times New Roman"/>
                <a:ea typeface="Times New Roman"/>
                <a:cs typeface="Times New Roman"/>
                <a:sym typeface="Times New Roman"/>
              </a:rPr>
              <a:t>z</a:t>
            </a:r>
            <a:r>
              <a:rPr lang="en-US" sz="2000">
                <a:solidFill>
                  <a:srgbClr val="000000"/>
                </a:solidFill>
                <a:latin typeface="Times New Roman"/>
                <a:ea typeface="Times New Roman"/>
                <a:cs typeface="Times New Roman"/>
                <a:sym typeface="Times New Roman"/>
              </a:rPr>
              <a:t>(y)} </a:t>
            </a:r>
            <a:br>
              <a:rPr lang="en-US" sz="2000">
                <a:solidFill>
                  <a:srgbClr val="000000"/>
                </a:solidFill>
                <a:latin typeface="Times New Roman"/>
                <a:ea typeface="Times New Roman"/>
                <a:cs typeface="Times New Roman"/>
                <a:sym typeface="Times New Roman"/>
              </a:rPr>
            </a:br>
            <a:r>
              <a:rPr lang="en-US" sz="2000">
                <a:solidFill>
                  <a:srgbClr val="000000"/>
                </a:solidFill>
                <a:latin typeface="Times New Roman"/>
                <a:ea typeface="Times New Roman"/>
                <a:cs typeface="Times New Roman"/>
                <a:sym typeface="Times New Roman"/>
              </a:rPr>
              <a:t>	= min{2+0 , 7+1} = 2</a:t>
            </a:r>
            <a:endParaRPr/>
          </a:p>
        </p:txBody>
      </p:sp>
      <p:sp>
        <p:nvSpPr>
          <p:cNvPr id="2145" name="Google Shape;2145;p54"/>
          <p:cNvSpPr/>
          <p:nvPr/>
        </p:nvSpPr>
        <p:spPr>
          <a:xfrm>
            <a:off x="6093579" y="2472299"/>
            <a:ext cx="4727606" cy="798745"/>
          </a:xfrm>
          <a:prstGeom prst="rect">
            <a:avLst/>
          </a:prstGeom>
          <a:noFill/>
          <a:ln>
            <a:noFill/>
          </a:ln>
        </p:spPr>
        <p:txBody>
          <a:bodyPr anchorCtr="0" anchor="ctr"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Times New Roman"/>
                <a:ea typeface="Times New Roman"/>
                <a:cs typeface="Times New Roman"/>
                <a:sym typeface="Times New Roman"/>
              </a:rPr>
              <a:t>D</a:t>
            </a:r>
            <a:r>
              <a:rPr baseline="-25000" lang="en-US" sz="2000">
                <a:solidFill>
                  <a:schemeClr val="dk1"/>
                </a:solidFill>
                <a:latin typeface="Times New Roman"/>
                <a:ea typeface="Times New Roman"/>
                <a:cs typeface="Times New Roman"/>
                <a:sym typeface="Times New Roman"/>
              </a:rPr>
              <a:t>x</a:t>
            </a:r>
            <a:r>
              <a:rPr lang="en-US" sz="2000">
                <a:solidFill>
                  <a:schemeClr val="dk1"/>
                </a:solidFill>
                <a:latin typeface="Times New Roman"/>
                <a:ea typeface="Times New Roman"/>
                <a:cs typeface="Times New Roman"/>
                <a:sym typeface="Times New Roman"/>
              </a:rPr>
              <a:t>(z) = min{c(x,y) + D</a:t>
            </a:r>
            <a:r>
              <a:rPr baseline="-25000" lang="en-US" sz="2000">
                <a:solidFill>
                  <a:schemeClr val="dk1"/>
                </a:solidFill>
                <a:latin typeface="Times New Roman"/>
                <a:ea typeface="Times New Roman"/>
                <a:cs typeface="Times New Roman"/>
                <a:sym typeface="Times New Roman"/>
              </a:rPr>
              <a:t>y</a:t>
            </a:r>
            <a:r>
              <a:rPr lang="en-US" sz="2000">
                <a:solidFill>
                  <a:schemeClr val="dk1"/>
                </a:solidFill>
                <a:latin typeface="Times New Roman"/>
                <a:ea typeface="Times New Roman"/>
                <a:cs typeface="Times New Roman"/>
                <a:sym typeface="Times New Roman"/>
              </a:rPr>
              <a:t>(z), c(x,z) + D</a:t>
            </a:r>
            <a:r>
              <a:rPr baseline="-25000" lang="en-US" sz="2000">
                <a:solidFill>
                  <a:schemeClr val="dk1"/>
                </a:solidFill>
                <a:latin typeface="Times New Roman"/>
                <a:ea typeface="Times New Roman"/>
                <a:cs typeface="Times New Roman"/>
                <a:sym typeface="Times New Roman"/>
              </a:rPr>
              <a:t>z</a:t>
            </a:r>
            <a:r>
              <a:rPr lang="en-US" sz="2000">
                <a:solidFill>
                  <a:schemeClr val="dk1"/>
                </a:solidFill>
                <a:latin typeface="Times New Roman"/>
                <a:ea typeface="Times New Roman"/>
                <a:cs typeface="Times New Roman"/>
                <a:sym typeface="Times New Roman"/>
              </a:rPr>
              <a:t>(z)} </a:t>
            </a:r>
            <a:endParaRPr/>
          </a:p>
          <a:p>
            <a:pPr indent="0" lvl="0" marL="0" marR="0" rtl="0" algn="l">
              <a:lnSpc>
                <a:spcPct val="120000"/>
              </a:lnSpc>
              <a:spcBef>
                <a:spcPts val="0"/>
              </a:spcBef>
              <a:spcAft>
                <a:spcPts val="0"/>
              </a:spcAft>
              <a:buNone/>
            </a:pPr>
            <a:r>
              <a:rPr lang="en-US" sz="2000">
                <a:solidFill>
                  <a:schemeClr val="dk1"/>
                </a:solidFill>
                <a:latin typeface="Times New Roman"/>
                <a:ea typeface="Times New Roman"/>
                <a:cs typeface="Times New Roman"/>
                <a:sym typeface="Times New Roman"/>
              </a:rPr>
              <a:t>	= min{2+1 , 7+0} = 3</a:t>
            </a:r>
            <a:endParaRPr/>
          </a:p>
        </p:txBody>
      </p:sp>
      <p:sp>
        <p:nvSpPr>
          <p:cNvPr id="2146" name="Google Shape;2146;p54"/>
          <p:cNvSpPr txBox="1"/>
          <p:nvPr/>
        </p:nvSpPr>
        <p:spPr>
          <a:xfrm>
            <a:off x="676275" y="1735931"/>
            <a:ext cx="1569660"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x</a:t>
            </a:r>
            <a:endParaRPr/>
          </a:p>
        </p:txBody>
      </p:sp>
      <p:grpSp>
        <p:nvGrpSpPr>
          <p:cNvPr id="2147" name="Google Shape;2147;p54"/>
          <p:cNvGrpSpPr/>
          <p:nvPr/>
        </p:nvGrpSpPr>
        <p:grpSpPr>
          <a:xfrm>
            <a:off x="3885155" y="1596387"/>
            <a:ext cx="1747581" cy="1546225"/>
            <a:chOff x="3730341" y="1250950"/>
            <a:chExt cx="1747581" cy="1546225"/>
          </a:xfrm>
        </p:grpSpPr>
        <p:sp>
          <p:nvSpPr>
            <p:cNvPr id="2148" name="Google Shape;2148;p54"/>
            <p:cNvSpPr txBox="1"/>
            <p:nvPr/>
          </p:nvSpPr>
          <p:spPr>
            <a:xfrm rot="-5400000">
              <a:off x="3680487" y="2132906"/>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cxnSp>
          <p:nvCxnSpPr>
            <p:cNvPr id="2149" name="Google Shape;2149;p54"/>
            <p:cNvCxnSpPr/>
            <p:nvPr/>
          </p:nvCxnSpPr>
          <p:spPr>
            <a:xfrm>
              <a:off x="4241416" y="15557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150" name="Google Shape;2150;p54"/>
            <p:cNvCxnSpPr/>
            <p:nvPr/>
          </p:nvCxnSpPr>
          <p:spPr>
            <a:xfrm>
              <a:off x="3936616" y="1784350"/>
              <a:ext cx="1371600" cy="0"/>
            </a:xfrm>
            <a:prstGeom prst="straightConnector1">
              <a:avLst/>
            </a:prstGeom>
            <a:noFill/>
            <a:ln cap="flat" cmpd="sng" w="9525">
              <a:solidFill>
                <a:schemeClr val="dk1"/>
              </a:solidFill>
              <a:prstDash val="solid"/>
              <a:round/>
              <a:headEnd len="med" w="med" type="none"/>
              <a:tailEnd len="med" w="med" type="none"/>
            </a:ln>
          </p:spPr>
        </p:cxnSp>
        <p:sp>
          <p:nvSpPr>
            <p:cNvPr id="2151" name="Google Shape;2151;p54"/>
            <p:cNvSpPr txBox="1"/>
            <p:nvPr/>
          </p:nvSpPr>
          <p:spPr>
            <a:xfrm>
              <a:off x="4241416" y="13985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152" name="Google Shape;2152;p54"/>
            <p:cNvSpPr txBox="1"/>
            <p:nvPr/>
          </p:nvSpPr>
          <p:spPr>
            <a:xfrm>
              <a:off x="3936616" y="1779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153" name="Google Shape;2153;p54"/>
            <p:cNvSpPr txBox="1"/>
            <p:nvPr/>
          </p:nvSpPr>
          <p:spPr>
            <a:xfrm>
              <a:off x="3936616" y="20843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154" name="Google Shape;2154;p54"/>
            <p:cNvSpPr txBox="1"/>
            <p:nvPr/>
          </p:nvSpPr>
          <p:spPr>
            <a:xfrm>
              <a:off x="3936616" y="2389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155" name="Google Shape;2155;p54"/>
            <p:cNvSpPr txBox="1"/>
            <p:nvPr/>
          </p:nvSpPr>
          <p:spPr>
            <a:xfrm>
              <a:off x="4262054" y="17795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a:t>
              </a:r>
              <a:endParaRPr/>
            </a:p>
          </p:txBody>
        </p:sp>
        <p:sp>
          <p:nvSpPr>
            <p:cNvPr id="2156" name="Google Shape;2156;p54"/>
            <p:cNvSpPr txBox="1"/>
            <p:nvPr/>
          </p:nvSpPr>
          <p:spPr>
            <a:xfrm>
              <a:off x="4225541" y="2114550"/>
              <a:ext cx="946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157" name="Google Shape;2157;p54"/>
            <p:cNvSpPr txBox="1"/>
            <p:nvPr/>
          </p:nvSpPr>
          <p:spPr>
            <a:xfrm>
              <a:off x="4225541" y="2430463"/>
              <a:ext cx="946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7   1   0</a:t>
              </a:r>
              <a:endParaRPr/>
            </a:p>
          </p:txBody>
        </p:sp>
        <p:sp>
          <p:nvSpPr>
            <p:cNvPr id="2158" name="Google Shape;2158;p54"/>
            <p:cNvSpPr/>
            <p:nvPr/>
          </p:nvSpPr>
          <p:spPr>
            <a:xfrm>
              <a:off x="4262054" y="17843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54"/>
            <p:cNvSpPr txBox="1"/>
            <p:nvPr/>
          </p:nvSpPr>
          <p:spPr>
            <a:xfrm>
              <a:off x="4887529" y="1782763"/>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a:t>
              </a:r>
              <a:endParaRPr/>
            </a:p>
          </p:txBody>
        </p:sp>
        <p:sp>
          <p:nvSpPr>
            <p:cNvPr id="2160" name="Google Shape;2160;p54"/>
            <p:cNvSpPr txBox="1"/>
            <p:nvPr/>
          </p:nvSpPr>
          <p:spPr>
            <a:xfrm>
              <a:off x="4544629" y="1787525"/>
              <a:ext cx="3429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a:t>
              </a:r>
              <a:endParaRPr/>
            </a:p>
          </p:txBody>
        </p:sp>
        <p:sp>
          <p:nvSpPr>
            <p:cNvPr id="2161" name="Google Shape;2161;p54"/>
            <p:cNvSpPr txBox="1"/>
            <p:nvPr/>
          </p:nvSpPr>
          <p:spPr>
            <a:xfrm>
              <a:off x="4377941" y="1250950"/>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grpSp>
      <p:grpSp>
        <p:nvGrpSpPr>
          <p:cNvPr id="2162" name="Google Shape;2162;p54"/>
          <p:cNvGrpSpPr/>
          <p:nvPr/>
        </p:nvGrpSpPr>
        <p:grpSpPr>
          <a:xfrm>
            <a:off x="1737392" y="1571625"/>
            <a:ext cx="1776156" cy="1565275"/>
            <a:chOff x="1641191" y="1266825"/>
            <a:chExt cx="1776156" cy="1565275"/>
          </a:xfrm>
        </p:grpSpPr>
        <p:cxnSp>
          <p:nvCxnSpPr>
            <p:cNvPr id="2163" name="Google Shape;2163;p54"/>
            <p:cNvCxnSpPr/>
            <p:nvPr/>
          </p:nvCxnSpPr>
          <p:spPr>
            <a:xfrm>
              <a:off x="2184016" y="15557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164" name="Google Shape;2164;p54"/>
            <p:cNvCxnSpPr/>
            <p:nvPr/>
          </p:nvCxnSpPr>
          <p:spPr>
            <a:xfrm>
              <a:off x="1879216" y="1784350"/>
              <a:ext cx="1371600" cy="0"/>
            </a:xfrm>
            <a:prstGeom prst="straightConnector1">
              <a:avLst/>
            </a:prstGeom>
            <a:noFill/>
            <a:ln cap="flat" cmpd="sng" w="9525">
              <a:solidFill>
                <a:schemeClr val="dk1"/>
              </a:solidFill>
              <a:prstDash val="solid"/>
              <a:round/>
              <a:headEnd len="med" w="med" type="none"/>
              <a:tailEnd len="med" w="med" type="none"/>
            </a:ln>
          </p:spPr>
        </p:cxnSp>
        <p:sp>
          <p:nvSpPr>
            <p:cNvPr id="2165" name="Google Shape;2165;p54"/>
            <p:cNvSpPr txBox="1"/>
            <p:nvPr/>
          </p:nvSpPr>
          <p:spPr>
            <a:xfrm>
              <a:off x="2184016" y="13985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166" name="Google Shape;2166;p54"/>
            <p:cNvSpPr txBox="1"/>
            <p:nvPr/>
          </p:nvSpPr>
          <p:spPr>
            <a:xfrm>
              <a:off x="1879216" y="1779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167" name="Google Shape;2167;p54"/>
            <p:cNvSpPr txBox="1"/>
            <p:nvPr/>
          </p:nvSpPr>
          <p:spPr>
            <a:xfrm>
              <a:off x="1879216" y="20843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168" name="Google Shape;2168;p54"/>
            <p:cNvSpPr txBox="1"/>
            <p:nvPr/>
          </p:nvSpPr>
          <p:spPr>
            <a:xfrm>
              <a:off x="1879216" y="2389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169" name="Google Shape;2169;p54"/>
            <p:cNvSpPr txBox="1"/>
            <p:nvPr/>
          </p:nvSpPr>
          <p:spPr>
            <a:xfrm>
              <a:off x="2184016" y="177958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0  2   7</a:t>
              </a:r>
              <a:endParaRPr/>
            </a:p>
          </p:txBody>
        </p:sp>
        <p:sp>
          <p:nvSpPr>
            <p:cNvPr id="2170" name="Google Shape;2170;p54"/>
            <p:cNvSpPr txBox="1"/>
            <p:nvPr/>
          </p:nvSpPr>
          <p:spPr>
            <a:xfrm>
              <a:off x="21840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1" name="Google Shape;2171;p54"/>
            <p:cNvSpPr txBox="1"/>
            <p:nvPr/>
          </p:nvSpPr>
          <p:spPr>
            <a:xfrm>
              <a:off x="24126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2" name="Google Shape;2172;p54"/>
            <p:cNvSpPr txBox="1"/>
            <p:nvPr/>
          </p:nvSpPr>
          <p:spPr>
            <a:xfrm>
              <a:off x="27936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3" name="Google Shape;2173;p54"/>
            <p:cNvSpPr txBox="1"/>
            <p:nvPr/>
          </p:nvSpPr>
          <p:spPr>
            <a:xfrm>
              <a:off x="21840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4" name="Google Shape;2174;p54"/>
            <p:cNvSpPr txBox="1"/>
            <p:nvPr/>
          </p:nvSpPr>
          <p:spPr>
            <a:xfrm>
              <a:off x="24126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5" name="Google Shape;2175;p54"/>
            <p:cNvSpPr txBox="1"/>
            <p:nvPr/>
          </p:nvSpPr>
          <p:spPr>
            <a:xfrm>
              <a:off x="27936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76" name="Google Shape;2176;p54"/>
            <p:cNvSpPr txBox="1"/>
            <p:nvPr/>
          </p:nvSpPr>
          <p:spPr>
            <a:xfrm>
              <a:off x="2317366" y="126682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177" name="Google Shape;2177;p54"/>
            <p:cNvSpPr/>
            <p:nvPr/>
          </p:nvSpPr>
          <p:spPr>
            <a:xfrm>
              <a:off x="2184016" y="17843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8" name="Google Shape;2178;p54"/>
            <p:cNvSpPr txBox="1"/>
            <p:nvPr/>
          </p:nvSpPr>
          <p:spPr>
            <a:xfrm rot="-5400000">
              <a:off x="1591337" y="2174181"/>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grpSp>
      <p:grpSp>
        <p:nvGrpSpPr>
          <p:cNvPr id="2179" name="Google Shape;2179;p54"/>
          <p:cNvGrpSpPr/>
          <p:nvPr/>
        </p:nvGrpSpPr>
        <p:grpSpPr>
          <a:xfrm>
            <a:off x="1705641" y="3074988"/>
            <a:ext cx="1807907" cy="1543050"/>
            <a:chOff x="1598328" y="3041650"/>
            <a:chExt cx="1807907" cy="1543050"/>
          </a:xfrm>
        </p:grpSpPr>
        <p:cxnSp>
          <p:nvCxnSpPr>
            <p:cNvPr id="2180" name="Google Shape;2180;p54"/>
            <p:cNvCxnSpPr/>
            <p:nvPr/>
          </p:nvCxnSpPr>
          <p:spPr>
            <a:xfrm>
              <a:off x="1879216" y="3536950"/>
              <a:ext cx="1371600" cy="0"/>
            </a:xfrm>
            <a:prstGeom prst="straightConnector1">
              <a:avLst/>
            </a:prstGeom>
            <a:noFill/>
            <a:ln cap="flat" cmpd="sng" w="9525">
              <a:solidFill>
                <a:schemeClr val="dk1"/>
              </a:solidFill>
              <a:prstDash val="solid"/>
              <a:round/>
              <a:headEnd len="med" w="med" type="none"/>
              <a:tailEnd len="med" w="med" type="none"/>
            </a:ln>
          </p:spPr>
        </p:cxnSp>
        <p:grpSp>
          <p:nvGrpSpPr>
            <p:cNvPr id="2181" name="Google Shape;2181;p54"/>
            <p:cNvGrpSpPr/>
            <p:nvPr/>
          </p:nvGrpSpPr>
          <p:grpSpPr>
            <a:xfrm>
              <a:off x="1598328" y="3041650"/>
              <a:ext cx="1807907" cy="1543050"/>
              <a:chOff x="1598328" y="3041650"/>
              <a:chExt cx="1807907" cy="1543050"/>
            </a:xfrm>
          </p:grpSpPr>
          <p:sp>
            <p:nvSpPr>
              <p:cNvPr id="2182" name="Google Shape;2182;p54"/>
              <p:cNvSpPr txBox="1"/>
              <p:nvPr/>
            </p:nvSpPr>
            <p:spPr>
              <a:xfrm rot="-5400000">
                <a:off x="1545268" y="3917256"/>
                <a:ext cx="4138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Từ</a:t>
                </a:r>
                <a:endParaRPr/>
              </a:p>
            </p:txBody>
          </p:sp>
          <p:cxnSp>
            <p:nvCxnSpPr>
              <p:cNvPr id="2183" name="Google Shape;2183;p54"/>
              <p:cNvCxnSpPr/>
              <p:nvPr/>
            </p:nvCxnSpPr>
            <p:spPr>
              <a:xfrm>
                <a:off x="2184016" y="3308350"/>
                <a:ext cx="0" cy="1219200"/>
              </a:xfrm>
              <a:prstGeom prst="straightConnector1">
                <a:avLst/>
              </a:prstGeom>
              <a:noFill/>
              <a:ln cap="flat" cmpd="sng" w="9525">
                <a:solidFill>
                  <a:schemeClr val="dk1"/>
                </a:solidFill>
                <a:prstDash val="solid"/>
                <a:round/>
                <a:headEnd len="med" w="med" type="none"/>
                <a:tailEnd len="med" w="med" type="none"/>
              </a:ln>
            </p:spPr>
          </p:cxnSp>
          <p:sp>
            <p:nvSpPr>
              <p:cNvPr id="2184" name="Google Shape;2184;p54"/>
              <p:cNvSpPr txBox="1"/>
              <p:nvPr/>
            </p:nvSpPr>
            <p:spPr>
              <a:xfrm>
                <a:off x="2184016" y="31511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185" name="Google Shape;2185;p54"/>
              <p:cNvSpPr txBox="1"/>
              <p:nvPr/>
            </p:nvSpPr>
            <p:spPr>
              <a:xfrm>
                <a:off x="1879216" y="3532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186" name="Google Shape;2186;p54"/>
              <p:cNvSpPr txBox="1"/>
              <p:nvPr/>
            </p:nvSpPr>
            <p:spPr>
              <a:xfrm>
                <a:off x="1879216" y="38369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187" name="Google Shape;2187;p54"/>
              <p:cNvSpPr txBox="1"/>
              <p:nvPr/>
            </p:nvSpPr>
            <p:spPr>
              <a:xfrm>
                <a:off x="1879216" y="41417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188" name="Google Shape;2188;p54"/>
              <p:cNvSpPr txBox="1"/>
              <p:nvPr/>
            </p:nvSpPr>
            <p:spPr>
              <a:xfrm>
                <a:off x="2488816" y="35321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89" name="Google Shape;2189;p54"/>
              <p:cNvSpPr txBox="1"/>
              <p:nvPr/>
            </p:nvSpPr>
            <p:spPr>
              <a:xfrm>
                <a:off x="2793616" y="35321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90" name="Google Shape;2190;p54"/>
              <p:cNvSpPr txBox="1"/>
              <p:nvPr/>
            </p:nvSpPr>
            <p:spPr>
              <a:xfrm>
                <a:off x="21840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91" name="Google Shape;2191;p54"/>
              <p:cNvSpPr txBox="1"/>
              <p:nvPr/>
            </p:nvSpPr>
            <p:spPr>
              <a:xfrm>
                <a:off x="24126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92" name="Google Shape;2192;p54"/>
              <p:cNvSpPr txBox="1"/>
              <p:nvPr/>
            </p:nvSpPr>
            <p:spPr>
              <a:xfrm>
                <a:off x="27936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193" name="Google Shape;2193;p54"/>
              <p:cNvSpPr txBox="1"/>
              <p:nvPr/>
            </p:nvSpPr>
            <p:spPr>
              <a:xfrm>
                <a:off x="2306254" y="3041650"/>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194" name="Google Shape;2194;p54"/>
              <p:cNvSpPr txBox="1"/>
              <p:nvPr/>
            </p:nvSpPr>
            <p:spPr>
              <a:xfrm>
                <a:off x="2184016" y="3608388"/>
                <a:ext cx="9461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195" name="Google Shape;2195;p54"/>
              <p:cNvSpPr/>
              <p:nvPr/>
            </p:nvSpPr>
            <p:spPr>
              <a:xfrm>
                <a:off x="2184016" y="38417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96" name="Google Shape;2196;p54"/>
          <p:cNvSpPr txBox="1"/>
          <p:nvPr/>
        </p:nvSpPr>
        <p:spPr>
          <a:xfrm>
            <a:off x="677053" y="3189283"/>
            <a:ext cx="1569660"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y</a:t>
            </a:r>
            <a:endParaRPr/>
          </a:p>
        </p:txBody>
      </p:sp>
      <p:grpSp>
        <p:nvGrpSpPr>
          <p:cNvPr id="2197" name="Google Shape;2197;p54"/>
          <p:cNvGrpSpPr/>
          <p:nvPr/>
        </p:nvGrpSpPr>
        <p:grpSpPr>
          <a:xfrm>
            <a:off x="1705641" y="4525964"/>
            <a:ext cx="1830134" cy="1584325"/>
            <a:chOff x="1598327" y="4848225"/>
            <a:chExt cx="1830134" cy="1584325"/>
          </a:xfrm>
        </p:grpSpPr>
        <p:sp>
          <p:nvSpPr>
            <p:cNvPr id="2198" name="Google Shape;2198;p54"/>
            <p:cNvSpPr txBox="1"/>
            <p:nvPr/>
          </p:nvSpPr>
          <p:spPr>
            <a:xfrm rot="-5400000">
              <a:off x="1548473" y="5725419"/>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cxnSp>
          <p:nvCxnSpPr>
            <p:cNvPr id="2199" name="Google Shape;2199;p54"/>
            <p:cNvCxnSpPr/>
            <p:nvPr/>
          </p:nvCxnSpPr>
          <p:spPr>
            <a:xfrm>
              <a:off x="2184016" y="51371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200" name="Google Shape;2200;p54"/>
            <p:cNvCxnSpPr/>
            <p:nvPr/>
          </p:nvCxnSpPr>
          <p:spPr>
            <a:xfrm>
              <a:off x="1879216" y="5365750"/>
              <a:ext cx="1371600" cy="0"/>
            </a:xfrm>
            <a:prstGeom prst="straightConnector1">
              <a:avLst/>
            </a:prstGeom>
            <a:noFill/>
            <a:ln cap="flat" cmpd="sng" w="9525">
              <a:solidFill>
                <a:schemeClr val="dk1"/>
              </a:solidFill>
              <a:prstDash val="solid"/>
              <a:round/>
              <a:headEnd len="med" w="med" type="none"/>
              <a:tailEnd len="med" w="med" type="none"/>
            </a:ln>
          </p:spPr>
        </p:cxnSp>
        <p:sp>
          <p:nvSpPr>
            <p:cNvPr id="2201" name="Google Shape;2201;p54"/>
            <p:cNvSpPr txBox="1"/>
            <p:nvPr/>
          </p:nvSpPr>
          <p:spPr>
            <a:xfrm>
              <a:off x="2184016" y="49799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202" name="Google Shape;2202;p54"/>
            <p:cNvSpPr txBox="1"/>
            <p:nvPr/>
          </p:nvSpPr>
          <p:spPr>
            <a:xfrm>
              <a:off x="1879216" y="53609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203" name="Google Shape;2203;p54"/>
            <p:cNvSpPr txBox="1"/>
            <p:nvPr/>
          </p:nvSpPr>
          <p:spPr>
            <a:xfrm>
              <a:off x="1879216" y="56657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204" name="Google Shape;2204;p54"/>
            <p:cNvSpPr txBox="1"/>
            <p:nvPr/>
          </p:nvSpPr>
          <p:spPr>
            <a:xfrm>
              <a:off x="1879216" y="5970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205" name="Google Shape;2205;p54"/>
            <p:cNvSpPr txBox="1"/>
            <p:nvPr/>
          </p:nvSpPr>
          <p:spPr>
            <a:xfrm>
              <a:off x="2184016" y="5746750"/>
              <a:ext cx="990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06" name="Google Shape;2206;p54"/>
            <p:cNvSpPr txBox="1"/>
            <p:nvPr/>
          </p:nvSpPr>
          <p:spPr>
            <a:xfrm>
              <a:off x="2412616" y="5741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07" name="Google Shape;2207;p54"/>
            <p:cNvSpPr txBox="1"/>
            <p:nvPr/>
          </p:nvSpPr>
          <p:spPr>
            <a:xfrm>
              <a:off x="2793616" y="5741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08" name="Google Shape;2208;p54"/>
            <p:cNvSpPr txBox="1"/>
            <p:nvPr/>
          </p:nvSpPr>
          <p:spPr>
            <a:xfrm>
              <a:off x="21840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7</a:t>
              </a:r>
              <a:endParaRPr/>
            </a:p>
          </p:txBody>
        </p:sp>
        <p:sp>
          <p:nvSpPr>
            <p:cNvPr id="2209" name="Google Shape;2209;p54"/>
            <p:cNvSpPr txBox="1"/>
            <p:nvPr/>
          </p:nvSpPr>
          <p:spPr>
            <a:xfrm>
              <a:off x="24126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a:t>
              </a:r>
              <a:endParaRPr/>
            </a:p>
          </p:txBody>
        </p:sp>
        <p:sp>
          <p:nvSpPr>
            <p:cNvPr id="2210" name="Google Shape;2210;p54"/>
            <p:cNvSpPr txBox="1"/>
            <p:nvPr/>
          </p:nvSpPr>
          <p:spPr>
            <a:xfrm>
              <a:off x="27936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a:t>
              </a:r>
              <a:endParaRPr/>
            </a:p>
          </p:txBody>
        </p:sp>
        <p:sp>
          <p:nvSpPr>
            <p:cNvPr id="2211" name="Google Shape;2211;p54"/>
            <p:cNvSpPr txBox="1"/>
            <p:nvPr/>
          </p:nvSpPr>
          <p:spPr>
            <a:xfrm>
              <a:off x="2328479" y="484822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212" name="Google Shape;2212;p54"/>
            <p:cNvSpPr txBox="1"/>
            <p:nvPr/>
          </p:nvSpPr>
          <p:spPr>
            <a:xfrm>
              <a:off x="2184016" y="5365750"/>
              <a:ext cx="990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  ∞</a:t>
              </a:r>
              <a:endParaRPr/>
            </a:p>
          </p:txBody>
        </p:sp>
        <p:sp>
          <p:nvSpPr>
            <p:cNvPr id="2213" name="Google Shape;2213;p54"/>
            <p:cNvSpPr/>
            <p:nvPr/>
          </p:nvSpPr>
          <p:spPr>
            <a:xfrm>
              <a:off x="2184016" y="60515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4" name="Google Shape;2214;p54"/>
          <p:cNvSpPr txBox="1"/>
          <p:nvPr/>
        </p:nvSpPr>
        <p:spPr>
          <a:xfrm>
            <a:off x="676275" y="4669342"/>
            <a:ext cx="1556836"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z</a:t>
            </a:r>
            <a:endParaRPr/>
          </a:p>
        </p:txBody>
      </p:sp>
      <p:cxnSp>
        <p:nvCxnSpPr>
          <p:cNvPr id="2215" name="Google Shape;2215;p54"/>
          <p:cNvCxnSpPr/>
          <p:nvPr/>
        </p:nvCxnSpPr>
        <p:spPr>
          <a:xfrm>
            <a:off x="997142" y="6148489"/>
            <a:ext cx="7735128" cy="0"/>
          </a:xfrm>
          <a:prstGeom prst="straightConnector1">
            <a:avLst/>
          </a:prstGeom>
          <a:noFill/>
          <a:ln cap="flat" cmpd="sng" w="9525">
            <a:solidFill>
              <a:schemeClr val="dk1"/>
            </a:solidFill>
            <a:prstDash val="dot"/>
            <a:round/>
            <a:headEnd len="med" w="med" type="none"/>
            <a:tailEnd len="med" w="med" type="triangle"/>
          </a:ln>
        </p:spPr>
      </p:cxnSp>
      <p:sp>
        <p:nvSpPr>
          <p:cNvPr id="2216" name="Google Shape;2216;p54"/>
          <p:cNvSpPr txBox="1"/>
          <p:nvPr/>
        </p:nvSpPr>
        <p:spPr>
          <a:xfrm>
            <a:off x="8735128" y="5935663"/>
            <a:ext cx="11817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Thời gian</a:t>
            </a:r>
            <a:endParaRPr/>
          </a:p>
        </p:txBody>
      </p:sp>
      <p:cxnSp>
        <p:nvCxnSpPr>
          <p:cNvPr id="2217" name="Google Shape;2217;p54"/>
          <p:cNvCxnSpPr/>
          <p:nvPr/>
        </p:nvCxnSpPr>
        <p:spPr>
          <a:xfrm>
            <a:off x="3347017" y="2279650"/>
            <a:ext cx="732765" cy="1528668"/>
          </a:xfrm>
          <a:prstGeom prst="straightConnector1">
            <a:avLst/>
          </a:prstGeom>
          <a:noFill/>
          <a:ln cap="flat" cmpd="sng" w="9525">
            <a:solidFill>
              <a:schemeClr val="dk1"/>
            </a:solidFill>
            <a:prstDash val="solid"/>
            <a:miter lim="800000"/>
            <a:headEnd len="sm" w="sm" type="none"/>
            <a:tailEnd len="med" w="med" type="triangle"/>
          </a:ln>
        </p:spPr>
      </p:cxnSp>
      <p:cxnSp>
        <p:nvCxnSpPr>
          <p:cNvPr id="2218" name="Google Shape;2218;p54"/>
          <p:cNvCxnSpPr/>
          <p:nvPr/>
        </p:nvCxnSpPr>
        <p:spPr>
          <a:xfrm>
            <a:off x="3347017" y="2279650"/>
            <a:ext cx="747082" cy="2958307"/>
          </a:xfrm>
          <a:prstGeom prst="straightConnector1">
            <a:avLst/>
          </a:prstGeom>
          <a:noFill/>
          <a:ln cap="flat" cmpd="sng" w="9525">
            <a:solidFill>
              <a:schemeClr val="dk1"/>
            </a:solidFill>
            <a:prstDash val="solid"/>
            <a:miter lim="800000"/>
            <a:headEnd len="sm" w="sm" type="none"/>
            <a:tailEnd len="med" w="med" type="triangle"/>
          </a:ln>
        </p:spPr>
      </p:cxnSp>
      <p:cxnSp>
        <p:nvCxnSpPr>
          <p:cNvPr id="2219" name="Google Shape;2219;p54"/>
          <p:cNvCxnSpPr/>
          <p:nvPr/>
        </p:nvCxnSpPr>
        <p:spPr>
          <a:xfrm flipH="1" rot="10800000">
            <a:off x="3358129" y="2613181"/>
            <a:ext cx="733301" cy="1452407"/>
          </a:xfrm>
          <a:prstGeom prst="straightConnector1">
            <a:avLst/>
          </a:prstGeom>
          <a:noFill/>
          <a:ln cap="flat" cmpd="sng" w="9525">
            <a:solidFill>
              <a:schemeClr val="dk1"/>
            </a:solidFill>
            <a:prstDash val="solid"/>
            <a:miter lim="800000"/>
            <a:headEnd len="sm" w="sm" type="none"/>
            <a:tailEnd len="med" w="med" type="triangle"/>
          </a:ln>
        </p:spPr>
      </p:cxnSp>
      <p:cxnSp>
        <p:nvCxnSpPr>
          <p:cNvPr id="2220" name="Google Shape;2220;p54"/>
          <p:cNvCxnSpPr/>
          <p:nvPr/>
        </p:nvCxnSpPr>
        <p:spPr>
          <a:xfrm>
            <a:off x="3358129" y="4065588"/>
            <a:ext cx="677234" cy="1292478"/>
          </a:xfrm>
          <a:prstGeom prst="straightConnector1">
            <a:avLst/>
          </a:prstGeom>
          <a:noFill/>
          <a:ln cap="flat" cmpd="sng" w="9525">
            <a:solidFill>
              <a:schemeClr val="dk1"/>
            </a:solidFill>
            <a:prstDash val="solid"/>
            <a:miter lim="800000"/>
            <a:headEnd len="sm" w="sm" type="none"/>
            <a:tailEnd len="med" w="med" type="triangle"/>
          </a:ln>
        </p:spPr>
      </p:cxnSp>
      <p:cxnSp>
        <p:nvCxnSpPr>
          <p:cNvPr id="2221" name="Google Shape;2221;p54"/>
          <p:cNvCxnSpPr/>
          <p:nvPr/>
        </p:nvCxnSpPr>
        <p:spPr>
          <a:xfrm flipH="1" rot="10800000">
            <a:off x="3358130" y="2917981"/>
            <a:ext cx="733300" cy="3001808"/>
          </a:xfrm>
          <a:prstGeom prst="straightConnector1">
            <a:avLst/>
          </a:prstGeom>
          <a:noFill/>
          <a:ln cap="flat" cmpd="sng" w="9525">
            <a:solidFill>
              <a:schemeClr val="dk1"/>
            </a:solidFill>
            <a:prstDash val="solid"/>
            <a:miter lim="800000"/>
            <a:headEnd len="sm" w="sm" type="none"/>
            <a:tailEnd len="med" w="med" type="triangle"/>
          </a:ln>
        </p:spPr>
      </p:cxnSp>
      <p:cxnSp>
        <p:nvCxnSpPr>
          <p:cNvPr id="2222" name="Google Shape;2222;p54"/>
          <p:cNvCxnSpPr/>
          <p:nvPr/>
        </p:nvCxnSpPr>
        <p:spPr>
          <a:xfrm flipH="1" rot="10800000">
            <a:off x="3358130" y="4417918"/>
            <a:ext cx="721652" cy="1501871"/>
          </a:xfrm>
          <a:prstGeom prst="straightConnector1">
            <a:avLst/>
          </a:prstGeom>
          <a:noFill/>
          <a:ln cap="flat" cmpd="sng" w="9525">
            <a:solidFill>
              <a:schemeClr val="dk1"/>
            </a:solidFill>
            <a:prstDash val="solid"/>
            <a:miter lim="800000"/>
            <a:headEnd len="sm" w="sm" type="none"/>
            <a:tailEnd len="med" w="med" type="triangle"/>
          </a:ln>
        </p:spPr>
      </p:cxnSp>
      <p:cxnSp>
        <p:nvCxnSpPr>
          <p:cNvPr id="2223" name="Google Shape;2223;p54"/>
          <p:cNvCxnSpPr>
            <a:stCxn id="2144" idx="1"/>
            <a:endCxn id="2160" idx="0"/>
          </p:cNvCxnSpPr>
          <p:nvPr/>
        </p:nvCxnSpPr>
        <p:spPr>
          <a:xfrm flipH="1">
            <a:off x="4870779" y="1981133"/>
            <a:ext cx="1222800" cy="151800"/>
          </a:xfrm>
          <a:prstGeom prst="straightConnector1">
            <a:avLst/>
          </a:prstGeom>
          <a:noFill/>
          <a:ln cap="flat" cmpd="sng" w="9525">
            <a:solidFill>
              <a:schemeClr val="dk1"/>
            </a:solidFill>
            <a:prstDash val="solid"/>
            <a:miter lim="800000"/>
            <a:headEnd len="sm" w="sm" type="none"/>
            <a:tailEnd len="med" w="med" type="triangle"/>
          </a:ln>
        </p:spPr>
      </p:cxnSp>
      <p:cxnSp>
        <p:nvCxnSpPr>
          <p:cNvPr id="2224" name="Google Shape;2224;p54"/>
          <p:cNvCxnSpPr>
            <a:stCxn id="2145" idx="1"/>
          </p:cNvCxnSpPr>
          <p:nvPr/>
        </p:nvCxnSpPr>
        <p:spPr>
          <a:xfrm rot="10800000">
            <a:off x="5304279" y="2279772"/>
            <a:ext cx="789300" cy="591900"/>
          </a:xfrm>
          <a:prstGeom prst="straightConnector1">
            <a:avLst/>
          </a:prstGeom>
          <a:noFill/>
          <a:ln cap="flat" cmpd="sng" w="9525">
            <a:solidFill>
              <a:schemeClr val="dk1"/>
            </a:solidFill>
            <a:prstDash val="solid"/>
            <a:miter lim="800000"/>
            <a:headEnd len="sm" w="sm" type="none"/>
            <a:tailEnd len="med" w="med" type="triangle"/>
          </a:ln>
        </p:spPr>
      </p:cxnSp>
      <p:grpSp>
        <p:nvGrpSpPr>
          <p:cNvPr id="2225" name="Google Shape;2225;p54"/>
          <p:cNvGrpSpPr/>
          <p:nvPr/>
        </p:nvGrpSpPr>
        <p:grpSpPr>
          <a:xfrm>
            <a:off x="8579870" y="3748882"/>
            <a:ext cx="2184401" cy="1212850"/>
            <a:chOff x="7597393" y="3019425"/>
            <a:chExt cx="2184401" cy="1212850"/>
          </a:xfrm>
        </p:grpSpPr>
        <p:sp>
          <p:nvSpPr>
            <p:cNvPr id="2226" name="Google Shape;2226;p54"/>
            <p:cNvSpPr/>
            <p:nvPr/>
          </p:nvSpPr>
          <p:spPr>
            <a:xfrm>
              <a:off x="7597393" y="3019425"/>
              <a:ext cx="2184401" cy="1212850"/>
            </a:xfrm>
            <a:custGeom>
              <a:rect b="b" l="l" r="r" t="t"/>
              <a:pathLst>
                <a:path extrusionOk="0" h="764" w="1376">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7" name="Google Shape;2227;p54"/>
            <p:cNvSpPr/>
            <p:nvPr/>
          </p:nvSpPr>
          <p:spPr>
            <a:xfrm>
              <a:off x="8167306" y="3438525"/>
              <a:ext cx="352425" cy="285750"/>
            </a:xfrm>
            <a:custGeom>
              <a:rect b="b" l="l" r="r" t="t"/>
              <a:pathLst>
                <a:path extrusionOk="0" h="180" w="222">
                  <a:moveTo>
                    <a:pt x="0" y="180"/>
                  </a:moveTo>
                  <a:lnTo>
                    <a:pt x="22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8" name="Google Shape;2228;p54"/>
            <p:cNvSpPr/>
            <p:nvPr/>
          </p:nvSpPr>
          <p:spPr>
            <a:xfrm>
              <a:off x="7754556" y="381317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29" name="Google Shape;2229;p54"/>
            <p:cNvCxnSpPr/>
            <p:nvPr/>
          </p:nvCxnSpPr>
          <p:spPr>
            <a:xfrm>
              <a:off x="7754556" y="3802063"/>
              <a:ext cx="1588" cy="79375"/>
            </a:xfrm>
            <a:prstGeom prst="straightConnector1">
              <a:avLst/>
            </a:prstGeom>
            <a:noFill/>
            <a:ln cap="flat" cmpd="sng" w="12700">
              <a:solidFill>
                <a:schemeClr val="dk1"/>
              </a:solidFill>
              <a:prstDash val="solid"/>
              <a:round/>
              <a:headEnd len="med" w="med" type="none"/>
              <a:tailEnd len="med" w="med" type="none"/>
            </a:ln>
          </p:spPr>
        </p:cxnSp>
        <p:cxnSp>
          <p:nvCxnSpPr>
            <p:cNvPr id="2230" name="Google Shape;2230;p54"/>
            <p:cNvCxnSpPr/>
            <p:nvPr/>
          </p:nvCxnSpPr>
          <p:spPr>
            <a:xfrm>
              <a:off x="8251443" y="3802063"/>
              <a:ext cx="1588" cy="79375"/>
            </a:xfrm>
            <a:prstGeom prst="straightConnector1">
              <a:avLst/>
            </a:prstGeom>
            <a:noFill/>
            <a:ln cap="flat" cmpd="sng" w="12700">
              <a:solidFill>
                <a:schemeClr val="dk1"/>
              </a:solidFill>
              <a:prstDash val="solid"/>
              <a:round/>
              <a:headEnd len="med" w="med" type="none"/>
              <a:tailEnd len="med" w="med" type="none"/>
            </a:ln>
          </p:spPr>
        </p:cxnSp>
        <p:sp>
          <p:nvSpPr>
            <p:cNvPr id="2231" name="Google Shape;2231;p54"/>
            <p:cNvSpPr/>
            <p:nvPr/>
          </p:nvSpPr>
          <p:spPr>
            <a:xfrm>
              <a:off x="7754556" y="3802063"/>
              <a:ext cx="492125"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232" name="Google Shape;2232;p54"/>
            <p:cNvSpPr/>
            <p:nvPr/>
          </p:nvSpPr>
          <p:spPr>
            <a:xfrm>
              <a:off x="7749793" y="370840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3" name="Google Shape;2233;p54"/>
            <p:cNvSpPr/>
            <p:nvPr/>
          </p:nvSpPr>
          <p:spPr>
            <a:xfrm>
              <a:off x="8810243" y="3438525"/>
              <a:ext cx="342900" cy="300038"/>
            </a:xfrm>
            <a:custGeom>
              <a:rect b="b" l="l" r="r" t="t"/>
              <a:pathLst>
                <a:path extrusionOk="0" h="189" w="216">
                  <a:moveTo>
                    <a:pt x="0" y="0"/>
                  </a:moveTo>
                  <a:lnTo>
                    <a:pt x="216" y="189"/>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4" name="Google Shape;2234;p54"/>
            <p:cNvSpPr/>
            <p:nvPr/>
          </p:nvSpPr>
          <p:spPr>
            <a:xfrm>
              <a:off x="8257793" y="3857625"/>
              <a:ext cx="857250" cy="4763"/>
            </a:xfrm>
            <a:custGeom>
              <a:rect b="b" l="l" r="r" t="t"/>
              <a:pathLst>
                <a:path extrusionOk="0" h="3" w="540">
                  <a:moveTo>
                    <a:pt x="540" y="3"/>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54"/>
            <p:cNvSpPr/>
            <p:nvPr/>
          </p:nvSpPr>
          <p:spPr>
            <a:xfrm>
              <a:off x="7875020" y="3729038"/>
              <a:ext cx="227440"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6" name="Google Shape;2236;p54"/>
            <p:cNvSpPr txBox="1"/>
            <p:nvPr/>
          </p:nvSpPr>
          <p:spPr>
            <a:xfrm>
              <a:off x="7842662" y="3617101"/>
              <a:ext cx="3111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x</a:t>
              </a:r>
              <a:endParaRPr sz="2400">
                <a:solidFill>
                  <a:schemeClr val="dk1"/>
                </a:solidFill>
                <a:latin typeface="Arial"/>
                <a:ea typeface="Arial"/>
                <a:cs typeface="Arial"/>
                <a:sym typeface="Arial"/>
              </a:endParaRPr>
            </a:p>
          </p:txBody>
        </p:sp>
        <p:sp>
          <p:nvSpPr>
            <p:cNvPr id="2237" name="Google Shape;2237;p54"/>
            <p:cNvSpPr/>
            <p:nvPr/>
          </p:nvSpPr>
          <p:spPr>
            <a:xfrm>
              <a:off x="9096000" y="383222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38" name="Google Shape;2238;p54"/>
            <p:cNvCxnSpPr/>
            <p:nvPr/>
          </p:nvCxnSpPr>
          <p:spPr>
            <a:xfrm>
              <a:off x="9096000" y="3821113"/>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239" name="Google Shape;2239;p54"/>
            <p:cNvCxnSpPr/>
            <p:nvPr/>
          </p:nvCxnSpPr>
          <p:spPr>
            <a:xfrm>
              <a:off x="9592888" y="3821113"/>
              <a:ext cx="0" cy="79375"/>
            </a:xfrm>
            <a:prstGeom prst="straightConnector1">
              <a:avLst/>
            </a:prstGeom>
            <a:noFill/>
            <a:ln cap="flat" cmpd="sng" w="12700">
              <a:solidFill>
                <a:schemeClr val="dk1"/>
              </a:solidFill>
              <a:prstDash val="solid"/>
              <a:round/>
              <a:headEnd len="med" w="med" type="none"/>
              <a:tailEnd len="med" w="med" type="none"/>
            </a:ln>
          </p:spPr>
        </p:cxnSp>
        <p:sp>
          <p:nvSpPr>
            <p:cNvPr id="2240" name="Google Shape;2240;p54"/>
            <p:cNvSpPr/>
            <p:nvPr/>
          </p:nvSpPr>
          <p:spPr>
            <a:xfrm>
              <a:off x="9096000" y="3821113"/>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241" name="Google Shape;2241;p54"/>
            <p:cNvSpPr/>
            <p:nvPr/>
          </p:nvSpPr>
          <p:spPr>
            <a:xfrm>
              <a:off x="9091237" y="372745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42" name="Google Shape;2242;p54"/>
            <p:cNvGrpSpPr/>
            <p:nvPr/>
          </p:nvGrpSpPr>
          <p:grpSpPr>
            <a:xfrm>
              <a:off x="9176941" y="3584576"/>
              <a:ext cx="336551" cy="457200"/>
              <a:chOff x="2950" y="2387"/>
              <a:chExt cx="213" cy="288"/>
            </a:xfrm>
          </p:grpSpPr>
          <p:sp>
            <p:nvSpPr>
              <p:cNvPr id="2243" name="Google Shape;2243;p54"/>
              <p:cNvSpPr/>
              <p:nvPr/>
            </p:nvSpPr>
            <p:spPr>
              <a:xfrm>
                <a:off x="2982" y="2490"/>
                <a:ext cx="144"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4" name="Google Shape;2244;p54"/>
              <p:cNvSpPr txBox="1"/>
              <p:nvPr/>
            </p:nvSpPr>
            <p:spPr>
              <a:xfrm>
                <a:off x="2950" y="2387"/>
                <a:ext cx="21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z</a:t>
                </a:r>
                <a:endParaRPr/>
              </a:p>
            </p:txBody>
          </p:sp>
        </p:grpSp>
        <p:sp>
          <p:nvSpPr>
            <p:cNvPr id="2245" name="Google Shape;2245;p54"/>
            <p:cNvSpPr txBox="1"/>
            <p:nvPr/>
          </p:nvSpPr>
          <p:spPr>
            <a:xfrm>
              <a:off x="8926131" y="3313113"/>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2246" name="Google Shape;2246;p54"/>
            <p:cNvSpPr txBox="1"/>
            <p:nvPr/>
          </p:nvSpPr>
          <p:spPr>
            <a:xfrm>
              <a:off x="8087931" y="3308350"/>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2247" name="Google Shape;2247;p54"/>
            <p:cNvSpPr txBox="1"/>
            <p:nvPr/>
          </p:nvSpPr>
          <p:spPr>
            <a:xfrm>
              <a:off x="8540368" y="3836988"/>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a:t>
              </a:r>
              <a:endParaRPr sz="2400">
                <a:solidFill>
                  <a:schemeClr val="dk1"/>
                </a:solidFill>
                <a:latin typeface="Arial"/>
                <a:ea typeface="Arial"/>
                <a:cs typeface="Arial"/>
                <a:sym typeface="Arial"/>
              </a:endParaRPr>
            </a:p>
          </p:txBody>
        </p:sp>
        <p:sp>
          <p:nvSpPr>
            <p:cNvPr id="2248" name="Google Shape;2248;p54"/>
            <p:cNvSpPr/>
            <p:nvPr/>
          </p:nvSpPr>
          <p:spPr>
            <a:xfrm>
              <a:off x="8429244" y="331787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49" name="Google Shape;2249;p54"/>
            <p:cNvCxnSpPr/>
            <p:nvPr/>
          </p:nvCxnSpPr>
          <p:spPr>
            <a:xfrm>
              <a:off x="8429244" y="3306763"/>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250" name="Google Shape;2250;p54"/>
            <p:cNvCxnSpPr/>
            <p:nvPr/>
          </p:nvCxnSpPr>
          <p:spPr>
            <a:xfrm>
              <a:off x="8926131" y="3306763"/>
              <a:ext cx="0" cy="79375"/>
            </a:xfrm>
            <a:prstGeom prst="straightConnector1">
              <a:avLst/>
            </a:prstGeom>
            <a:noFill/>
            <a:ln cap="flat" cmpd="sng" w="12700">
              <a:solidFill>
                <a:schemeClr val="dk1"/>
              </a:solidFill>
              <a:prstDash val="solid"/>
              <a:round/>
              <a:headEnd len="med" w="med" type="none"/>
              <a:tailEnd len="med" w="med" type="none"/>
            </a:ln>
          </p:spPr>
        </p:cxnSp>
        <p:sp>
          <p:nvSpPr>
            <p:cNvPr id="2251" name="Google Shape;2251;p54"/>
            <p:cNvSpPr/>
            <p:nvPr/>
          </p:nvSpPr>
          <p:spPr>
            <a:xfrm>
              <a:off x="8429244" y="3306763"/>
              <a:ext cx="492125"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252" name="Google Shape;2252;p54"/>
            <p:cNvSpPr/>
            <p:nvPr/>
          </p:nvSpPr>
          <p:spPr>
            <a:xfrm>
              <a:off x="8424481" y="321310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53" name="Google Shape;2253;p54"/>
            <p:cNvGrpSpPr/>
            <p:nvPr/>
          </p:nvGrpSpPr>
          <p:grpSpPr>
            <a:xfrm>
              <a:off x="8533923" y="3121025"/>
              <a:ext cx="311150" cy="396875"/>
              <a:chOff x="2964" y="2419"/>
              <a:chExt cx="198" cy="250"/>
            </a:xfrm>
          </p:grpSpPr>
          <p:sp>
            <p:nvSpPr>
              <p:cNvPr id="2254" name="Google Shape;2254;p54"/>
              <p:cNvSpPr/>
              <p:nvPr/>
            </p:nvSpPr>
            <p:spPr>
              <a:xfrm>
                <a:off x="2982" y="2490"/>
                <a:ext cx="142"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5" name="Google Shape;2255;p54"/>
              <p:cNvSpPr txBox="1"/>
              <p:nvPr/>
            </p:nvSpPr>
            <p:spPr>
              <a:xfrm>
                <a:off x="2964" y="2419"/>
                <a:ext cx="19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y</a:t>
                </a:r>
                <a:endParaRPr sz="2400">
                  <a:solidFill>
                    <a:schemeClr val="dk1"/>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5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261" name="Google Shape;2261;p55"/>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4.7 Distance Vector: ví dụ</a:t>
            </a:r>
            <a:endParaRPr/>
          </a:p>
        </p:txBody>
      </p:sp>
      <p:sp>
        <p:nvSpPr>
          <p:cNvPr id="2262" name="Google Shape;2262;p55"/>
          <p:cNvSpPr txBox="1"/>
          <p:nvPr/>
        </p:nvSpPr>
        <p:spPr>
          <a:xfrm>
            <a:off x="676275" y="1735931"/>
            <a:ext cx="1569660"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x</a:t>
            </a:r>
            <a:endParaRPr/>
          </a:p>
        </p:txBody>
      </p:sp>
      <p:grpSp>
        <p:nvGrpSpPr>
          <p:cNvPr id="2263" name="Google Shape;2263;p55"/>
          <p:cNvGrpSpPr/>
          <p:nvPr/>
        </p:nvGrpSpPr>
        <p:grpSpPr>
          <a:xfrm>
            <a:off x="3885155" y="1596387"/>
            <a:ext cx="1747581" cy="1546225"/>
            <a:chOff x="3730341" y="1250950"/>
            <a:chExt cx="1747581" cy="1546225"/>
          </a:xfrm>
        </p:grpSpPr>
        <p:sp>
          <p:nvSpPr>
            <p:cNvPr id="2264" name="Google Shape;2264;p55"/>
            <p:cNvSpPr txBox="1"/>
            <p:nvPr/>
          </p:nvSpPr>
          <p:spPr>
            <a:xfrm rot="-5400000">
              <a:off x="3680487" y="2132906"/>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cxnSp>
          <p:nvCxnSpPr>
            <p:cNvPr id="2265" name="Google Shape;2265;p55"/>
            <p:cNvCxnSpPr/>
            <p:nvPr/>
          </p:nvCxnSpPr>
          <p:spPr>
            <a:xfrm>
              <a:off x="4241416" y="15557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266" name="Google Shape;2266;p55"/>
            <p:cNvCxnSpPr/>
            <p:nvPr/>
          </p:nvCxnSpPr>
          <p:spPr>
            <a:xfrm>
              <a:off x="3936616" y="1784350"/>
              <a:ext cx="1371600" cy="0"/>
            </a:xfrm>
            <a:prstGeom prst="straightConnector1">
              <a:avLst/>
            </a:prstGeom>
            <a:noFill/>
            <a:ln cap="flat" cmpd="sng" w="9525">
              <a:solidFill>
                <a:schemeClr val="dk1"/>
              </a:solidFill>
              <a:prstDash val="solid"/>
              <a:round/>
              <a:headEnd len="med" w="med" type="none"/>
              <a:tailEnd len="med" w="med" type="none"/>
            </a:ln>
          </p:spPr>
        </p:cxnSp>
        <p:sp>
          <p:nvSpPr>
            <p:cNvPr id="2267" name="Google Shape;2267;p55"/>
            <p:cNvSpPr txBox="1"/>
            <p:nvPr/>
          </p:nvSpPr>
          <p:spPr>
            <a:xfrm>
              <a:off x="4241416" y="13985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268" name="Google Shape;2268;p55"/>
            <p:cNvSpPr txBox="1"/>
            <p:nvPr/>
          </p:nvSpPr>
          <p:spPr>
            <a:xfrm>
              <a:off x="3936616" y="1779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269" name="Google Shape;2269;p55"/>
            <p:cNvSpPr txBox="1"/>
            <p:nvPr/>
          </p:nvSpPr>
          <p:spPr>
            <a:xfrm>
              <a:off x="3936616" y="20843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270" name="Google Shape;2270;p55"/>
            <p:cNvSpPr txBox="1"/>
            <p:nvPr/>
          </p:nvSpPr>
          <p:spPr>
            <a:xfrm>
              <a:off x="3936616" y="2389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271" name="Google Shape;2271;p55"/>
            <p:cNvSpPr txBox="1"/>
            <p:nvPr/>
          </p:nvSpPr>
          <p:spPr>
            <a:xfrm>
              <a:off x="4262054" y="17795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a:t>
              </a:r>
              <a:endParaRPr/>
            </a:p>
          </p:txBody>
        </p:sp>
        <p:sp>
          <p:nvSpPr>
            <p:cNvPr id="2272" name="Google Shape;2272;p55"/>
            <p:cNvSpPr txBox="1"/>
            <p:nvPr/>
          </p:nvSpPr>
          <p:spPr>
            <a:xfrm>
              <a:off x="4225541" y="2114550"/>
              <a:ext cx="946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273" name="Google Shape;2273;p55"/>
            <p:cNvSpPr txBox="1"/>
            <p:nvPr/>
          </p:nvSpPr>
          <p:spPr>
            <a:xfrm>
              <a:off x="4225541" y="2430463"/>
              <a:ext cx="946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7   1   0</a:t>
              </a:r>
              <a:endParaRPr/>
            </a:p>
          </p:txBody>
        </p:sp>
        <p:sp>
          <p:nvSpPr>
            <p:cNvPr id="2274" name="Google Shape;2274;p55"/>
            <p:cNvSpPr/>
            <p:nvPr/>
          </p:nvSpPr>
          <p:spPr>
            <a:xfrm>
              <a:off x="4262054" y="17843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5" name="Google Shape;2275;p55"/>
            <p:cNvSpPr txBox="1"/>
            <p:nvPr/>
          </p:nvSpPr>
          <p:spPr>
            <a:xfrm>
              <a:off x="4887529" y="1782763"/>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a:t>
              </a:r>
              <a:endParaRPr/>
            </a:p>
          </p:txBody>
        </p:sp>
        <p:sp>
          <p:nvSpPr>
            <p:cNvPr id="2276" name="Google Shape;2276;p55"/>
            <p:cNvSpPr txBox="1"/>
            <p:nvPr/>
          </p:nvSpPr>
          <p:spPr>
            <a:xfrm>
              <a:off x="4544629" y="1787525"/>
              <a:ext cx="3429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a:t>
              </a:r>
              <a:endParaRPr/>
            </a:p>
          </p:txBody>
        </p:sp>
        <p:sp>
          <p:nvSpPr>
            <p:cNvPr id="2277" name="Google Shape;2277;p55"/>
            <p:cNvSpPr txBox="1"/>
            <p:nvPr/>
          </p:nvSpPr>
          <p:spPr>
            <a:xfrm>
              <a:off x="4377941" y="1250950"/>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grpSp>
      <p:grpSp>
        <p:nvGrpSpPr>
          <p:cNvPr id="2278" name="Google Shape;2278;p55"/>
          <p:cNvGrpSpPr/>
          <p:nvPr/>
        </p:nvGrpSpPr>
        <p:grpSpPr>
          <a:xfrm>
            <a:off x="1737392" y="1571625"/>
            <a:ext cx="1776156" cy="1565275"/>
            <a:chOff x="1641191" y="1266825"/>
            <a:chExt cx="1776156" cy="1565275"/>
          </a:xfrm>
        </p:grpSpPr>
        <p:cxnSp>
          <p:nvCxnSpPr>
            <p:cNvPr id="2279" name="Google Shape;2279;p55"/>
            <p:cNvCxnSpPr/>
            <p:nvPr/>
          </p:nvCxnSpPr>
          <p:spPr>
            <a:xfrm>
              <a:off x="2184016" y="15557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280" name="Google Shape;2280;p55"/>
            <p:cNvCxnSpPr/>
            <p:nvPr/>
          </p:nvCxnSpPr>
          <p:spPr>
            <a:xfrm>
              <a:off x="1879216" y="1784350"/>
              <a:ext cx="1371600" cy="0"/>
            </a:xfrm>
            <a:prstGeom prst="straightConnector1">
              <a:avLst/>
            </a:prstGeom>
            <a:noFill/>
            <a:ln cap="flat" cmpd="sng" w="9525">
              <a:solidFill>
                <a:schemeClr val="dk1"/>
              </a:solidFill>
              <a:prstDash val="solid"/>
              <a:round/>
              <a:headEnd len="med" w="med" type="none"/>
              <a:tailEnd len="med" w="med" type="none"/>
            </a:ln>
          </p:spPr>
        </p:cxnSp>
        <p:sp>
          <p:nvSpPr>
            <p:cNvPr id="2281" name="Google Shape;2281;p55"/>
            <p:cNvSpPr txBox="1"/>
            <p:nvPr/>
          </p:nvSpPr>
          <p:spPr>
            <a:xfrm>
              <a:off x="2184016" y="13985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282" name="Google Shape;2282;p55"/>
            <p:cNvSpPr txBox="1"/>
            <p:nvPr/>
          </p:nvSpPr>
          <p:spPr>
            <a:xfrm>
              <a:off x="1879216" y="1779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283" name="Google Shape;2283;p55"/>
            <p:cNvSpPr txBox="1"/>
            <p:nvPr/>
          </p:nvSpPr>
          <p:spPr>
            <a:xfrm>
              <a:off x="1879216" y="20843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284" name="Google Shape;2284;p55"/>
            <p:cNvSpPr txBox="1"/>
            <p:nvPr/>
          </p:nvSpPr>
          <p:spPr>
            <a:xfrm>
              <a:off x="1879216" y="2389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285" name="Google Shape;2285;p55"/>
            <p:cNvSpPr txBox="1"/>
            <p:nvPr/>
          </p:nvSpPr>
          <p:spPr>
            <a:xfrm>
              <a:off x="2184016" y="177958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0  2   7</a:t>
              </a:r>
              <a:endParaRPr/>
            </a:p>
          </p:txBody>
        </p:sp>
        <p:sp>
          <p:nvSpPr>
            <p:cNvPr id="2286" name="Google Shape;2286;p55"/>
            <p:cNvSpPr txBox="1"/>
            <p:nvPr/>
          </p:nvSpPr>
          <p:spPr>
            <a:xfrm>
              <a:off x="21840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87" name="Google Shape;2287;p55"/>
            <p:cNvSpPr txBox="1"/>
            <p:nvPr/>
          </p:nvSpPr>
          <p:spPr>
            <a:xfrm>
              <a:off x="24126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88" name="Google Shape;2288;p55"/>
            <p:cNvSpPr txBox="1"/>
            <p:nvPr/>
          </p:nvSpPr>
          <p:spPr>
            <a:xfrm>
              <a:off x="2793616" y="21605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89" name="Google Shape;2289;p55"/>
            <p:cNvSpPr txBox="1"/>
            <p:nvPr/>
          </p:nvSpPr>
          <p:spPr>
            <a:xfrm>
              <a:off x="21840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90" name="Google Shape;2290;p55"/>
            <p:cNvSpPr txBox="1"/>
            <p:nvPr/>
          </p:nvSpPr>
          <p:spPr>
            <a:xfrm>
              <a:off x="24126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91" name="Google Shape;2291;p55"/>
            <p:cNvSpPr txBox="1"/>
            <p:nvPr/>
          </p:nvSpPr>
          <p:spPr>
            <a:xfrm>
              <a:off x="2793616" y="24653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292" name="Google Shape;2292;p55"/>
            <p:cNvSpPr txBox="1"/>
            <p:nvPr/>
          </p:nvSpPr>
          <p:spPr>
            <a:xfrm>
              <a:off x="2317366" y="126682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293" name="Google Shape;2293;p55"/>
            <p:cNvSpPr/>
            <p:nvPr/>
          </p:nvSpPr>
          <p:spPr>
            <a:xfrm>
              <a:off x="2184016" y="17843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4" name="Google Shape;2294;p55"/>
            <p:cNvSpPr txBox="1"/>
            <p:nvPr/>
          </p:nvSpPr>
          <p:spPr>
            <a:xfrm rot="-5400000">
              <a:off x="1591337" y="2174181"/>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grpSp>
      <p:grpSp>
        <p:nvGrpSpPr>
          <p:cNvPr id="2295" name="Google Shape;2295;p55"/>
          <p:cNvGrpSpPr/>
          <p:nvPr/>
        </p:nvGrpSpPr>
        <p:grpSpPr>
          <a:xfrm>
            <a:off x="1705641" y="3074988"/>
            <a:ext cx="1807907" cy="1543050"/>
            <a:chOff x="1598328" y="3041650"/>
            <a:chExt cx="1807907" cy="1543050"/>
          </a:xfrm>
        </p:grpSpPr>
        <p:cxnSp>
          <p:nvCxnSpPr>
            <p:cNvPr id="2296" name="Google Shape;2296;p55"/>
            <p:cNvCxnSpPr/>
            <p:nvPr/>
          </p:nvCxnSpPr>
          <p:spPr>
            <a:xfrm>
              <a:off x="1879216" y="3536950"/>
              <a:ext cx="1371600" cy="0"/>
            </a:xfrm>
            <a:prstGeom prst="straightConnector1">
              <a:avLst/>
            </a:prstGeom>
            <a:noFill/>
            <a:ln cap="flat" cmpd="sng" w="9525">
              <a:solidFill>
                <a:schemeClr val="dk1"/>
              </a:solidFill>
              <a:prstDash val="solid"/>
              <a:round/>
              <a:headEnd len="med" w="med" type="none"/>
              <a:tailEnd len="med" w="med" type="none"/>
            </a:ln>
          </p:spPr>
        </p:cxnSp>
        <p:grpSp>
          <p:nvGrpSpPr>
            <p:cNvPr id="2297" name="Google Shape;2297;p55"/>
            <p:cNvGrpSpPr/>
            <p:nvPr/>
          </p:nvGrpSpPr>
          <p:grpSpPr>
            <a:xfrm>
              <a:off x="1598328" y="3041650"/>
              <a:ext cx="1807907" cy="1543050"/>
              <a:chOff x="1598328" y="3041650"/>
              <a:chExt cx="1807907" cy="1543050"/>
            </a:xfrm>
          </p:grpSpPr>
          <p:sp>
            <p:nvSpPr>
              <p:cNvPr id="2298" name="Google Shape;2298;p55"/>
              <p:cNvSpPr txBox="1"/>
              <p:nvPr/>
            </p:nvSpPr>
            <p:spPr>
              <a:xfrm rot="-5400000">
                <a:off x="1545268" y="3917256"/>
                <a:ext cx="41389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Từ</a:t>
                </a:r>
                <a:endParaRPr/>
              </a:p>
            </p:txBody>
          </p:sp>
          <p:cxnSp>
            <p:nvCxnSpPr>
              <p:cNvPr id="2299" name="Google Shape;2299;p55"/>
              <p:cNvCxnSpPr/>
              <p:nvPr/>
            </p:nvCxnSpPr>
            <p:spPr>
              <a:xfrm>
                <a:off x="2184016" y="3308350"/>
                <a:ext cx="0" cy="1219200"/>
              </a:xfrm>
              <a:prstGeom prst="straightConnector1">
                <a:avLst/>
              </a:prstGeom>
              <a:noFill/>
              <a:ln cap="flat" cmpd="sng" w="9525">
                <a:solidFill>
                  <a:schemeClr val="dk1"/>
                </a:solidFill>
                <a:prstDash val="solid"/>
                <a:round/>
                <a:headEnd len="med" w="med" type="none"/>
                <a:tailEnd len="med" w="med" type="none"/>
              </a:ln>
            </p:spPr>
          </p:cxnSp>
          <p:sp>
            <p:nvSpPr>
              <p:cNvPr id="2300" name="Google Shape;2300;p55"/>
              <p:cNvSpPr txBox="1"/>
              <p:nvPr/>
            </p:nvSpPr>
            <p:spPr>
              <a:xfrm>
                <a:off x="2184016" y="31511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301" name="Google Shape;2301;p55"/>
              <p:cNvSpPr txBox="1"/>
              <p:nvPr/>
            </p:nvSpPr>
            <p:spPr>
              <a:xfrm>
                <a:off x="1879216" y="35321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02" name="Google Shape;2302;p55"/>
              <p:cNvSpPr txBox="1"/>
              <p:nvPr/>
            </p:nvSpPr>
            <p:spPr>
              <a:xfrm>
                <a:off x="1879216" y="38369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303" name="Google Shape;2303;p55"/>
              <p:cNvSpPr txBox="1"/>
              <p:nvPr/>
            </p:nvSpPr>
            <p:spPr>
              <a:xfrm>
                <a:off x="1879216" y="41417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304" name="Google Shape;2304;p55"/>
              <p:cNvSpPr txBox="1"/>
              <p:nvPr/>
            </p:nvSpPr>
            <p:spPr>
              <a:xfrm>
                <a:off x="2488816" y="35321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05" name="Google Shape;2305;p55"/>
              <p:cNvSpPr txBox="1"/>
              <p:nvPr/>
            </p:nvSpPr>
            <p:spPr>
              <a:xfrm>
                <a:off x="2793616" y="35321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06" name="Google Shape;2306;p55"/>
              <p:cNvSpPr txBox="1"/>
              <p:nvPr/>
            </p:nvSpPr>
            <p:spPr>
              <a:xfrm>
                <a:off x="21840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07" name="Google Shape;2307;p55"/>
              <p:cNvSpPr txBox="1"/>
              <p:nvPr/>
            </p:nvSpPr>
            <p:spPr>
              <a:xfrm>
                <a:off x="24126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08" name="Google Shape;2308;p55"/>
              <p:cNvSpPr txBox="1"/>
              <p:nvPr/>
            </p:nvSpPr>
            <p:spPr>
              <a:xfrm>
                <a:off x="2793616" y="4217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09" name="Google Shape;2309;p55"/>
              <p:cNvSpPr txBox="1"/>
              <p:nvPr/>
            </p:nvSpPr>
            <p:spPr>
              <a:xfrm>
                <a:off x="2306254" y="3041650"/>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310" name="Google Shape;2310;p55"/>
              <p:cNvSpPr txBox="1"/>
              <p:nvPr/>
            </p:nvSpPr>
            <p:spPr>
              <a:xfrm>
                <a:off x="2184016" y="3608388"/>
                <a:ext cx="94615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311" name="Google Shape;2311;p55"/>
              <p:cNvSpPr/>
              <p:nvPr/>
            </p:nvSpPr>
            <p:spPr>
              <a:xfrm>
                <a:off x="2184016" y="38417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12" name="Google Shape;2312;p55"/>
          <p:cNvSpPr txBox="1"/>
          <p:nvPr/>
        </p:nvSpPr>
        <p:spPr>
          <a:xfrm>
            <a:off x="677053" y="3189283"/>
            <a:ext cx="1569660"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y</a:t>
            </a:r>
            <a:endParaRPr/>
          </a:p>
        </p:txBody>
      </p:sp>
      <p:grpSp>
        <p:nvGrpSpPr>
          <p:cNvPr id="2313" name="Google Shape;2313;p55"/>
          <p:cNvGrpSpPr/>
          <p:nvPr/>
        </p:nvGrpSpPr>
        <p:grpSpPr>
          <a:xfrm>
            <a:off x="1705641" y="4525964"/>
            <a:ext cx="1830134" cy="1584325"/>
            <a:chOff x="1598327" y="4848225"/>
            <a:chExt cx="1830134" cy="1584325"/>
          </a:xfrm>
        </p:grpSpPr>
        <p:sp>
          <p:nvSpPr>
            <p:cNvPr id="2314" name="Google Shape;2314;p55"/>
            <p:cNvSpPr txBox="1"/>
            <p:nvPr/>
          </p:nvSpPr>
          <p:spPr>
            <a:xfrm rot="-5400000">
              <a:off x="1548473" y="5725419"/>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cxnSp>
          <p:nvCxnSpPr>
            <p:cNvPr id="2315" name="Google Shape;2315;p55"/>
            <p:cNvCxnSpPr/>
            <p:nvPr/>
          </p:nvCxnSpPr>
          <p:spPr>
            <a:xfrm>
              <a:off x="2184016" y="513715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316" name="Google Shape;2316;p55"/>
            <p:cNvCxnSpPr/>
            <p:nvPr/>
          </p:nvCxnSpPr>
          <p:spPr>
            <a:xfrm>
              <a:off x="1879216" y="5365750"/>
              <a:ext cx="1371600" cy="0"/>
            </a:xfrm>
            <a:prstGeom prst="straightConnector1">
              <a:avLst/>
            </a:prstGeom>
            <a:noFill/>
            <a:ln cap="flat" cmpd="sng" w="9525">
              <a:solidFill>
                <a:schemeClr val="dk1"/>
              </a:solidFill>
              <a:prstDash val="solid"/>
              <a:round/>
              <a:headEnd len="med" w="med" type="none"/>
              <a:tailEnd len="med" w="med" type="none"/>
            </a:ln>
          </p:spPr>
        </p:cxnSp>
        <p:sp>
          <p:nvSpPr>
            <p:cNvPr id="2317" name="Google Shape;2317;p55"/>
            <p:cNvSpPr txBox="1"/>
            <p:nvPr/>
          </p:nvSpPr>
          <p:spPr>
            <a:xfrm>
              <a:off x="2184016" y="497998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318" name="Google Shape;2318;p55"/>
            <p:cNvSpPr txBox="1"/>
            <p:nvPr/>
          </p:nvSpPr>
          <p:spPr>
            <a:xfrm>
              <a:off x="1879216" y="53609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19" name="Google Shape;2319;p55"/>
            <p:cNvSpPr txBox="1"/>
            <p:nvPr/>
          </p:nvSpPr>
          <p:spPr>
            <a:xfrm>
              <a:off x="1879216" y="56657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320" name="Google Shape;2320;p55"/>
            <p:cNvSpPr txBox="1"/>
            <p:nvPr/>
          </p:nvSpPr>
          <p:spPr>
            <a:xfrm>
              <a:off x="1879216" y="597058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321" name="Google Shape;2321;p55"/>
            <p:cNvSpPr txBox="1"/>
            <p:nvPr/>
          </p:nvSpPr>
          <p:spPr>
            <a:xfrm>
              <a:off x="2184016" y="5746750"/>
              <a:ext cx="990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22" name="Google Shape;2322;p55"/>
            <p:cNvSpPr txBox="1"/>
            <p:nvPr/>
          </p:nvSpPr>
          <p:spPr>
            <a:xfrm>
              <a:off x="2412616" y="5741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23" name="Google Shape;2323;p55"/>
            <p:cNvSpPr txBox="1"/>
            <p:nvPr/>
          </p:nvSpPr>
          <p:spPr>
            <a:xfrm>
              <a:off x="2793616" y="5741988"/>
              <a:ext cx="347663"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2324" name="Google Shape;2324;p55"/>
            <p:cNvSpPr txBox="1"/>
            <p:nvPr/>
          </p:nvSpPr>
          <p:spPr>
            <a:xfrm>
              <a:off x="21840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7</a:t>
              </a:r>
              <a:endParaRPr/>
            </a:p>
          </p:txBody>
        </p:sp>
        <p:sp>
          <p:nvSpPr>
            <p:cNvPr id="2325" name="Google Shape;2325;p55"/>
            <p:cNvSpPr txBox="1"/>
            <p:nvPr/>
          </p:nvSpPr>
          <p:spPr>
            <a:xfrm>
              <a:off x="24126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a:t>
              </a:r>
              <a:endParaRPr/>
            </a:p>
          </p:txBody>
        </p:sp>
        <p:sp>
          <p:nvSpPr>
            <p:cNvPr id="2326" name="Google Shape;2326;p55"/>
            <p:cNvSpPr txBox="1"/>
            <p:nvPr/>
          </p:nvSpPr>
          <p:spPr>
            <a:xfrm>
              <a:off x="2793616" y="6046788"/>
              <a:ext cx="311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a:t>
              </a:r>
              <a:endParaRPr/>
            </a:p>
          </p:txBody>
        </p:sp>
        <p:sp>
          <p:nvSpPr>
            <p:cNvPr id="2327" name="Google Shape;2327;p55"/>
            <p:cNvSpPr txBox="1"/>
            <p:nvPr/>
          </p:nvSpPr>
          <p:spPr>
            <a:xfrm>
              <a:off x="2328479" y="484822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328" name="Google Shape;2328;p55"/>
            <p:cNvSpPr txBox="1"/>
            <p:nvPr/>
          </p:nvSpPr>
          <p:spPr>
            <a:xfrm>
              <a:off x="2184016" y="5365750"/>
              <a:ext cx="990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  ∞</a:t>
              </a:r>
              <a:endParaRPr/>
            </a:p>
          </p:txBody>
        </p:sp>
        <p:sp>
          <p:nvSpPr>
            <p:cNvPr id="2329" name="Google Shape;2329;p55"/>
            <p:cNvSpPr/>
            <p:nvPr/>
          </p:nvSpPr>
          <p:spPr>
            <a:xfrm>
              <a:off x="2184016" y="605155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0" name="Google Shape;2330;p55"/>
          <p:cNvSpPr txBox="1"/>
          <p:nvPr/>
        </p:nvSpPr>
        <p:spPr>
          <a:xfrm>
            <a:off x="676275" y="4669342"/>
            <a:ext cx="1556836" cy="327782"/>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None/>
            </a:pPr>
            <a:r>
              <a:rPr b="1" lang="en-US" sz="1800">
                <a:solidFill>
                  <a:srgbClr val="CC0000"/>
                </a:solidFill>
                <a:latin typeface="Arial"/>
                <a:ea typeface="Arial"/>
                <a:cs typeface="Arial"/>
                <a:sym typeface="Arial"/>
              </a:rPr>
              <a:t>Bảng node z</a:t>
            </a:r>
            <a:endParaRPr/>
          </a:p>
        </p:txBody>
      </p:sp>
      <p:cxnSp>
        <p:nvCxnSpPr>
          <p:cNvPr id="2331" name="Google Shape;2331;p55"/>
          <p:cNvCxnSpPr/>
          <p:nvPr/>
        </p:nvCxnSpPr>
        <p:spPr>
          <a:xfrm>
            <a:off x="997142" y="6148489"/>
            <a:ext cx="7735128" cy="0"/>
          </a:xfrm>
          <a:prstGeom prst="straightConnector1">
            <a:avLst/>
          </a:prstGeom>
          <a:noFill/>
          <a:ln cap="flat" cmpd="sng" w="9525">
            <a:solidFill>
              <a:schemeClr val="dk1"/>
            </a:solidFill>
            <a:prstDash val="dot"/>
            <a:round/>
            <a:headEnd len="med" w="med" type="none"/>
            <a:tailEnd len="med" w="med" type="triangle"/>
          </a:ln>
        </p:spPr>
      </p:cxnSp>
      <p:sp>
        <p:nvSpPr>
          <p:cNvPr id="2332" name="Google Shape;2332;p55"/>
          <p:cNvSpPr txBox="1"/>
          <p:nvPr/>
        </p:nvSpPr>
        <p:spPr>
          <a:xfrm>
            <a:off x="8735128" y="5935663"/>
            <a:ext cx="11817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Thời gian</a:t>
            </a:r>
            <a:endParaRPr/>
          </a:p>
        </p:txBody>
      </p:sp>
      <p:grpSp>
        <p:nvGrpSpPr>
          <p:cNvPr id="2333" name="Google Shape;2333;p55"/>
          <p:cNvGrpSpPr/>
          <p:nvPr/>
        </p:nvGrpSpPr>
        <p:grpSpPr>
          <a:xfrm>
            <a:off x="8579870" y="3748882"/>
            <a:ext cx="2184401" cy="1212850"/>
            <a:chOff x="7597393" y="3019425"/>
            <a:chExt cx="2184401" cy="1212850"/>
          </a:xfrm>
        </p:grpSpPr>
        <p:sp>
          <p:nvSpPr>
            <p:cNvPr id="2334" name="Google Shape;2334;p55"/>
            <p:cNvSpPr/>
            <p:nvPr/>
          </p:nvSpPr>
          <p:spPr>
            <a:xfrm>
              <a:off x="7597393" y="3019425"/>
              <a:ext cx="2184401" cy="1212850"/>
            </a:xfrm>
            <a:custGeom>
              <a:rect b="b" l="l" r="r" t="t"/>
              <a:pathLst>
                <a:path extrusionOk="0" h="764" w="1376">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55"/>
            <p:cNvSpPr/>
            <p:nvPr/>
          </p:nvSpPr>
          <p:spPr>
            <a:xfrm>
              <a:off x="8167306" y="3438525"/>
              <a:ext cx="352425" cy="285750"/>
            </a:xfrm>
            <a:custGeom>
              <a:rect b="b" l="l" r="r" t="t"/>
              <a:pathLst>
                <a:path extrusionOk="0" h="180" w="222">
                  <a:moveTo>
                    <a:pt x="0" y="180"/>
                  </a:moveTo>
                  <a:lnTo>
                    <a:pt x="22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6" name="Google Shape;2336;p55"/>
            <p:cNvSpPr/>
            <p:nvPr/>
          </p:nvSpPr>
          <p:spPr>
            <a:xfrm>
              <a:off x="7754556" y="381317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37" name="Google Shape;2337;p55"/>
            <p:cNvCxnSpPr/>
            <p:nvPr/>
          </p:nvCxnSpPr>
          <p:spPr>
            <a:xfrm>
              <a:off x="7754556" y="3802063"/>
              <a:ext cx="1588" cy="79375"/>
            </a:xfrm>
            <a:prstGeom prst="straightConnector1">
              <a:avLst/>
            </a:prstGeom>
            <a:noFill/>
            <a:ln cap="flat" cmpd="sng" w="12700">
              <a:solidFill>
                <a:schemeClr val="dk1"/>
              </a:solidFill>
              <a:prstDash val="solid"/>
              <a:round/>
              <a:headEnd len="med" w="med" type="none"/>
              <a:tailEnd len="med" w="med" type="none"/>
            </a:ln>
          </p:spPr>
        </p:cxnSp>
        <p:cxnSp>
          <p:nvCxnSpPr>
            <p:cNvPr id="2338" name="Google Shape;2338;p55"/>
            <p:cNvCxnSpPr/>
            <p:nvPr/>
          </p:nvCxnSpPr>
          <p:spPr>
            <a:xfrm>
              <a:off x="8251443" y="3802063"/>
              <a:ext cx="1588" cy="79375"/>
            </a:xfrm>
            <a:prstGeom prst="straightConnector1">
              <a:avLst/>
            </a:prstGeom>
            <a:noFill/>
            <a:ln cap="flat" cmpd="sng" w="12700">
              <a:solidFill>
                <a:schemeClr val="dk1"/>
              </a:solidFill>
              <a:prstDash val="solid"/>
              <a:round/>
              <a:headEnd len="med" w="med" type="none"/>
              <a:tailEnd len="med" w="med" type="none"/>
            </a:ln>
          </p:spPr>
        </p:cxnSp>
        <p:sp>
          <p:nvSpPr>
            <p:cNvPr id="2339" name="Google Shape;2339;p55"/>
            <p:cNvSpPr/>
            <p:nvPr/>
          </p:nvSpPr>
          <p:spPr>
            <a:xfrm>
              <a:off x="7754556" y="3802063"/>
              <a:ext cx="492125"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340" name="Google Shape;2340;p55"/>
            <p:cNvSpPr/>
            <p:nvPr/>
          </p:nvSpPr>
          <p:spPr>
            <a:xfrm>
              <a:off x="7749793" y="370840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1" name="Google Shape;2341;p55"/>
            <p:cNvSpPr/>
            <p:nvPr/>
          </p:nvSpPr>
          <p:spPr>
            <a:xfrm>
              <a:off x="8810243" y="3438525"/>
              <a:ext cx="342900" cy="300038"/>
            </a:xfrm>
            <a:custGeom>
              <a:rect b="b" l="l" r="r" t="t"/>
              <a:pathLst>
                <a:path extrusionOk="0" h="189" w="216">
                  <a:moveTo>
                    <a:pt x="0" y="0"/>
                  </a:moveTo>
                  <a:lnTo>
                    <a:pt x="216" y="189"/>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2" name="Google Shape;2342;p55"/>
            <p:cNvSpPr/>
            <p:nvPr/>
          </p:nvSpPr>
          <p:spPr>
            <a:xfrm>
              <a:off x="8257793" y="3857625"/>
              <a:ext cx="857250" cy="4763"/>
            </a:xfrm>
            <a:custGeom>
              <a:rect b="b" l="l" r="r" t="t"/>
              <a:pathLst>
                <a:path extrusionOk="0" h="3" w="540">
                  <a:moveTo>
                    <a:pt x="540" y="3"/>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3" name="Google Shape;2343;p55"/>
            <p:cNvSpPr/>
            <p:nvPr/>
          </p:nvSpPr>
          <p:spPr>
            <a:xfrm>
              <a:off x="7875020" y="3729038"/>
              <a:ext cx="227440" cy="209550"/>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55"/>
            <p:cNvSpPr txBox="1"/>
            <p:nvPr/>
          </p:nvSpPr>
          <p:spPr>
            <a:xfrm>
              <a:off x="7842662" y="3617101"/>
              <a:ext cx="311150" cy="396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x</a:t>
              </a:r>
              <a:endParaRPr sz="2400">
                <a:solidFill>
                  <a:schemeClr val="dk1"/>
                </a:solidFill>
                <a:latin typeface="Arial"/>
                <a:ea typeface="Arial"/>
                <a:cs typeface="Arial"/>
                <a:sym typeface="Arial"/>
              </a:endParaRPr>
            </a:p>
          </p:txBody>
        </p:sp>
        <p:sp>
          <p:nvSpPr>
            <p:cNvPr id="2345" name="Google Shape;2345;p55"/>
            <p:cNvSpPr/>
            <p:nvPr/>
          </p:nvSpPr>
          <p:spPr>
            <a:xfrm>
              <a:off x="9096000" y="383222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46" name="Google Shape;2346;p55"/>
            <p:cNvCxnSpPr/>
            <p:nvPr/>
          </p:nvCxnSpPr>
          <p:spPr>
            <a:xfrm>
              <a:off x="9096000" y="3821113"/>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347" name="Google Shape;2347;p55"/>
            <p:cNvCxnSpPr/>
            <p:nvPr/>
          </p:nvCxnSpPr>
          <p:spPr>
            <a:xfrm>
              <a:off x="9592888" y="3821113"/>
              <a:ext cx="0" cy="79375"/>
            </a:xfrm>
            <a:prstGeom prst="straightConnector1">
              <a:avLst/>
            </a:prstGeom>
            <a:noFill/>
            <a:ln cap="flat" cmpd="sng" w="12700">
              <a:solidFill>
                <a:schemeClr val="dk1"/>
              </a:solidFill>
              <a:prstDash val="solid"/>
              <a:round/>
              <a:headEnd len="med" w="med" type="none"/>
              <a:tailEnd len="med" w="med" type="none"/>
            </a:ln>
          </p:spPr>
        </p:cxnSp>
        <p:sp>
          <p:nvSpPr>
            <p:cNvPr id="2348" name="Google Shape;2348;p55"/>
            <p:cNvSpPr/>
            <p:nvPr/>
          </p:nvSpPr>
          <p:spPr>
            <a:xfrm>
              <a:off x="9096000" y="3821113"/>
              <a:ext cx="492126"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349" name="Google Shape;2349;p55"/>
            <p:cNvSpPr/>
            <p:nvPr/>
          </p:nvSpPr>
          <p:spPr>
            <a:xfrm>
              <a:off x="9091237" y="372745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50" name="Google Shape;2350;p55"/>
            <p:cNvGrpSpPr/>
            <p:nvPr/>
          </p:nvGrpSpPr>
          <p:grpSpPr>
            <a:xfrm>
              <a:off x="9176941" y="3584576"/>
              <a:ext cx="336551" cy="457200"/>
              <a:chOff x="2950" y="2387"/>
              <a:chExt cx="213" cy="288"/>
            </a:xfrm>
          </p:grpSpPr>
          <p:sp>
            <p:nvSpPr>
              <p:cNvPr id="2351" name="Google Shape;2351;p55"/>
              <p:cNvSpPr/>
              <p:nvPr/>
            </p:nvSpPr>
            <p:spPr>
              <a:xfrm>
                <a:off x="2982" y="2490"/>
                <a:ext cx="144"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2" name="Google Shape;2352;p55"/>
              <p:cNvSpPr txBox="1"/>
              <p:nvPr/>
            </p:nvSpPr>
            <p:spPr>
              <a:xfrm>
                <a:off x="2950" y="2387"/>
                <a:ext cx="213"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z</a:t>
                </a:r>
                <a:endParaRPr/>
              </a:p>
            </p:txBody>
          </p:sp>
        </p:grpSp>
        <p:sp>
          <p:nvSpPr>
            <p:cNvPr id="2353" name="Google Shape;2353;p55"/>
            <p:cNvSpPr txBox="1"/>
            <p:nvPr/>
          </p:nvSpPr>
          <p:spPr>
            <a:xfrm>
              <a:off x="8926131" y="3313113"/>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2354" name="Google Shape;2354;p55"/>
            <p:cNvSpPr txBox="1"/>
            <p:nvPr/>
          </p:nvSpPr>
          <p:spPr>
            <a:xfrm>
              <a:off x="8087931" y="3308350"/>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endParaRPr sz="2400">
                <a:solidFill>
                  <a:schemeClr val="dk1"/>
                </a:solidFill>
                <a:latin typeface="Arial"/>
                <a:ea typeface="Arial"/>
                <a:cs typeface="Arial"/>
                <a:sym typeface="Arial"/>
              </a:endParaRPr>
            </a:p>
          </p:txBody>
        </p:sp>
        <p:sp>
          <p:nvSpPr>
            <p:cNvPr id="2355" name="Google Shape;2355;p55"/>
            <p:cNvSpPr txBox="1"/>
            <p:nvPr/>
          </p:nvSpPr>
          <p:spPr>
            <a:xfrm>
              <a:off x="8540368" y="3836988"/>
              <a:ext cx="3111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7</a:t>
              </a:r>
              <a:endParaRPr sz="2400">
                <a:solidFill>
                  <a:schemeClr val="dk1"/>
                </a:solidFill>
                <a:latin typeface="Arial"/>
                <a:ea typeface="Arial"/>
                <a:cs typeface="Arial"/>
                <a:sym typeface="Arial"/>
              </a:endParaRPr>
            </a:p>
          </p:txBody>
        </p:sp>
        <p:sp>
          <p:nvSpPr>
            <p:cNvPr id="2356" name="Google Shape;2356;p55"/>
            <p:cNvSpPr/>
            <p:nvPr/>
          </p:nvSpPr>
          <p:spPr>
            <a:xfrm>
              <a:off x="8429244" y="3317875"/>
              <a:ext cx="496888" cy="12858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57" name="Google Shape;2357;p55"/>
            <p:cNvCxnSpPr/>
            <p:nvPr/>
          </p:nvCxnSpPr>
          <p:spPr>
            <a:xfrm>
              <a:off x="8429244" y="3306763"/>
              <a:ext cx="0" cy="79375"/>
            </a:xfrm>
            <a:prstGeom prst="straightConnector1">
              <a:avLst/>
            </a:prstGeom>
            <a:noFill/>
            <a:ln cap="flat" cmpd="sng" w="12700">
              <a:solidFill>
                <a:schemeClr val="dk1"/>
              </a:solidFill>
              <a:prstDash val="solid"/>
              <a:round/>
              <a:headEnd len="med" w="med" type="none"/>
              <a:tailEnd len="med" w="med" type="none"/>
            </a:ln>
          </p:spPr>
        </p:cxnSp>
        <p:cxnSp>
          <p:nvCxnSpPr>
            <p:cNvPr id="2358" name="Google Shape;2358;p55"/>
            <p:cNvCxnSpPr/>
            <p:nvPr/>
          </p:nvCxnSpPr>
          <p:spPr>
            <a:xfrm>
              <a:off x="8926131" y="3306763"/>
              <a:ext cx="0" cy="79375"/>
            </a:xfrm>
            <a:prstGeom prst="straightConnector1">
              <a:avLst/>
            </a:prstGeom>
            <a:noFill/>
            <a:ln cap="flat" cmpd="sng" w="12700">
              <a:solidFill>
                <a:schemeClr val="dk1"/>
              </a:solidFill>
              <a:prstDash val="solid"/>
              <a:round/>
              <a:headEnd len="med" w="med" type="none"/>
              <a:tailEnd len="med" w="med" type="none"/>
            </a:ln>
          </p:spPr>
        </p:cxnSp>
        <p:sp>
          <p:nvSpPr>
            <p:cNvPr id="2359" name="Google Shape;2359;p55"/>
            <p:cNvSpPr/>
            <p:nvPr/>
          </p:nvSpPr>
          <p:spPr>
            <a:xfrm>
              <a:off x="8429244" y="3306763"/>
              <a:ext cx="492125" cy="7778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2360" name="Google Shape;2360;p55"/>
            <p:cNvSpPr/>
            <p:nvPr/>
          </p:nvSpPr>
          <p:spPr>
            <a:xfrm>
              <a:off x="8424481" y="3213100"/>
              <a:ext cx="496888" cy="150813"/>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1" name="Google Shape;2361;p55"/>
            <p:cNvGrpSpPr/>
            <p:nvPr/>
          </p:nvGrpSpPr>
          <p:grpSpPr>
            <a:xfrm>
              <a:off x="8533923" y="3121025"/>
              <a:ext cx="311150" cy="396875"/>
              <a:chOff x="2964" y="2419"/>
              <a:chExt cx="198" cy="250"/>
            </a:xfrm>
          </p:grpSpPr>
          <p:sp>
            <p:nvSpPr>
              <p:cNvPr id="2362" name="Google Shape;2362;p55"/>
              <p:cNvSpPr/>
              <p:nvPr/>
            </p:nvSpPr>
            <p:spPr>
              <a:xfrm>
                <a:off x="2982" y="2490"/>
                <a:ext cx="142"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55"/>
              <p:cNvSpPr txBox="1"/>
              <p:nvPr/>
            </p:nvSpPr>
            <p:spPr>
              <a:xfrm>
                <a:off x="2964" y="2419"/>
                <a:ext cx="198" cy="2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y</a:t>
                </a:r>
                <a:endParaRPr sz="2400">
                  <a:solidFill>
                    <a:schemeClr val="dk1"/>
                  </a:solidFill>
                  <a:latin typeface="Arial"/>
                  <a:ea typeface="Arial"/>
                  <a:cs typeface="Arial"/>
                  <a:sym typeface="Arial"/>
                </a:endParaRPr>
              </a:p>
            </p:txBody>
          </p:sp>
        </p:grpSp>
      </p:grpSp>
      <p:grpSp>
        <p:nvGrpSpPr>
          <p:cNvPr id="2364" name="Google Shape;2364;p55"/>
          <p:cNvGrpSpPr/>
          <p:nvPr/>
        </p:nvGrpSpPr>
        <p:grpSpPr>
          <a:xfrm>
            <a:off x="3867156" y="3101087"/>
            <a:ext cx="1761870" cy="1576387"/>
            <a:chOff x="3150521" y="2900363"/>
            <a:chExt cx="1761870" cy="1576387"/>
          </a:xfrm>
        </p:grpSpPr>
        <p:cxnSp>
          <p:nvCxnSpPr>
            <p:cNvPr id="2365" name="Google Shape;2365;p55"/>
            <p:cNvCxnSpPr/>
            <p:nvPr/>
          </p:nvCxnSpPr>
          <p:spPr>
            <a:xfrm>
              <a:off x="3667947" y="320040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366" name="Google Shape;2366;p55"/>
            <p:cNvCxnSpPr/>
            <p:nvPr/>
          </p:nvCxnSpPr>
          <p:spPr>
            <a:xfrm>
              <a:off x="3363147" y="3429000"/>
              <a:ext cx="1371600" cy="0"/>
            </a:xfrm>
            <a:prstGeom prst="straightConnector1">
              <a:avLst/>
            </a:prstGeom>
            <a:noFill/>
            <a:ln cap="flat" cmpd="sng" w="9525">
              <a:solidFill>
                <a:schemeClr val="dk1"/>
              </a:solidFill>
              <a:prstDash val="solid"/>
              <a:round/>
              <a:headEnd len="med" w="med" type="none"/>
              <a:tailEnd len="med" w="med" type="none"/>
            </a:ln>
          </p:spPr>
        </p:cxnSp>
        <p:sp>
          <p:nvSpPr>
            <p:cNvPr id="2367" name="Google Shape;2367;p55"/>
            <p:cNvSpPr txBox="1"/>
            <p:nvPr/>
          </p:nvSpPr>
          <p:spPr>
            <a:xfrm>
              <a:off x="3667947" y="304323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368" name="Google Shape;2368;p55"/>
            <p:cNvSpPr txBox="1"/>
            <p:nvPr/>
          </p:nvSpPr>
          <p:spPr>
            <a:xfrm>
              <a:off x="3363147" y="34242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69" name="Google Shape;2369;p55"/>
            <p:cNvSpPr txBox="1"/>
            <p:nvPr/>
          </p:nvSpPr>
          <p:spPr>
            <a:xfrm>
              <a:off x="3363147" y="37290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370" name="Google Shape;2370;p55"/>
            <p:cNvSpPr txBox="1"/>
            <p:nvPr/>
          </p:nvSpPr>
          <p:spPr>
            <a:xfrm>
              <a:off x="3363147" y="40338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371" name="Google Shape;2371;p55"/>
            <p:cNvSpPr txBox="1"/>
            <p:nvPr/>
          </p:nvSpPr>
          <p:spPr>
            <a:xfrm>
              <a:off x="3667947" y="34242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0  2   7</a:t>
              </a:r>
              <a:endParaRPr/>
            </a:p>
          </p:txBody>
        </p:sp>
        <p:sp>
          <p:nvSpPr>
            <p:cNvPr id="2372" name="Google Shape;2372;p55"/>
            <p:cNvSpPr txBox="1"/>
            <p:nvPr/>
          </p:nvSpPr>
          <p:spPr>
            <a:xfrm rot="-5400000">
              <a:off x="3100667" y="3820419"/>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sp>
          <p:nvSpPr>
            <p:cNvPr id="2373" name="Google Shape;2373;p55"/>
            <p:cNvSpPr txBox="1"/>
            <p:nvPr/>
          </p:nvSpPr>
          <p:spPr>
            <a:xfrm>
              <a:off x="3812410" y="2900363"/>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374" name="Google Shape;2374;p55"/>
            <p:cNvSpPr txBox="1"/>
            <p:nvPr/>
          </p:nvSpPr>
          <p:spPr>
            <a:xfrm>
              <a:off x="3667947" y="3771900"/>
              <a:ext cx="8826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375" name="Google Shape;2375;p55"/>
            <p:cNvSpPr txBox="1"/>
            <p:nvPr/>
          </p:nvSpPr>
          <p:spPr>
            <a:xfrm>
              <a:off x="3667947" y="4110038"/>
              <a:ext cx="946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7   1   0</a:t>
              </a:r>
              <a:endParaRPr/>
            </a:p>
          </p:txBody>
        </p:sp>
      </p:grpSp>
      <p:grpSp>
        <p:nvGrpSpPr>
          <p:cNvPr id="2376" name="Google Shape;2376;p55"/>
          <p:cNvGrpSpPr/>
          <p:nvPr/>
        </p:nvGrpSpPr>
        <p:grpSpPr>
          <a:xfrm>
            <a:off x="3881474" y="4541838"/>
            <a:ext cx="1750757" cy="1584325"/>
            <a:chOff x="3150522" y="4664075"/>
            <a:chExt cx="1750756" cy="1584325"/>
          </a:xfrm>
        </p:grpSpPr>
        <p:cxnSp>
          <p:nvCxnSpPr>
            <p:cNvPr id="2377" name="Google Shape;2377;p55"/>
            <p:cNvCxnSpPr/>
            <p:nvPr/>
          </p:nvCxnSpPr>
          <p:spPr>
            <a:xfrm>
              <a:off x="3667947" y="495300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378" name="Google Shape;2378;p55"/>
            <p:cNvCxnSpPr/>
            <p:nvPr/>
          </p:nvCxnSpPr>
          <p:spPr>
            <a:xfrm>
              <a:off x="3363147" y="5181600"/>
              <a:ext cx="1371600" cy="0"/>
            </a:xfrm>
            <a:prstGeom prst="straightConnector1">
              <a:avLst/>
            </a:prstGeom>
            <a:noFill/>
            <a:ln cap="flat" cmpd="sng" w="9525">
              <a:solidFill>
                <a:schemeClr val="dk1"/>
              </a:solidFill>
              <a:prstDash val="solid"/>
              <a:round/>
              <a:headEnd len="med" w="med" type="none"/>
              <a:tailEnd len="med" w="med" type="none"/>
            </a:ln>
          </p:spPr>
        </p:cxnSp>
        <p:sp>
          <p:nvSpPr>
            <p:cNvPr id="2379" name="Google Shape;2379;p55"/>
            <p:cNvSpPr txBox="1"/>
            <p:nvPr/>
          </p:nvSpPr>
          <p:spPr>
            <a:xfrm>
              <a:off x="3667947" y="479583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380" name="Google Shape;2380;p55"/>
            <p:cNvSpPr txBox="1"/>
            <p:nvPr/>
          </p:nvSpPr>
          <p:spPr>
            <a:xfrm>
              <a:off x="3363147" y="51768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81" name="Google Shape;2381;p55"/>
            <p:cNvSpPr txBox="1"/>
            <p:nvPr/>
          </p:nvSpPr>
          <p:spPr>
            <a:xfrm>
              <a:off x="3363147" y="54816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382" name="Google Shape;2382;p55"/>
            <p:cNvSpPr txBox="1"/>
            <p:nvPr/>
          </p:nvSpPr>
          <p:spPr>
            <a:xfrm>
              <a:off x="3363147" y="57864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383" name="Google Shape;2383;p55"/>
            <p:cNvSpPr txBox="1"/>
            <p:nvPr/>
          </p:nvSpPr>
          <p:spPr>
            <a:xfrm>
              <a:off x="3667947" y="51768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0  2   7</a:t>
              </a:r>
              <a:endParaRPr/>
            </a:p>
          </p:txBody>
        </p:sp>
        <p:sp>
          <p:nvSpPr>
            <p:cNvPr id="2384" name="Google Shape;2384;p55"/>
            <p:cNvSpPr txBox="1"/>
            <p:nvPr/>
          </p:nvSpPr>
          <p:spPr>
            <a:xfrm rot="-5400000">
              <a:off x="3100668" y="5530156"/>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sp>
          <p:nvSpPr>
            <p:cNvPr id="2385" name="Google Shape;2385;p55"/>
            <p:cNvSpPr txBox="1"/>
            <p:nvPr/>
          </p:nvSpPr>
          <p:spPr>
            <a:xfrm>
              <a:off x="3801297" y="466407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386" name="Google Shape;2386;p55"/>
            <p:cNvSpPr txBox="1"/>
            <p:nvPr/>
          </p:nvSpPr>
          <p:spPr>
            <a:xfrm>
              <a:off x="3667947" y="55578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387" name="Google Shape;2387;p55"/>
            <p:cNvSpPr txBox="1"/>
            <p:nvPr/>
          </p:nvSpPr>
          <p:spPr>
            <a:xfrm>
              <a:off x="3667947" y="58626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3  1   0</a:t>
              </a:r>
              <a:endParaRPr/>
            </a:p>
          </p:txBody>
        </p:sp>
        <p:sp>
          <p:nvSpPr>
            <p:cNvPr id="2388" name="Google Shape;2388;p55"/>
            <p:cNvSpPr/>
            <p:nvPr/>
          </p:nvSpPr>
          <p:spPr>
            <a:xfrm>
              <a:off x="3591747" y="5867400"/>
              <a:ext cx="1066800" cy="381000"/>
            </a:xfrm>
            <a:prstGeom prst="ellipse">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89" name="Google Shape;2389;p55"/>
          <p:cNvGrpSpPr/>
          <p:nvPr/>
        </p:nvGrpSpPr>
        <p:grpSpPr>
          <a:xfrm>
            <a:off x="6042167" y="1617159"/>
            <a:ext cx="1772983" cy="1576387"/>
            <a:chOff x="5326983" y="1223963"/>
            <a:chExt cx="1772984" cy="1576387"/>
          </a:xfrm>
        </p:grpSpPr>
        <p:cxnSp>
          <p:nvCxnSpPr>
            <p:cNvPr id="2390" name="Google Shape;2390;p55"/>
            <p:cNvCxnSpPr/>
            <p:nvPr/>
          </p:nvCxnSpPr>
          <p:spPr>
            <a:xfrm>
              <a:off x="5877747" y="152400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391" name="Google Shape;2391;p55"/>
            <p:cNvCxnSpPr/>
            <p:nvPr/>
          </p:nvCxnSpPr>
          <p:spPr>
            <a:xfrm>
              <a:off x="5572947" y="1752600"/>
              <a:ext cx="1371600" cy="0"/>
            </a:xfrm>
            <a:prstGeom prst="straightConnector1">
              <a:avLst/>
            </a:prstGeom>
            <a:noFill/>
            <a:ln cap="flat" cmpd="sng" w="9525">
              <a:solidFill>
                <a:schemeClr val="dk1"/>
              </a:solidFill>
              <a:prstDash val="solid"/>
              <a:round/>
              <a:headEnd len="med" w="med" type="none"/>
              <a:tailEnd len="med" w="med" type="none"/>
            </a:ln>
          </p:spPr>
        </p:cxnSp>
        <p:sp>
          <p:nvSpPr>
            <p:cNvPr id="2392" name="Google Shape;2392;p55"/>
            <p:cNvSpPr txBox="1"/>
            <p:nvPr/>
          </p:nvSpPr>
          <p:spPr>
            <a:xfrm>
              <a:off x="5877747" y="136683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393" name="Google Shape;2393;p55"/>
            <p:cNvSpPr txBox="1"/>
            <p:nvPr/>
          </p:nvSpPr>
          <p:spPr>
            <a:xfrm>
              <a:off x="5572947" y="17478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394" name="Google Shape;2394;p55"/>
            <p:cNvSpPr txBox="1"/>
            <p:nvPr/>
          </p:nvSpPr>
          <p:spPr>
            <a:xfrm>
              <a:off x="5572947" y="20526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395" name="Google Shape;2395;p55"/>
            <p:cNvSpPr txBox="1"/>
            <p:nvPr/>
          </p:nvSpPr>
          <p:spPr>
            <a:xfrm>
              <a:off x="5572947" y="23574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396" name="Google Shape;2396;p55"/>
            <p:cNvSpPr txBox="1"/>
            <p:nvPr/>
          </p:nvSpPr>
          <p:spPr>
            <a:xfrm>
              <a:off x="5877747" y="17478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0  2   3</a:t>
              </a:r>
              <a:endParaRPr/>
            </a:p>
          </p:txBody>
        </p:sp>
        <p:sp>
          <p:nvSpPr>
            <p:cNvPr id="2397" name="Google Shape;2397;p55"/>
            <p:cNvSpPr txBox="1"/>
            <p:nvPr/>
          </p:nvSpPr>
          <p:spPr>
            <a:xfrm rot="-5400000">
              <a:off x="5277129" y="2166244"/>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sp>
          <p:nvSpPr>
            <p:cNvPr id="2398" name="Google Shape;2398;p55"/>
            <p:cNvSpPr txBox="1"/>
            <p:nvPr/>
          </p:nvSpPr>
          <p:spPr>
            <a:xfrm>
              <a:off x="5999985" y="1223963"/>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399" name="Google Shape;2399;p55"/>
            <p:cNvSpPr txBox="1"/>
            <p:nvPr/>
          </p:nvSpPr>
          <p:spPr>
            <a:xfrm>
              <a:off x="5877747" y="2095500"/>
              <a:ext cx="946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400" name="Google Shape;2400;p55"/>
            <p:cNvSpPr txBox="1"/>
            <p:nvPr/>
          </p:nvSpPr>
          <p:spPr>
            <a:xfrm>
              <a:off x="5877747" y="24336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3  1   0</a:t>
              </a:r>
              <a:endParaRPr/>
            </a:p>
          </p:txBody>
        </p:sp>
      </p:grpSp>
      <p:grpSp>
        <p:nvGrpSpPr>
          <p:cNvPr id="2401" name="Google Shape;2401;p55"/>
          <p:cNvGrpSpPr/>
          <p:nvPr/>
        </p:nvGrpSpPr>
        <p:grpSpPr>
          <a:xfrm>
            <a:off x="6040033" y="4554589"/>
            <a:ext cx="1750756" cy="1565275"/>
            <a:chOff x="5261897" y="4664075"/>
            <a:chExt cx="1750756" cy="1565275"/>
          </a:xfrm>
        </p:grpSpPr>
        <p:cxnSp>
          <p:nvCxnSpPr>
            <p:cNvPr id="2402" name="Google Shape;2402;p55"/>
            <p:cNvCxnSpPr/>
            <p:nvPr/>
          </p:nvCxnSpPr>
          <p:spPr>
            <a:xfrm>
              <a:off x="5801547" y="495300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403" name="Google Shape;2403;p55"/>
            <p:cNvCxnSpPr/>
            <p:nvPr/>
          </p:nvCxnSpPr>
          <p:spPr>
            <a:xfrm>
              <a:off x="5496747" y="5181600"/>
              <a:ext cx="1371600" cy="0"/>
            </a:xfrm>
            <a:prstGeom prst="straightConnector1">
              <a:avLst/>
            </a:prstGeom>
            <a:noFill/>
            <a:ln cap="flat" cmpd="sng" w="9525">
              <a:solidFill>
                <a:schemeClr val="dk1"/>
              </a:solidFill>
              <a:prstDash val="solid"/>
              <a:round/>
              <a:headEnd len="med" w="med" type="none"/>
              <a:tailEnd len="med" w="med" type="none"/>
            </a:ln>
          </p:spPr>
        </p:cxnSp>
        <p:sp>
          <p:nvSpPr>
            <p:cNvPr id="2404" name="Google Shape;2404;p55"/>
            <p:cNvSpPr txBox="1"/>
            <p:nvPr/>
          </p:nvSpPr>
          <p:spPr>
            <a:xfrm>
              <a:off x="5801547" y="479583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405" name="Google Shape;2405;p55"/>
            <p:cNvSpPr txBox="1"/>
            <p:nvPr/>
          </p:nvSpPr>
          <p:spPr>
            <a:xfrm>
              <a:off x="5496747" y="51768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406" name="Google Shape;2406;p55"/>
            <p:cNvSpPr txBox="1"/>
            <p:nvPr/>
          </p:nvSpPr>
          <p:spPr>
            <a:xfrm>
              <a:off x="5496747" y="54816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407" name="Google Shape;2407;p55"/>
            <p:cNvSpPr txBox="1"/>
            <p:nvPr/>
          </p:nvSpPr>
          <p:spPr>
            <a:xfrm>
              <a:off x="5496747" y="57864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408" name="Google Shape;2408;p55"/>
            <p:cNvSpPr txBox="1"/>
            <p:nvPr/>
          </p:nvSpPr>
          <p:spPr>
            <a:xfrm>
              <a:off x="5801547" y="51768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0  2   3</a:t>
              </a:r>
              <a:endParaRPr/>
            </a:p>
          </p:txBody>
        </p:sp>
        <p:sp>
          <p:nvSpPr>
            <p:cNvPr id="2409" name="Google Shape;2409;p55"/>
            <p:cNvSpPr txBox="1"/>
            <p:nvPr/>
          </p:nvSpPr>
          <p:spPr>
            <a:xfrm rot="-5400000">
              <a:off x="5212043" y="5561906"/>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sp>
          <p:nvSpPr>
            <p:cNvPr id="2410" name="Google Shape;2410;p55"/>
            <p:cNvSpPr txBox="1"/>
            <p:nvPr/>
          </p:nvSpPr>
          <p:spPr>
            <a:xfrm>
              <a:off x="5912672" y="4664075"/>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411" name="Google Shape;2411;p55"/>
            <p:cNvSpPr txBox="1"/>
            <p:nvPr/>
          </p:nvSpPr>
          <p:spPr>
            <a:xfrm>
              <a:off x="5801547" y="58626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3  1   0</a:t>
              </a:r>
              <a:endParaRPr/>
            </a:p>
          </p:txBody>
        </p:sp>
        <p:sp>
          <p:nvSpPr>
            <p:cNvPr id="2412" name="Google Shape;2412;p55"/>
            <p:cNvSpPr txBox="1"/>
            <p:nvPr/>
          </p:nvSpPr>
          <p:spPr>
            <a:xfrm>
              <a:off x="5801547" y="54816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grpSp>
      <p:grpSp>
        <p:nvGrpSpPr>
          <p:cNvPr id="2413" name="Google Shape;2413;p55"/>
          <p:cNvGrpSpPr/>
          <p:nvPr/>
        </p:nvGrpSpPr>
        <p:grpSpPr>
          <a:xfrm>
            <a:off x="6038181" y="3138236"/>
            <a:ext cx="1761871" cy="1530350"/>
            <a:chOff x="5326983" y="2965450"/>
            <a:chExt cx="1761870" cy="1530350"/>
          </a:xfrm>
        </p:grpSpPr>
        <p:cxnSp>
          <p:nvCxnSpPr>
            <p:cNvPr id="2414" name="Google Shape;2414;p55"/>
            <p:cNvCxnSpPr/>
            <p:nvPr/>
          </p:nvCxnSpPr>
          <p:spPr>
            <a:xfrm>
              <a:off x="5877747" y="3276600"/>
              <a:ext cx="0" cy="1219200"/>
            </a:xfrm>
            <a:prstGeom prst="straightConnector1">
              <a:avLst/>
            </a:prstGeom>
            <a:noFill/>
            <a:ln cap="flat" cmpd="sng" w="9525">
              <a:solidFill>
                <a:schemeClr val="dk1"/>
              </a:solidFill>
              <a:prstDash val="solid"/>
              <a:round/>
              <a:headEnd len="med" w="med" type="none"/>
              <a:tailEnd len="med" w="med" type="none"/>
            </a:ln>
          </p:spPr>
        </p:cxnSp>
        <p:cxnSp>
          <p:nvCxnSpPr>
            <p:cNvPr id="2415" name="Google Shape;2415;p55"/>
            <p:cNvCxnSpPr/>
            <p:nvPr/>
          </p:nvCxnSpPr>
          <p:spPr>
            <a:xfrm>
              <a:off x="5572947" y="3505200"/>
              <a:ext cx="1371600" cy="0"/>
            </a:xfrm>
            <a:prstGeom prst="straightConnector1">
              <a:avLst/>
            </a:prstGeom>
            <a:noFill/>
            <a:ln cap="flat" cmpd="sng" w="9525">
              <a:solidFill>
                <a:schemeClr val="dk1"/>
              </a:solidFill>
              <a:prstDash val="solid"/>
              <a:round/>
              <a:headEnd len="med" w="med" type="none"/>
              <a:tailEnd len="med" w="med" type="none"/>
            </a:ln>
          </p:spPr>
        </p:cxnSp>
        <p:sp>
          <p:nvSpPr>
            <p:cNvPr id="2416" name="Google Shape;2416;p55"/>
            <p:cNvSpPr txBox="1"/>
            <p:nvPr/>
          </p:nvSpPr>
          <p:spPr>
            <a:xfrm>
              <a:off x="5877747" y="3119438"/>
              <a:ext cx="9080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   y   z</a:t>
              </a:r>
              <a:endParaRPr/>
            </a:p>
          </p:txBody>
        </p:sp>
        <p:sp>
          <p:nvSpPr>
            <p:cNvPr id="2417" name="Google Shape;2417;p55"/>
            <p:cNvSpPr txBox="1"/>
            <p:nvPr/>
          </p:nvSpPr>
          <p:spPr>
            <a:xfrm>
              <a:off x="5572947" y="35004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418" name="Google Shape;2418;p55"/>
            <p:cNvSpPr txBox="1"/>
            <p:nvPr/>
          </p:nvSpPr>
          <p:spPr>
            <a:xfrm>
              <a:off x="5572947" y="38052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419" name="Google Shape;2419;p55"/>
            <p:cNvSpPr txBox="1"/>
            <p:nvPr/>
          </p:nvSpPr>
          <p:spPr>
            <a:xfrm>
              <a:off x="5572947" y="4110038"/>
              <a:ext cx="2984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sp>
          <p:nvSpPr>
            <p:cNvPr id="2420" name="Google Shape;2420;p55"/>
            <p:cNvSpPr txBox="1"/>
            <p:nvPr/>
          </p:nvSpPr>
          <p:spPr>
            <a:xfrm>
              <a:off x="5877747" y="35004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0  2   3</a:t>
              </a:r>
              <a:endParaRPr/>
            </a:p>
          </p:txBody>
        </p:sp>
        <p:sp>
          <p:nvSpPr>
            <p:cNvPr id="2421" name="Google Shape;2421;p55"/>
            <p:cNvSpPr txBox="1"/>
            <p:nvPr/>
          </p:nvSpPr>
          <p:spPr>
            <a:xfrm rot="-5400000">
              <a:off x="5277129" y="3896619"/>
              <a:ext cx="4074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Từ</a:t>
              </a:r>
              <a:endParaRPr/>
            </a:p>
          </p:txBody>
        </p:sp>
        <p:sp>
          <p:nvSpPr>
            <p:cNvPr id="2422" name="Google Shape;2422;p55"/>
            <p:cNvSpPr txBox="1"/>
            <p:nvPr/>
          </p:nvSpPr>
          <p:spPr>
            <a:xfrm>
              <a:off x="5988872" y="2965450"/>
              <a:ext cx="10999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Chi phí đến</a:t>
              </a:r>
              <a:endParaRPr/>
            </a:p>
          </p:txBody>
        </p:sp>
        <p:sp>
          <p:nvSpPr>
            <p:cNvPr id="2423" name="Google Shape;2423;p55"/>
            <p:cNvSpPr txBox="1"/>
            <p:nvPr/>
          </p:nvSpPr>
          <p:spPr>
            <a:xfrm>
              <a:off x="5877747" y="3825875"/>
              <a:ext cx="8826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2  0   1</a:t>
              </a:r>
              <a:endParaRPr/>
            </a:p>
          </p:txBody>
        </p:sp>
        <p:sp>
          <p:nvSpPr>
            <p:cNvPr id="2424" name="Google Shape;2424;p55"/>
            <p:cNvSpPr txBox="1"/>
            <p:nvPr/>
          </p:nvSpPr>
          <p:spPr>
            <a:xfrm>
              <a:off x="5877747" y="4110038"/>
              <a:ext cx="8826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3  1   0</a:t>
              </a:r>
              <a:endParaRPr/>
            </a:p>
          </p:txBody>
        </p:sp>
      </p:grpSp>
      <p:cxnSp>
        <p:nvCxnSpPr>
          <p:cNvPr id="2425" name="Google Shape;2425;p55"/>
          <p:cNvCxnSpPr>
            <a:stCxn id="2274" idx="6"/>
            <a:endCxn id="2417" idx="1"/>
          </p:cNvCxnSpPr>
          <p:nvPr/>
        </p:nvCxnSpPr>
        <p:spPr>
          <a:xfrm>
            <a:off x="5483668" y="2320287"/>
            <a:ext cx="800400" cy="1536300"/>
          </a:xfrm>
          <a:prstGeom prst="straightConnector1">
            <a:avLst/>
          </a:prstGeom>
          <a:noFill/>
          <a:ln cap="flat" cmpd="sng" w="9525">
            <a:solidFill>
              <a:schemeClr val="dk1"/>
            </a:solidFill>
            <a:prstDash val="solid"/>
            <a:miter lim="800000"/>
            <a:headEnd len="sm" w="sm" type="none"/>
            <a:tailEnd len="med" w="med" type="triangle"/>
          </a:ln>
        </p:spPr>
      </p:cxnSp>
      <p:cxnSp>
        <p:nvCxnSpPr>
          <p:cNvPr id="2426" name="Google Shape;2426;p55"/>
          <p:cNvCxnSpPr>
            <a:stCxn id="2274" idx="6"/>
            <a:endCxn id="2405" idx="1"/>
          </p:cNvCxnSpPr>
          <p:nvPr/>
        </p:nvCxnSpPr>
        <p:spPr>
          <a:xfrm>
            <a:off x="5483668" y="2320287"/>
            <a:ext cx="791100" cy="2930400"/>
          </a:xfrm>
          <a:prstGeom prst="straightConnector1">
            <a:avLst/>
          </a:prstGeom>
          <a:noFill/>
          <a:ln cap="flat" cmpd="sng" w="9525">
            <a:solidFill>
              <a:schemeClr val="dk1"/>
            </a:solidFill>
            <a:prstDash val="solid"/>
            <a:miter lim="800000"/>
            <a:headEnd len="sm" w="sm" type="none"/>
            <a:tailEnd len="med" w="med" type="triangle"/>
          </a:ln>
        </p:spPr>
      </p:cxnSp>
      <p:cxnSp>
        <p:nvCxnSpPr>
          <p:cNvPr id="2427" name="Google Shape;2427;p55"/>
          <p:cNvCxnSpPr>
            <a:stCxn id="2388" idx="6"/>
            <a:endCxn id="2395" idx="1"/>
          </p:cNvCxnSpPr>
          <p:nvPr/>
        </p:nvCxnSpPr>
        <p:spPr>
          <a:xfrm flipH="1" rot="10800000">
            <a:off x="5389499" y="2933863"/>
            <a:ext cx="898500" cy="3001800"/>
          </a:xfrm>
          <a:prstGeom prst="straightConnector1">
            <a:avLst/>
          </a:prstGeom>
          <a:noFill/>
          <a:ln cap="flat" cmpd="sng" w="9525">
            <a:solidFill>
              <a:schemeClr val="dk1"/>
            </a:solidFill>
            <a:prstDash val="solid"/>
            <a:miter lim="800000"/>
            <a:headEnd len="sm" w="sm" type="none"/>
            <a:tailEnd len="med" w="med" type="triangle"/>
          </a:ln>
        </p:spPr>
      </p:cxnSp>
      <p:cxnSp>
        <p:nvCxnSpPr>
          <p:cNvPr id="2428" name="Google Shape;2428;p55"/>
          <p:cNvCxnSpPr>
            <a:stCxn id="2388" idx="6"/>
            <a:endCxn id="2419" idx="1"/>
          </p:cNvCxnSpPr>
          <p:nvPr/>
        </p:nvCxnSpPr>
        <p:spPr>
          <a:xfrm flipH="1" rot="10800000">
            <a:off x="5389499" y="4466263"/>
            <a:ext cx="894600" cy="1469400"/>
          </a:xfrm>
          <a:prstGeom prst="straightConnector1">
            <a:avLst/>
          </a:prstGeom>
          <a:noFill/>
          <a:ln cap="flat" cmpd="sng" w="9525">
            <a:solidFill>
              <a:schemeClr val="dk1"/>
            </a:solidFill>
            <a:prstDash val="solid"/>
            <a:miter lim="800000"/>
            <a:headEnd len="sm" w="sm" type="none"/>
            <a:tailEnd len="med" w="med" type="triangle"/>
          </a:ln>
        </p:spPr>
      </p:cxnSp>
      <p:cxnSp>
        <p:nvCxnSpPr>
          <p:cNvPr id="2429" name="Google Shape;2429;p55"/>
          <p:cNvCxnSpPr>
            <a:stCxn id="2293" idx="6"/>
            <a:endCxn id="2368" idx="1"/>
          </p:cNvCxnSpPr>
          <p:nvPr/>
        </p:nvCxnSpPr>
        <p:spPr>
          <a:xfrm>
            <a:off x="3347017" y="2279650"/>
            <a:ext cx="732900" cy="1528800"/>
          </a:xfrm>
          <a:prstGeom prst="straightConnector1">
            <a:avLst/>
          </a:prstGeom>
          <a:noFill/>
          <a:ln cap="flat" cmpd="sng" w="9525">
            <a:solidFill>
              <a:schemeClr val="dk1"/>
            </a:solidFill>
            <a:prstDash val="solid"/>
            <a:miter lim="800000"/>
            <a:headEnd len="sm" w="sm" type="none"/>
            <a:tailEnd len="med" w="med" type="triangle"/>
          </a:ln>
        </p:spPr>
      </p:cxnSp>
      <p:cxnSp>
        <p:nvCxnSpPr>
          <p:cNvPr id="2430" name="Google Shape;2430;p55"/>
          <p:cNvCxnSpPr>
            <a:stCxn id="2293" idx="6"/>
            <a:endCxn id="2380" idx="1"/>
          </p:cNvCxnSpPr>
          <p:nvPr/>
        </p:nvCxnSpPr>
        <p:spPr>
          <a:xfrm>
            <a:off x="3347017" y="2279650"/>
            <a:ext cx="747000" cy="2958300"/>
          </a:xfrm>
          <a:prstGeom prst="straightConnector1">
            <a:avLst/>
          </a:prstGeom>
          <a:noFill/>
          <a:ln cap="flat" cmpd="sng" w="9525">
            <a:solidFill>
              <a:schemeClr val="dk1"/>
            </a:solidFill>
            <a:prstDash val="solid"/>
            <a:miter lim="800000"/>
            <a:headEnd len="sm" w="sm" type="none"/>
            <a:tailEnd len="med" w="med" type="triangle"/>
          </a:ln>
        </p:spPr>
      </p:cxnSp>
      <p:cxnSp>
        <p:nvCxnSpPr>
          <p:cNvPr id="2431" name="Google Shape;2431;p55"/>
          <p:cNvCxnSpPr>
            <a:stCxn id="2311" idx="6"/>
            <a:endCxn id="2269" idx="1"/>
          </p:cNvCxnSpPr>
          <p:nvPr/>
        </p:nvCxnSpPr>
        <p:spPr>
          <a:xfrm flipH="1" rot="10800000">
            <a:off x="3358129" y="2613288"/>
            <a:ext cx="733200" cy="1452300"/>
          </a:xfrm>
          <a:prstGeom prst="straightConnector1">
            <a:avLst/>
          </a:prstGeom>
          <a:noFill/>
          <a:ln cap="flat" cmpd="sng" w="9525">
            <a:solidFill>
              <a:schemeClr val="dk1"/>
            </a:solidFill>
            <a:prstDash val="solid"/>
            <a:miter lim="800000"/>
            <a:headEnd len="sm" w="sm" type="none"/>
            <a:tailEnd len="med" w="med" type="triangle"/>
          </a:ln>
        </p:spPr>
      </p:cxnSp>
      <p:cxnSp>
        <p:nvCxnSpPr>
          <p:cNvPr id="2432" name="Google Shape;2432;p55"/>
          <p:cNvCxnSpPr>
            <a:stCxn id="2311" idx="6"/>
            <a:endCxn id="2384" idx="3"/>
          </p:cNvCxnSpPr>
          <p:nvPr/>
        </p:nvCxnSpPr>
        <p:spPr>
          <a:xfrm>
            <a:off x="3358129" y="4065588"/>
            <a:ext cx="677100" cy="1292400"/>
          </a:xfrm>
          <a:prstGeom prst="straightConnector1">
            <a:avLst/>
          </a:prstGeom>
          <a:noFill/>
          <a:ln cap="flat" cmpd="sng" w="9525">
            <a:solidFill>
              <a:schemeClr val="dk1"/>
            </a:solidFill>
            <a:prstDash val="solid"/>
            <a:miter lim="800000"/>
            <a:headEnd len="sm" w="sm" type="none"/>
            <a:tailEnd len="med" w="med" type="triangle"/>
          </a:ln>
        </p:spPr>
      </p:cxnSp>
      <p:cxnSp>
        <p:nvCxnSpPr>
          <p:cNvPr id="2433" name="Google Shape;2433;p55"/>
          <p:cNvCxnSpPr>
            <a:stCxn id="2329" idx="6"/>
            <a:endCxn id="2270" idx="1"/>
          </p:cNvCxnSpPr>
          <p:nvPr/>
        </p:nvCxnSpPr>
        <p:spPr>
          <a:xfrm flipH="1" rot="10800000">
            <a:off x="3358130" y="2917989"/>
            <a:ext cx="733200" cy="3001800"/>
          </a:xfrm>
          <a:prstGeom prst="straightConnector1">
            <a:avLst/>
          </a:prstGeom>
          <a:noFill/>
          <a:ln cap="flat" cmpd="sng" w="9525">
            <a:solidFill>
              <a:schemeClr val="dk1"/>
            </a:solidFill>
            <a:prstDash val="solid"/>
            <a:miter lim="800000"/>
            <a:headEnd len="sm" w="sm" type="none"/>
            <a:tailEnd len="med" w="med" type="triangle"/>
          </a:ln>
        </p:spPr>
      </p:cxnSp>
      <p:cxnSp>
        <p:nvCxnSpPr>
          <p:cNvPr id="2434" name="Google Shape;2434;p55"/>
          <p:cNvCxnSpPr>
            <a:stCxn id="2329" idx="6"/>
            <a:endCxn id="2370" idx="1"/>
          </p:cNvCxnSpPr>
          <p:nvPr/>
        </p:nvCxnSpPr>
        <p:spPr>
          <a:xfrm flipH="1" rot="10800000">
            <a:off x="3358130" y="4417989"/>
            <a:ext cx="721800" cy="15018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56"/>
          <p:cNvSpPr txBox="1"/>
          <p:nvPr>
            <p:ph type="title"/>
          </p:nvPr>
        </p:nvSpPr>
        <p:spPr>
          <a:xfrm>
            <a:off x="3010485" y="1775167"/>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4.8 Routing trong Internet</a:t>
            </a:r>
            <a:endParaRPr b="1" sz="7200">
              <a:latin typeface="Times New Roman"/>
              <a:ea typeface="Times New Roman"/>
              <a:cs typeface="Times New Roman"/>
              <a:sym typeface="Times New Roman"/>
            </a:endParaRPr>
          </a:p>
        </p:txBody>
      </p:sp>
      <p:sp>
        <p:nvSpPr>
          <p:cNvPr id="2440" name="Google Shape;2440;p5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5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46" name="Google Shape;2446;p57"/>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RIP: Routing Information Protocol</a:t>
            </a:r>
            <a:endParaRPr/>
          </a:p>
        </p:txBody>
      </p:sp>
      <p:sp>
        <p:nvSpPr>
          <p:cNvPr id="2447" name="Google Shape;2447;p57"/>
          <p:cNvSpPr txBox="1"/>
          <p:nvPr/>
        </p:nvSpPr>
        <p:spPr>
          <a:xfrm>
            <a:off x="676274" y="1652877"/>
            <a:ext cx="10887075" cy="2435764"/>
          </a:xfrm>
          <a:prstGeom prst="rect">
            <a:avLst/>
          </a:prstGeom>
          <a:noFill/>
          <a:ln>
            <a:noFill/>
          </a:ln>
        </p:spPr>
        <p:txBody>
          <a:bodyPr anchorCtr="0" anchor="t" bIns="45700" lIns="91425" spcFirstLastPara="1" rIns="91425" wrap="square" tIns="45700">
            <a:noAutofit/>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Thuật toán Distance Vector:</a:t>
            </a:r>
            <a:endParaRPr/>
          </a:p>
          <a:p>
            <a:pPr indent="-344488" lvl="1" marL="57626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Metric khoảng cách: số lượng hop (max = 15), mỗi link có giá trị là 1.</a:t>
            </a:r>
            <a:endParaRPr/>
          </a:p>
          <a:p>
            <a:pPr indent="-344488" lvl="1" marL="57626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Các DV được trao đổi giữa các neighbors mỗi 30 giây trong thông điệp phản hồi (còn gọi là advertisement).</a:t>
            </a:r>
            <a:endParaRPr/>
          </a:p>
          <a:p>
            <a:pPr indent="-344488" lvl="1" marL="57626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Mỗi advertisement: danh sách lên đến 25 subnet đích.</a:t>
            </a:r>
            <a:endParaRPr/>
          </a:p>
        </p:txBody>
      </p:sp>
      <p:grpSp>
        <p:nvGrpSpPr>
          <p:cNvPr id="2448" name="Google Shape;2448;p57"/>
          <p:cNvGrpSpPr/>
          <p:nvPr/>
        </p:nvGrpSpPr>
        <p:grpSpPr>
          <a:xfrm>
            <a:off x="2086434" y="3708077"/>
            <a:ext cx="8019131" cy="2904926"/>
            <a:chOff x="2270324" y="3626976"/>
            <a:chExt cx="8019131" cy="2904926"/>
          </a:xfrm>
        </p:grpSpPr>
        <p:grpSp>
          <p:nvGrpSpPr>
            <p:cNvPr id="2449" name="Google Shape;2449;p57"/>
            <p:cNvGrpSpPr/>
            <p:nvPr/>
          </p:nvGrpSpPr>
          <p:grpSpPr>
            <a:xfrm>
              <a:off x="2270324" y="3726532"/>
              <a:ext cx="3968750" cy="2336800"/>
              <a:chOff x="1320799" y="4238625"/>
              <a:chExt cx="3968750" cy="2336800"/>
            </a:xfrm>
          </p:grpSpPr>
          <p:sp>
            <p:nvSpPr>
              <p:cNvPr id="2450" name="Google Shape;2450;p57"/>
              <p:cNvSpPr/>
              <p:nvPr/>
            </p:nvSpPr>
            <p:spPr>
              <a:xfrm>
                <a:off x="1320799" y="4238625"/>
                <a:ext cx="3968750" cy="2336800"/>
              </a:xfrm>
              <a:custGeom>
                <a:rect b="b" l="l" r="r" t="t"/>
                <a:pathLst>
                  <a:path extrusionOk="0" h="1409" w="2250">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1" name="Google Shape;2451;p57"/>
              <p:cNvSpPr/>
              <p:nvPr/>
            </p:nvSpPr>
            <p:spPr>
              <a:xfrm>
                <a:off x="2416340" y="5944690"/>
                <a:ext cx="462135" cy="108470"/>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52" name="Google Shape;2452;p57"/>
              <p:cNvCxnSpPr/>
              <p:nvPr/>
            </p:nvCxnSpPr>
            <p:spPr>
              <a:xfrm>
                <a:off x="2416340" y="5935316"/>
                <a:ext cx="0" cy="66957"/>
              </a:xfrm>
              <a:prstGeom prst="straightConnector1">
                <a:avLst/>
              </a:prstGeom>
              <a:noFill/>
              <a:ln cap="flat" cmpd="sng" w="12700">
                <a:solidFill>
                  <a:schemeClr val="dk1"/>
                </a:solidFill>
                <a:prstDash val="solid"/>
                <a:round/>
                <a:headEnd len="med" w="med" type="none"/>
                <a:tailEnd len="med" w="med" type="none"/>
              </a:ln>
            </p:spPr>
          </p:cxnSp>
          <p:cxnSp>
            <p:nvCxnSpPr>
              <p:cNvPr id="2453" name="Google Shape;2453;p57"/>
              <p:cNvCxnSpPr/>
              <p:nvPr/>
            </p:nvCxnSpPr>
            <p:spPr>
              <a:xfrm>
                <a:off x="2878475" y="5935316"/>
                <a:ext cx="0" cy="66957"/>
              </a:xfrm>
              <a:prstGeom prst="straightConnector1">
                <a:avLst/>
              </a:prstGeom>
              <a:noFill/>
              <a:ln cap="flat" cmpd="sng" w="12700">
                <a:solidFill>
                  <a:schemeClr val="dk1"/>
                </a:solidFill>
                <a:prstDash val="solid"/>
                <a:round/>
                <a:headEnd len="med" w="med" type="none"/>
                <a:tailEnd len="med" w="med" type="none"/>
              </a:ln>
            </p:spPr>
          </p:cxnSp>
          <p:sp>
            <p:nvSpPr>
              <p:cNvPr id="2454" name="Google Shape;2454;p57"/>
              <p:cNvSpPr/>
              <p:nvPr/>
            </p:nvSpPr>
            <p:spPr>
              <a:xfrm>
                <a:off x="2416340" y="5935316"/>
                <a:ext cx="457705" cy="6561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455" name="Google Shape;2455;p57"/>
              <p:cNvSpPr/>
              <p:nvPr/>
            </p:nvSpPr>
            <p:spPr>
              <a:xfrm>
                <a:off x="2411910" y="5856307"/>
                <a:ext cx="462135" cy="12721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6" name="Google Shape;2456;p57"/>
              <p:cNvSpPr/>
              <p:nvPr/>
            </p:nvSpPr>
            <p:spPr>
              <a:xfrm>
                <a:off x="2410434" y="5020683"/>
                <a:ext cx="462135" cy="108470"/>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57" name="Google Shape;2457;p57"/>
              <p:cNvCxnSpPr/>
              <p:nvPr/>
            </p:nvCxnSpPr>
            <p:spPr>
              <a:xfrm>
                <a:off x="2410434" y="5011309"/>
                <a:ext cx="0" cy="66957"/>
              </a:xfrm>
              <a:prstGeom prst="straightConnector1">
                <a:avLst/>
              </a:prstGeom>
              <a:noFill/>
              <a:ln cap="flat" cmpd="sng" w="12700">
                <a:solidFill>
                  <a:schemeClr val="dk1"/>
                </a:solidFill>
                <a:prstDash val="solid"/>
                <a:round/>
                <a:headEnd len="med" w="med" type="none"/>
                <a:tailEnd len="med" w="med" type="none"/>
              </a:ln>
            </p:spPr>
          </p:cxnSp>
          <p:cxnSp>
            <p:nvCxnSpPr>
              <p:cNvPr id="2458" name="Google Shape;2458;p57"/>
              <p:cNvCxnSpPr/>
              <p:nvPr/>
            </p:nvCxnSpPr>
            <p:spPr>
              <a:xfrm>
                <a:off x="2871092" y="5011309"/>
                <a:ext cx="0" cy="66957"/>
              </a:xfrm>
              <a:prstGeom prst="straightConnector1">
                <a:avLst/>
              </a:prstGeom>
              <a:noFill/>
              <a:ln cap="flat" cmpd="sng" w="12700">
                <a:solidFill>
                  <a:schemeClr val="dk1"/>
                </a:solidFill>
                <a:prstDash val="solid"/>
                <a:round/>
                <a:headEnd len="med" w="med" type="none"/>
                <a:tailEnd len="med" w="med" type="none"/>
              </a:ln>
            </p:spPr>
          </p:cxnSp>
          <p:sp>
            <p:nvSpPr>
              <p:cNvPr id="2459" name="Google Shape;2459;p57"/>
              <p:cNvSpPr/>
              <p:nvPr/>
            </p:nvSpPr>
            <p:spPr>
              <a:xfrm>
                <a:off x="2410434" y="5011309"/>
                <a:ext cx="460658" cy="65618"/>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460" name="Google Shape;2460;p57"/>
              <p:cNvSpPr/>
              <p:nvPr/>
            </p:nvSpPr>
            <p:spPr>
              <a:xfrm>
                <a:off x="2406004" y="4932300"/>
                <a:ext cx="462135" cy="12721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1" name="Google Shape;2461;p57"/>
              <p:cNvSpPr/>
              <p:nvPr/>
            </p:nvSpPr>
            <p:spPr>
              <a:xfrm>
                <a:off x="3418862" y="5015326"/>
                <a:ext cx="460658" cy="109810"/>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62" name="Google Shape;2462;p57"/>
              <p:cNvCxnSpPr/>
              <p:nvPr/>
            </p:nvCxnSpPr>
            <p:spPr>
              <a:xfrm>
                <a:off x="3418862" y="5005952"/>
                <a:ext cx="0" cy="68296"/>
              </a:xfrm>
              <a:prstGeom prst="straightConnector1">
                <a:avLst/>
              </a:prstGeom>
              <a:noFill/>
              <a:ln cap="flat" cmpd="sng" w="12700">
                <a:solidFill>
                  <a:schemeClr val="dk1"/>
                </a:solidFill>
                <a:prstDash val="solid"/>
                <a:round/>
                <a:headEnd len="med" w="med" type="none"/>
                <a:tailEnd len="med" w="med" type="none"/>
              </a:ln>
            </p:spPr>
          </p:cxnSp>
          <p:cxnSp>
            <p:nvCxnSpPr>
              <p:cNvPr id="2463" name="Google Shape;2463;p57"/>
              <p:cNvCxnSpPr/>
              <p:nvPr/>
            </p:nvCxnSpPr>
            <p:spPr>
              <a:xfrm>
                <a:off x="3879521" y="5005952"/>
                <a:ext cx="0" cy="68296"/>
              </a:xfrm>
              <a:prstGeom prst="straightConnector1">
                <a:avLst/>
              </a:prstGeom>
              <a:noFill/>
              <a:ln cap="flat" cmpd="sng" w="12700">
                <a:solidFill>
                  <a:schemeClr val="dk1"/>
                </a:solidFill>
                <a:prstDash val="solid"/>
                <a:round/>
                <a:headEnd len="med" w="med" type="none"/>
                <a:tailEnd len="med" w="med" type="none"/>
              </a:ln>
            </p:spPr>
          </p:cxnSp>
          <p:sp>
            <p:nvSpPr>
              <p:cNvPr id="2464" name="Google Shape;2464;p57"/>
              <p:cNvSpPr/>
              <p:nvPr/>
            </p:nvSpPr>
            <p:spPr>
              <a:xfrm>
                <a:off x="3418862" y="5005952"/>
                <a:ext cx="456229" cy="68296"/>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465" name="Google Shape;2465;p57"/>
              <p:cNvSpPr/>
              <p:nvPr/>
            </p:nvSpPr>
            <p:spPr>
              <a:xfrm>
                <a:off x="3423292" y="4930961"/>
                <a:ext cx="463611" cy="127218"/>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6" name="Google Shape;2466;p57"/>
              <p:cNvSpPr/>
              <p:nvPr/>
            </p:nvSpPr>
            <p:spPr>
              <a:xfrm>
                <a:off x="3433627" y="5940672"/>
                <a:ext cx="462135" cy="108470"/>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467" name="Google Shape;2467;p57"/>
              <p:cNvCxnSpPr/>
              <p:nvPr/>
            </p:nvCxnSpPr>
            <p:spPr>
              <a:xfrm>
                <a:off x="3433627" y="5931298"/>
                <a:ext cx="0" cy="66957"/>
              </a:xfrm>
              <a:prstGeom prst="straightConnector1">
                <a:avLst/>
              </a:prstGeom>
              <a:noFill/>
              <a:ln cap="flat" cmpd="sng" w="12700">
                <a:solidFill>
                  <a:schemeClr val="dk1"/>
                </a:solidFill>
                <a:prstDash val="solid"/>
                <a:round/>
                <a:headEnd len="med" w="med" type="none"/>
                <a:tailEnd len="med" w="med" type="none"/>
              </a:ln>
            </p:spPr>
          </p:cxnSp>
          <p:sp>
            <p:nvSpPr>
              <p:cNvPr id="2468" name="Google Shape;2468;p57"/>
              <p:cNvSpPr/>
              <p:nvPr/>
            </p:nvSpPr>
            <p:spPr>
              <a:xfrm>
                <a:off x="3433627" y="5931298"/>
                <a:ext cx="457705" cy="66957"/>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469" name="Google Shape;2469;p57"/>
              <p:cNvSpPr/>
              <p:nvPr/>
            </p:nvSpPr>
            <p:spPr>
              <a:xfrm>
                <a:off x="3429198" y="5850950"/>
                <a:ext cx="462135" cy="128557"/>
              </a:xfrm>
              <a:prstGeom prst="ellipse">
                <a:avLst/>
              </a:prstGeom>
              <a:solidFill>
                <a:srgbClr val="CCCC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0" name="Google Shape;2470;p57"/>
              <p:cNvSpPr/>
              <p:nvPr/>
            </p:nvSpPr>
            <p:spPr>
              <a:xfrm>
                <a:off x="3663956" y="5138527"/>
                <a:ext cx="1476" cy="699031"/>
              </a:xfrm>
              <a:custGeom>
                <a:rect b="b" l="l" r="r" t="t"/>
                <a:pathLst>
                  <a:path extrusionOk="0" h="522" w="1">
                    <a:moveTo>
                      <a:pt x="0" y="0"/>
                    </a:moveTo>
                    <a:lnTo>
                      <a:pt x="0" y="522"/>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57"/>
              <p:cNvSpPr/>
              <p:nvPr/>
            </p:nvSpPr>
            <p:spPr>
              <a:xfrm>
                <a:off x="2640763" y="5146562"/>
                <a:ext cx="1476" cy="719118"/>
              </a:xfrm>
              <a:custGeom>
                <a:rect b="b" l="l" r="r" t="t"/>
                <a:pathLst>
                  <a:path extrusionOk="0" h="537" w="1">
                    <a:moveTo>
                      <a:pt x="0" y="0"/>
                    </a:moveTo>
                    <a:lnTo>
                      <a:pt x="0" y="537"/>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2" name="Google Shape;2472;p57"/>
              <p:cNvSpPr/>
              <p:nvPr/>
            </p:nvSpPr>
            <p:spPr>
              <a:xfrm>
                <a:off x="2893239" y="5970134"/>
                <a:ext cx="540388" cy="1339"/>
              </a:xfrm>
              <a:custGeom>
                <a:rect b="b" l="l" r="r" t="t"/>
                <a:pathLst>
                  <a:path extrusionOk="0" h="1" w="366">
                    <a:moveTo>
                      <a:pt x="366" y="0"/>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3" name="Google Shape;2473;p57"/>
              <p:cNvSpPr/>
              <p:nvPr/>
            </p:nvSpPr>
            <p:spPr>
              <a:xfrm>
                <a:off x="2884380" y="5046127"/>
                <a:ext cx="540388" cy="1339"/>
              </a:xfrm>
              <a:custGeom>
                <a:rect b="b" l="l" r="r" t="t"/>
                <a:pathLst>
                  <a:path extrusionOk="0" h="1" w="366">
                    <a:moveTo>
                      <a:pt x="366" y="0"/>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74" name="Google Shape;2474;p57"/>
              <p:cNvGrpSpPr/>
              <p:nvPr/>
            </p:nvGrpSpPr>
            <p:grpSpPr>
              <a:xfrm>
                <a:off x="3485621" y="5757210"/>
                <a:ext cx="366164" cy="393707"/>
                <a:chOff x="2933" y="2406"/>
                <a:chExt cx="251" cy="294"/>
              </a:xfrm>
            </p:grpSpPr>
            <p:sp>
              <p:nvSpPr>
                <p:cNvPr id="2475" name="Google Shape;2475;p57"/>
                <p:cNvSpPr/>
                <p:nvPr/>
              </p:nvSpPr>
              <p:spPr>
                <a:xfrm>
                  <a:off x="2984" y="2491"/>
                  <a:ext cx="144" cy="132"/>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6" name="Google Shape;2476;p57"/>
                <p:cNvSpPr txBox="1"/>
                <p:nvPr/>
              </p:nvSpPr>
              <p:spPr>
                <a:xfrm>
                  <a:off x="2933" y="2406"/>
                  <a:ext cx="251" cy="2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D</a:t>
                  </a:r>
                  <a:endParaRPr sz="2400">
                    <a:solidFill>
                      <a:schemeClr val="dk1"/>
                    </a:solidFill>
                    <a:latin typeface="Arial"/>
                    <a:ea typeface="Arial"/>
                    <a:cs typeface="Arial"/>
                    <a:sym typeface="Arial"/>
                  </a:endParaRPr>
                </a:p>
              </p:txBody>
            </p:sp>
          </p:grpSp>
          <p:grpSp>
            <p:nvGrpSpPr>
              <p:cNvPr id="2477" name="Google Shape;2477;p57"/>
              <p:cNvGrpSpPr/>
              <p:nvPr/>
            </p:nvGrpSpPr>
            <p:grpSpPr>
              <a:xfrm>
                <a:off x="2455790" y="5733105"/>
                <a:ext cx="404637" cy="456647"/>
                <a:chOff x="2917" y="2391"/>
                <a:chExt cx="275" cy="341"/>
              </a:xfrm>
            </p:grpSpPr>
            <p:sp>
              <p:nvSpPr>
                <p:cNvPr id="2478" name="Google Shape;2478;p57"/>
                <p:cNvSpPr/>
                <p:nvPr/>
              </p:nvSpPr>
              <p:spPr>
                <a:xfrm>
                  <a:off x="2981" y="2490"/>
                  <a:ext cx="145" cy="133"/>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9" name="Google Shape;2479;p57"/>
                <p:cNvSpPr txBox="1"/>
                <p:nvPr/>
              </p:nvSpPr>
              <p:spPr>
                <a:xfrm>
                  <a:off x="2917" y="2391"/>
                  <a:ext cx="275" cy="3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C</a:t>
                  </a:r>
                  <a:endParaRPr/>
                </a:p>
              </p:txBody>
            </p:sp>
          </p:grpSp>
          <p:grpSp>
            <p:nvGrpSpPr>
              <p:cNvPr id="2480" name="Google Shape;2480;p57"/>
              <p:cNvGrpSpPr/>
              <p:nvPr/>
            </p:nvGrpSpPr>
            <p:grpSpPr>
              <a:xfrm>
                <a:off x="3479416" y="4826510"/>
                <a:ext cx="352876" cy="395047"/>
                <a:chOff x="2935" y="2401"/>
                <a:chExt cx="242" cy="295"/>
              </a:xfrm>
            </p:grpSpPr>
            <p:sp>
              <p:nvSpPr>
                <p:cNvPr id="2481" name="Google Shape;2481;p57"/>
                <p:cNvSpPr/>
                <p:nvPr/>
              </p:nvSpPr>
              <p:spPr>
                <a:xfrm>
                  <a:off x="2982" y="2491"/>
                  <a:ext cx="144" cy="133"/>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2" name="Google Shape;2482;p57"/>
                <p:cNvSpPr txBox="1"/>
                <p:nvPr/>
              </p:nvSpPr>
              <p:spPr>
                <a:xfrm>
                  <a:off x="2935" y="2401"/>
                  <a:ext cx="242" cy="2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B</a:t>
                  </a:r>
                  <a:endParaRPr sz="2400">
                    <a:solidFill>
                      <a:schemeClr val="dk1"/>
                    </a:solidFill>
                    <a:latin typeface="Arial"/>
                    <a:ea typeface="Arial"/>
                    <a:cs typeface="Arial"/>
                    <a:sym typeface="Arial"/>
                  </a:endParaRPr>
                </a:p>
              </p:txBody>
            </p:sp>
          </p:grpSp>
          <p:grpSp>
            <p:nvGrpSpPr>
              <p:cNvPr id="2483" name="Google Shape;2483;p57"/>
              <p:cNvGrpSpPr/>
              <p:nvPr/>
            </p:nvGrpSpPr>
            <p:grpSpPr>
              <a:xfrm>
                <a:off x="2466594" y="4829188"/>
                <a:ext cx="355829" cy="395047"/>
                <a:chOff x="2933" y="2403"/>
                <a:chExt cx="244" cy="295"/>
              </a:xfrm>
            </p:grpSpPr>
            <p:sp>
              <p:nvSpPr>
                <p:cNvPr id="2484" name="Google Shape;2484;p57"/>
                <p:cNvSpPr/>
                <p:nvPr/>
              </p:nvSpPr>
              <p:spPr>
                <a:xfrm>
                  <a:off x="2982" y="2491"/>
                  <a:ext cx="144" cy="133"/>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5" name="Google Shape;2485;p57"/>
                <p:cNvSpPr txBox="1"/>
                <p:nvPr/>
              </p:nvSpPr>
              <p:spPr>
                <a:xfrm>
                  <a:off x="2933" y="2403"/>
                  <a:ext cx="244" cy="2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a:t>
                  </a:r>
                  <a:endParaRPr sz="2400">
                    <a:solidFill>
                      <a:schemeClr val="dk1"/>
                    </a:solidFill>
                    <a:latin typeface="Arial"/>
                    <a:ea typeface="Arial"/>
                    <a:cs typeface="Arial"/>
                    <a:sym typeface="Arial"/>
                  </a:endParaRPr>
                </a:p>
              </p:txBody>
            </p:sp>
          </p:grpSp>
          <p:cxnSp>
            <p:nvCxnSpPr>
              <p:cNvPr id="2486" name="Google Shape;2486;p57"/>
              <p:cNvCxnSpPr/>
              <p:nvPr/>
            </p:nvCxnSpPr>
            <p:spPr>
              <a:xfrm>
                <a:off x="3872138" y="5009970"/>
                <a:ext cx="499047" cy="191497"/>
              </a:xfrm>
              <a:prstGeom prst="straightConnector1">
                <a:avLst/>
              </a:prstGeom>
              <a:noFill/>
              <a:ln cap="flat" cmpd="sng" w="9525">
                <a:solidFill>
                  <a:schemeClr val="dk1"/>
                </a:solidFill>
                <a:prstDash val="solid"/>
                <a:round/>
                <a:headEnd len="med" w="med" type="none"/>
                <a:tailEnd len="med" w="med" type="none"/>
              </a:ln>
            </p:spPr>
          </p:cxnSp>
          <p:cxnSp>
            <p:nvCxnSpPr>
              <p:cNvPr id="2487" name="Google Shape;2487;p57"/>
              <p:cNvCxnSpPr/>
              <p:nvPr/>
            </p:nvCxnSpPr>
            <p:spPr>
              <a:xfrm flipH="1" rot="10800000">
                <a:off x="3802744" y="4687237"/>
                <a:ext cx="211135" cy="257115"/>
              </a:xfrm>
              <a:prstGeom prst="straightConnector1">
                <a:avLst/>
              </a:prstGeom>
              <a:noFill/>
              <a:ln cap="flat" cmpd="sng" w="9525">
                <a:solidFill>
                  <a:schemeClr val="dk1"/>
                </a:solidFill>
                <a:prstDash val="solid"/>
                <a:round/>
                <a:headEnd len="med" w="med" type="none"/>
                <a:tailEnd len="med" w="med" type="none"/>
              </a:ln>
            </p:spPr>
          </p:cxnSp>
          <p:cxnSp>
            <p:nvCxnSpPr>
              <p:cNvPr id="2488" name="Google Shape;2488;p57"/>
              <p:cNvCxnSpPr/>
              <p:nvPr/>
            </p:nvCxnSpPr>
            <p:spPr>
              <a:xfrm flipH="1" rot="10800000">
                <a:off x="3872138" y="5588479"/>
                <a:ext cx="354353" cy="324072"/>
              </a:xfrm>
              <a:prstGeom prst="straightConnector1">
                <a:avLst/>
              </a:prstGeom>
              <a:noFill/>
              <a:ln cap="flat" cmpd="sng" w="9525">
                <a:solidFill>
                  <a:schemeClr val="dk1"/>
                </a:solidFill>
                <a:prstDash val="solid"/>
                <a:round/>
                <a:headEnd len="med" w="med" type="none"/>
                <a:tailEnd len="med" w="med" type="none"/>
              </a:ln>
            </p:spPr>
          </p:cxnSp>
          <p:cxnSp>
            <p:nvCxnSpPr>
              <p:cNvPr id="2489" name="Google Shape;2489;p57"/>
              <p:cNvCxnSpPr/>
              <p:nvPr/>
            </p:nvCxnSpPr>
            <p:spPr>
              <a:xfrm>
                <a:off x="3872138" y="5974151"/>
                <a:ext cx="0" cy="0"/>
              </a:xfrm>
              <a:prstGeom prst="straightConnector1">
                <a:avLst/>
              </a:prstGeom>
              <a:noFill/>
              <a:ln cap="flat" cmpd="sng" w="9525">
                <a:solidFill>
                  <a:schemeClr val="dk1"/>
                </a:solidFill>
                <a:prstDash val="solid"/>
                <a:round/>
                <a:headEnd len="med" w="med" type="none"/>
                <a:tailEnd len="med" w="med" type="none"/>
              </a:ln>
            </p:spPr>
          </p:cxnSp>
          <p:cxnSp>
            <p:nvCxnSpPr>
              <p:cNvPr id="2490" name="Google Shape;2490;p57"/>
              <p:cNvCxnSpPr/>
              <p:nvPr/>
            </p:nvCxnSpPr>
            <p:spPr>
              <a:xfrm>
                <a:off x="3872138" y="5974151"/>
                <a:ext cx="425223" cy="128557"/>
              </a:xfrm>
              <a:prstGeom prst="straightConnector1">
                <a:avLst/>
              </a:prstGeom>
              <a:noFill/>
              <a:ln cap="flat" cmpd="sng" w="9525">
                <a:solidFill>
                  <a:schemeClr val="dk1"/>
                </a:solidFill>
                <a:prstDash val="solid"/>
                <a:round/>
                <a:headEnd len="med" w="med" type="none"/>
                <a:tailEnd len="med" w="med" type="none"/>
              </a:ln>
            </p:spPr>
          </p:cxnSp>
          <p:cxnSp>
            <p:nvCxnSpPr>
              <p:cNvPr id="2491" name="Google Shape;2491;p57"/>
              <p:cNvCxnSpPr/>
              <p:nvPr/>
            </p:nvCxnSpPr>
            <p:spPr>
              <a:xfrm rot="10800000">
                <a:off x="2100375" y="4624297"/>
                <a:ext cx="425223" cy="320055"/>
              </a:xfrm>
              <a:prstGeom prst="straightConnector1">
                <a:avLst/>
              </a:prstGeom>
              <a:noFill/>
              <a:ln cap="flat" cmpd="sng" w="9525">
                <a:solidFill>
                  <a:schemeClr val="dk1"/>
                </a:solidFill>
                <a:prstDash val="solid"/>
                <a:round/>
                <a:headEnd len="med" w="med" type="none"/>
                <a:tailEnd len="med" w="med" type="none"/>
              </a:ln>
            </p:spPr>
          </p:cxnSp>
          <p:cxnSp>
            <p:nvCxnSpPr>
              <p:cNvPr id="2492" name="Google Shape;2492;p57"/>
              <p:cNvCxnSpPr/>
              <p:nvPr/>
            </p:nvCxnSpPr>
            <p:spPr>
              <a:xfrm rot="10800000">
                <a:off x="1887764" y="5845593"/>
                <a:ext cx="566964" cy="66957"/>
              </a:xfrm>
              <a:prstGeom prst="straightConnector1">
                <a:avLst/>
              </a:prstGeom>
              <a:noFill/>
              <a:ln cap="flat" cmpd="sng" w="9525">
                <a:solidFill>
                  <a:schemeClr val="dk1"/>
                </a:solidFill>
                <a:prstDash val="solid"/>
                <a:round/>
                <a:headEnd len="med" w="med" type="none"/>
                <a:tailEnd len="med" w="med" type="none"/>
              </a:ln>
            </p:spPr>
          </p:cxnSp>
          <p:sp>
            <p:nvSpPr>
              <p:cNvPr id="2493" name="Google Shape;2493;p57"/>
              <p:cNvSpPr txBox="1"/>
              <p:nvPr/>
            </p:nvSpPr>
            <p:spPr>
              <a:xfrm>
                <a:off x="2242116" y="4490383"/>
                <a:ext cx="313012" cy="366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u</a:t>
                </a:r>
                <a:endParaRPr/>
              </a:p>
            </p:txBody>
          </p:sp>
          <p:sp>
            <p:nvSpPr>
              <p:cNvPr id="2494" name="Google Shape;2494;p57"/>
              <p:cNvSpPr txBox="1"/>
              <p:nvPr/>
            </p:nvSpPr>
            <p:spPr>
              <a:xfrm>
                <a:off x="3659527" y="4494401"/>
                <a:ext cx="298247" cy="366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t>
                </a:r>
                <a:endParaRPr/>
              </a:p>
            </p:txBody>
          </p:sp>
          <p:sp>
            <p:nvSpPr>
              <p:cNvPr id="2495" name="Google Shape;2495;p57"/>
              <p:cNvSpPr txBox="1"/>
              <p:nvPr/>
            </p:nvSpPr>
            <p:spPr>
              <a:xfrm>
                <a:off x="4013879" y="4817134"/>
                <a:ext cx="351400" cy="3682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a:t>
                </a:r>
                <a:endParaRPr/>
              </a:p>
            </p:txBody>
          </p:sp>
          <p:sp>
            <p:nvSpPr>
              <p:cNvPr id="2496" name="Google Shape;2496;p57"/>
              <p:cNvSpPr txBox="1"/>
              <p:nvPr/>
            </p:nvSpPr>
            <p:spPr>
              <a:xfrm>
                <a:off x="4084750" y="5588479"/>
                <a:ext cx="298247" cy="366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x</a:t>
                </a:r>
                <a:endParaRPr/>
              </a:p>
            </p:txBody>
          </p:sp>
          <p:sp>
            <p:nvSpPr>
              <p:cNvPr id="2497" name="Google Shape;2497;p57"/>
              <p:cNvSpPr txBox="1"/>
              <p:nvPr/>
            </p:nvSpPr>
            <p:spPr>
              <a:xfrm>
                <a:off x="3943009" y="6037091"/>
                <a:ext cx="298247" cy="366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y</a:t>
                </a:r>
                <a:endParaRPr/>
              </a:p>
            </p:txBody>
          </p:sp>
          <p:sp>
            <p:nvSpPr>
              <p:cNvPr id="2498" name="Google Shape;2498;p57"/>
              <p:cNvSpPr txBox="1"/>
              <p:nvPr/>
            </p:nvSpPr>
            <p:spPr>
              <a:xfrm>
                <a:off x="2029505" y="5845593"/>
                <a:ext cx="298247" cy="366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z</a:t>
                </a:r>
                <a:endParaRPr/>
              </a:p>
            </p:txBody>
          </p:sp>
        </p:grpSp>
        <p:sp>
          <p:nvSpPr>
            <p:cNvPr id="2499" name="Google Shape;2499;p57"/>
            <p:cNvSpPr txBox="1"/>
            <p:nvPr/>
          </p:nvSpPr>
          <p:spPr>
            <a:xfrm>
              <a:off x="7247138" y="3977357"/>
              <a:ext cx="159370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Times New Roman"/>
                  <a:ea typeface="Times New Roman"/>
                  <a:cs typeface="Times New Roman"/>
                  <a:sym typeface="Times New Roman"/>
                </a:rPr>
                <a:t>subnet</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rPr>
                <a:t>hops</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u         1</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v         2</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w        2</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x         3</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y         3</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z         2</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a:t>
              </a:r>
              <a:endParaRPr/>
            </a:p>
          </p:txBody>
        </p:sp>
        <p:sp>
          <p:nvSpPr>
            <p:cNvPr id="2500" name="Google Shape;2500;p57"/>
            <p:cNvSpPr txBox="1"/>
            <p:nvPr/>
          </p:nvSpPr>
          <p:spPr>
            <a:xfrm>
              <a:off x="6095999" y="3626976"/>
              <a:ext cx="41934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chemeClr val="dk1"/>
                  </a:solidFill>
                  <a:latin typeface="Times New Roman"/>
                  <a:ea typeface="Times New Roman"/>
                  <a:cs typeface="Times New Roman"/>
                  <a:sym typeface="Times New Roman"/>
                </a:rPr>
                <a:t>Từ router A đến các </a:t>
              </a:r>
              <a:r>
                <a:rPr lang="en-US" sz="2400" u="sng">
                  <a:solidFill>
                    <a:srgbClr val="FF0000"/>
                  </a:solidFill>
                  <a:latin typeface="Times New Roman"/>
                  <a:ea typeface="Times New Roman"/>
                  <a:cs typeface="Times New Roman"/>
                  <a:sym typeface="Times New Roman"/>
                </a:rPr>
                <a:t>subnet</a:t>
              </a:r>
              <a:r>
                <a:rPr lang="en-US" sz="2400" u="sng">
                  <a:solidFill>
                    <a:schemeClr val="dk1"/>
                  </a:solidFill>
                  <a:latin typeface="Times New Roman"/>
                  <a:ea typeface="Times New Roman"/>
                  <a:cs typeface="Times New Roman"/>
                  <a:sym typeface="Times New Roman"/>
                </a:rPr>
                <a:t> đích:</a:t>
              </a:r>
              <a:endParaRPr i="1" sz="2400" u="sng">
                <a:solidFill>
                  <a:srgbClr val="CC0000"/>
                </a:solidFill>
                <a:latin typeface="Times New Roman"/>
                <a:ea typeface="Times New Roman"/>
                <a:cs typeface="Times New Roman"/>
                <a:sym typeface="Times New Roman"/>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5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06" name="Google Shape;2506;p58"/>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RIP: ví dụ</a:t>
            </a:r>
            <a:endParaRPr/>
          </a:p>
        </p:txBody>
      </p:sp>
      <p:grpSp>
        <p:nvGrpSpPr>
          <p:cNvPr id="2507" name="Google Shape;2507;p58"/>
          <p:cNvGrpSpPr/>
          <p:nvPr/>
        </p:nvGrpSpPr>
        <p:grpSpPr>
          <a:xfrm>
            <a:off x="1424781" y="1476995"/>
            <a:ext cx="9390062" cy="4709409"/>
            <a:chOff x="1049338" y="1519639"/>
            <a:chExt cx="9390062" cy="4709409"/>
          </a:xfrm>
        </p:grpSpPr>
        <p:sp>
          <p:nvSpPr>
            <p:cNvPr id="2508" name="Google Shape;2508;p58"/>
            <p:cNvSpPr/>
            <p:nvPr/>
          </p:nvSpPr>
          <p:spPr>
            <a:xfrm>
              <a:off x="1049338" y="5208207"/>
              <a:ext cx="7404102" cy="312737"/>
            </a:xfrm>
            <a:prstGeom prst="rect">
              <a:avLst/>
            </a:prstGeom>
            <a:solidFill>
              <a:srgbClr val="BBF1E4"/>
            </a:solidFill>
            <a:ln cap="flat" cmpd="sng" w="9525">
              <a:solidFill>
                <a:srgbClr val="BBF1E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509" name="Google Shape;2509;p58"/>
            <p:cNvGrpSpPr/>
            <p:nvPr/>
          </p:nvGrpSpPr>
          <p:grpSpPr>
            <a:xfrm>
              <a:off x="1049338" y="1519639"/>
              <a:ext cx="9390062" cy="4709409"/>
              <a:chOff x="1382713" y="1312535"/>
              <a:chExt cx="9390062" cy="4709409"/>
            </a:xfrm>
          </p:grpSpPr>
          <p:cxnSp>
            <p:nvCxnSpPr>
              <p:cNvPr id="2510" name="Google Shape;2510;p58"/>
              <p:cNvCxnSpPr/>
              <p:nvPr/>
            </p:nvCxnSpPr>
            <p:spPr>
              <a:xfrm>
                <a:off x="7543800" y="2198688"/>
                <a:ext cx="979488" cy="0"/>
              </a:xfrm>
              <a:prstGeom prst="straightConnector1">
                <a:avLst/>
              </a:prstGeom>
              <a:noFill/>
              <a:ln cap="flat" cmpd="sng" w="9525">
                <a:solidFill>
                  <a:schemeClr val="dk1"/>
                </a:solidFill>
                <a:prstDash val="solid"/>
                <a:round/>
                <a:headEnd len="med" w="med" type="none"/>
                <a:tailEnd len="med" w="med" type="none"/>
              </a:ln>
            </p:spPr>
          </p:cxnSp>
          <p:sp>
            <p:nvSpPr>
              <p:cNvPr id="2511" name="Google Shape;2511;p58"/>
              <p:cNvSpPr txBox="1"/>
              <p:nvPr/>
            </p:nvSpPr>
            <p:spPr>
              <a:xfrm>
                <a:off x="1382713" y="3929063"/>
                <a:ext cx="9390062" cy="2092881"/>
              </a:xfrm>
              <a:prstGeom prst="rect">
                <a:avLst/>
              </a:prstGeom>
              <a:noFill/>
              <a:ln cap="flat" cmpd="sng" w="28575">
                <a:solidFill>
                  <a:srgbClr val="CC0000"/>
                </a:solidFill>
                <a:prstDash val="solid"/>
                <a:miter lim="800000"/>
                <a:headEnd len="sm" w="sm" type="none"/>
                <a:tailEnd len="sm" w="sm" type="none"/>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000099"/>
                    </a:solidFill>
                    <a:latin typeface="Arial"/>
                    <a:ea typeface="Arial"/>
                    <a:cs typeface="Arial"/>
                    <a:sym typeface="Arial"/>
                  </a:rPr>
                  <a:t>	Subnet đích	router kế tiếp	số lượng hop đến đích</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w		</a:t>
                </a:r>
                <a:r>
                  <a:rPr lang="en-US" sz="2400">
                    <a:solidFill>
                      <a:schemeClr val="dk1"/>
                    </a:solidFill>
                    <a:latin typeface="Arial"/>
                    <a:ea typeface="Arial"/>
                    <a:cs typeface="Arial"/>
                    <a:sym typeface="Arial"/>
                  </a:rPr>
                  <a:t>A		2</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y		</a:t>
                </a:r>
                <a:r>
                  <a:rPr lang="en-US" sz="2400">
                    <a:solidFill>
                      <a:schemeClr val="dk1"/>
                    </a:solidFill>
                    <a:latin typeface="Arial"/>
                    <a:ea typeface="Arial"/>
                    <a:cs typeface="Arial"/>
                    <a:sym typeface="Arial"/>
                  </a:rPr>
                  <a:t>B		2</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z		</a:t>
                </a:r>
                <a:r>
                  <a:rPr lang="en-US" sz="2400">
                    <a:solidFill>
                      <a:schemeClr val="dk1"/>
                    </a:solidFill>
                    <a:latin typeface="Arial"/>
                    <a:ea typeface="Arial"/>
                    <a:cs typeface="Arial"/>
                    <a:sym typeface="Arial"/>
                  </a:rPr>
                  <a:t>B		7</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x		</a:t>
                </a:r>
                <a:r>
                  <a:rPr lang="en-US" sz="2400">
                    <a:solidFill>
                      <a:schemeClr val="dk1"/>
                    </a:solidFill>
                    <a:latin typeface="Arial"/>
                    <a:ea typeface="Arial"/>
                    <a:cs typeface="Arial"/>
                    <a:sym typeface="Arial"/>
                  </a:rPr>
                  <a:t>--		1</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		....</a:t>
                </a:r>
                <a:endParaRPr/>
              </a:p>
            </p:txBody>
          </p:sp>
          <p:sp>
            <p:nvSpPr>
              <p:cNvPr id="2512" name="Google Shape;2512;p58"/>
              <p:cNvSpPr txBox="1"/>
              <p:nvPr/>
            </p:nvSpPr>
            <p:spPr>
              <a:xfrm>
                <a:off x="4365625" y="3549650"/>
                <a:ext cx="3339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Bảng định tuyến trong router D</a:t>
                </a:r>
                <a:endParaRPr/>
              </a:p>
            </p:txBody>
          </p:sp>
          <p:sp>
            <p:nvSpPr>
              <p:cNvPr id="2513" name="Google Shape;2513;p58"/>
              <p:cNvSpPr/>
              <p:nvPr/>
            </p:nvSpPr>
            <p:spPr>
              <a:xfrm>
                <a:off x="3995738" y="2209800"/>
                <a:ext cx="1241425" cy="1588"/>
              </a:xfrm>
              <a:custGeom>
                <a:rect b="b" l="l" r="r" t="t"/>
                <a:pathLst>
                  <a:path extrusionOk="0" h="1" w="805">
                    <a:moveTo>
                      <a:pt x="0" y="0"/>
                    </a:moveTo>
                    <a:lnTo>
                      <a:pt x="805" y="1"/>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4" name="Google Shape;2514;p58"/>
              <p:cNvSpPr/>
              <p:nvPr/>
            </p:nvSpPr>
            <p:spPr>
              <a:xfrm>
                <a:off x="3997325" y="1989138"/>
                <a:ext cx="1065213"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5" name="Google Shape;2515;p58"/>
              <p:cNvSpPr/>
              <p:nvPr/>
            </p:nvSpPr>
            <p:spPr>
              <a:xfrm>
                <a:off x="5789613" y="2209800"/>
                <a:ext cx="1243012" cy="1588"/>
              </a:xfrm>
              <a:custGeom>
                <a:rect b="b" l="l" r="r" t="t"/>
                <a:pathLst>
                  <a:path extrusionOk="0" h="1" w="805">
                    <a:moveTo>
                      <a:pt x="0" y="0"/>
                    </a:moveTo>
                    <a:lnTo>
                      <a:pt x="805" y="1"/>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58"/>
              <p:cNvSpPr/>
              <p:nvPr/>
            </p:nvSpPr>
            <p:spPr>
              <a:xfrm>
                <a:off x="2098675" y="2222500"/>
                <a:ext cx="1243013" cy="0"/>
              </a:xfrm>
              <a:custGeom>
                <a:rect b="b" l="l" r="r" t="t"/>
                <a:pathLst>
                  <a:path extrusionOk="0" h="1" w="805">
                    <a:moveTo>
                      <a:pt x="0" y="0"/>
                    </a:moveTo>
                    <a:lnTo>
                      <a:pt x="805"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17" name="Google Shape;2517;p58"/>
              <p:cNvCxnSpPr/>
              <p:nvPr/>
            </p:nvCxnSpPr>
            <p:spPr>
              <a:xfrm flipH="1" rot="10800000">
                <a:off x="9558338" y="1700213"/>
                <a:ext cx="604837" cy="354012"/>
              </a:xfrm>
              <a:prstGeom prst="straightConnector1">
                <a:avLst/>
              </a:prstGeom>
              <a:noFill/>
              <a:ln cap="flat" cmpd="sng" w="9525">
                <a:solidFill>
                  <a:schemeClr val="dk1"/>
                </a:solidFill>
                <a:prstDash val="solid"/>
                <a:round/>
                <a:headEnd len="med" w="med" type="none"/>
                <a:tailEnd len="med" w="med" type="none"/>
              </a:ln>
            </p:spPr>
          </p:cxnSp>
          <p:cxnSp>
            <p:nvCxnSpPr>
              <p:cNvPr id="2518" name="Google Shape;2518;p58"/>
              <p:cNvCxnSpPr/>
              <p:nvPr/>
            </p:nvCxnSpPr>
            <p:spPr>
              <a:xfrm>
                <a:off x="9512300" y="2343150"/>
                <a:ext cx="604838" cy="354013"/>
              </a:xfrm>
              <a:prstGeom prst="straightConnector1">
                <a:avLst/>
              </a:prstGeom>
              <a:noFill/>
              <a:ln cap="flat" cmpd="sng" w="9525">
                <a:solidFill>
                  <a:schemeClr val="dk1"/>
                </a:solidFill>
                <a:prstDash val="solid"/>
                <a:round/>
                <a:headEnd len="med" w="med" type="none"/>
                <a:tailEnd len="med" w="med" type="none"/>
              </a:ln>
            </p:spPr>
          </p:cxnSp>
          <p:cxnSp>
            <p:nvCxnSpPr>
              <p:cNvPr id="2519" name="Google Shape;2519;p58"/>
              <p:cNvCxnSpPr/>
              <p:nvPr/>
            </p:nvCxnSpPr>
            <p:spPr>
              <a:xfrm>
                <a:off x="3835400" y="2335213"/>
                <a:ext cx="1255713" cy="547687"/>
              </a:xfrm>
              <a:prstGeom prst="straightConnector1">
                <a:avLst/>
              </a:prstGeom>
              <a:noFill/>
              <a:ln cap="flat" cmpd="sng" w="9525">
                <a:solidFill>
                  <a:schemeClr val="dk1"/>
                </a:solidFill>
                <a:prstDash val="solid"/>
                <a:round/>
                <a:headEnd len="med" w="med" type="none"/>
                <a:tailEnd len="med" w="med" type="none"/>
              </a:ln>
            </p:spPr>
          </p:cxnSp>
          <p:sp>
            <p:nvSpPr>
              <p:cNvPr id="2520" name="Google Shape;2520;p58"/>
              <p:cNvSpPr/>
              <p:nvPr/>
            </p:nvSpPr>
            <p:spPr>
              <a:xfrm rot="1183889">
                <a:off x="3989388" y="2500313"/>
                <a:ext cx="1065212" cy="2841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58"/>
              <p:cNvSpPr/>
              <p:nvPr/>
            </p:nvSpPr>
            <p:spPr>
              <a:xfrm>
                <a:off x="2100263" y="2001838"/>
                <a:ext cx="1065212" cy="384175"/>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2" name="Google Shape;2522;p58"/>
              <p:cNvSpPr/>
              <p:nvPr/>
            </p:nvSpPr>
            <p:spPr>
              <a:xfrm>
                <a:off x="5791200" y="2000250"/>
                <a:ext cx="1065213" cy="385763"/>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58"/>
              <p:cNvSpPr/>
              <p:nvPr/>
            </p:nvSpPr>
            <p:spPr>
              <a:xfrm>
                <a:off x="7564438" y="1990725"/>
                <a:ext cx="850900" cy="385763"/>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4" name="Google Shape;2524;p58"/>
              <p:cNvSpPr/>
              <p:nvPr/>
            </p:nvSpPr>
            <p:spPr>
              <a:xfrm rot="-2589433">
                <a:off x="9526588" y="1557338"/>
                <a:ext cx="868362"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5" name="Google Shape;2525;p58"/>
              <p:cNvSpPr txBox="1"/>
              <p:nvPr/>
            </p:nvSpPr>
            <p:spPr>
              <a:xfrm>
                <a:off x="2386013" y="1958975"/>
                <a:ext cx="404812"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w</a:t>
                </a:r>
                <a:endParaRPr sz="1800">
                  <a:solidFill>
                    <a:srgbClr val="CC0000"/>
                  </a:solidFill>
                  <a:latin typeface="Arial"/>
                  <a:ea typeface="Arial"/>
                  <a:cs typeface="Arial"/>
                  <a:sym typeface="Arial"/>
                </a:endParaRPr>
              </a:p>
            </p:txBody>
          </p:sp>
          <p:sp>
            <p:nvSpPr>
              <p:cNvPr id="2526" name="Google Shape;2526;p58"/>
              <p:cNvSpPr txBox="1"/>
              <p:nvPr/>
            </p:nvSpPr>
            <p:spPr>
              <a:xfrm>
                <a:off x="4340225" y="2001838"/>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x</a:t>
                </a:r>
                <a:endParaRPr sz="1800">
                  <a:solidFill>
                    <a:srgbClr val="CC0000"/>
                  </a:solidFill>
                  <a:latin typeface="Arial"/>
                  <a:ea typeface="Arial"/>
                  <a:cs typeface="Arial"/>
                  <a:sym typeface="Arial"/>
                </a:endParaRPr>
              </a:p>
            </p:txBody>
          </p:sp>
          <p:sp>
            <p:nvSpPr>
              <p:cNvPr id="2527" name="Google Shape;2527;p58"/>
              <p:cNvSpPr txBox="1"/>
              <p:nvPr/>
            </p:nvSpPr>
            <p:spPr>
              <a:xfrm>
                <a:off x="7847013" y="1922463"/>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y</a:t>
                </a:r>
                <a:endParaRPr sz="1800">
                  <a:solidFill>
                    <a:srgbClr val="CC0000"/>
                  </a:solidFill>
                  <a:latin typeface="Arial"/>
                  <a:ea typeface="Arial"/>
                  <a:cs typeface="Arial"/>
                  <a:sym typeface="Arial"/>
                </a:endParaRPr>
              </a:p>
            </p:txBody>
          </p:sp>
          <p:sp>
            <p:nvSpPr>
              <p:cNvPr id="2528" name="Google Shape;2528;p58"/>
              <p:cNvSpPr txBox="1"/>
              <p:nvPr/>
            </p:nvSpPr>
            <p:spPr>
              <a:xfrm>
                <a:off x="9761538" y="1544638"/>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z</a:t>
                </a:r>
                <a:endParaRPr sz="1800">
                  <a:solidFill>
                    <a:srgbClr val="CC0000"/>
                  </a:solidFill>
                  <a:latin typeface="Arial"/>
                  <a:ea typeface="Arial"/>
                  <a:cs typeface="Arial"/>
                  <a:sym typeface="Arial"/>
                </a:endParaRPr>
              </a:p>
            </p:txBody>
          </p:sp>
          <p:sp>
            <p:nvSpPr>
              <p:cNvPr id="2529" name="Google Shape;2529;p58"/>
              <p:cNvSpPr txBox="1"/>
              <p:nvPr/>
            </p:nvSpPr>
            <p:spPr>
              <a:xfrm>
                <a:off x="3414713" y="2281238"/>
                <a:ext cx="38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a:t>
                </a:r>
                <a:endParaRPr/>
              </a:p>
            </p:txBody>
          </p:sp>
          <p:sp>
            <p:nvSpPr>
              <p:cNvPr id="2530" name="Google Shape;2530;p58"/>
              <p:cNvSpPr txBox="1"/>
              <p:nvPr/>
            </p:nvSpPr>
            <p:spPr>
              <a:xfrm>
                <a:off x="5241925" y="2989263"/>
                <a:ext cx="4048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a:t>
                </a:r>
                <a:endParaRPr/>
              </a:p>
            </p:txBody>
          </p:sp>
          <p:sp>
            <p:nvSpPr>
              <p:cNvPr id="2531" name="Google Shape;2531;p58"/>
              <p:cNvSpPr txBox="1"/>
              <p:nvPr/>
            </p:nvSpPr>
            <p:spPr>
              <a:xfrm>
                <a:off x="5241925" y="2246313"/>
                <a:ext cx="4048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a:t>
                </a:r>
                <a:endParaRPr/>
              </a:p>
            </p:txBody>
          </p:sp>
          <p:sp>
            <p:nvSpPr>
              <p:cNvPr id="2532" name="Google Shape;2532;p58"/>
              <p:cNvSpPr txBox="1"/>
              <p:nvPr/>
            </p:nvSpPr>
            <p:spPr>
              <a:xfrm>
                <a:off x="7026275" y="2244725"/>
                <a:ext cx="38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a:t>
                </a:r>
                <a:endParaRPr/>
              </a:p>
            </p:txBody>
          </p:sp>
          <p:cxnSp>
            <p:nvCxnSpPr>
              <p:cNvPr id="2533" name="Google Shape;2533;p58"/>
              <p:cNvCxnSpPr/>
              <p:nvPr/>
            </p:nvCxnSpPr>
            <p:spPr>
              <a:xfrm>
                <a:off x="8550275" y="2187575"/>
                <a:ext cx="344488" cy="3175"/>
              </a:xfrm>
              <a:prstGeom prst="straightConnector1">
                <a:avLst/>
              </a:prstGeom>
              <a:noFill/>
              <a:ln cap="flat" cmpd="sng" w="9525">
                <a:solidFill>
                  <a:schemeClr val="dk1"/>
                </a:solidFill>
                <a:prstDash val="dash"/>
                <a:round/>
                <a:headEnd len="med" w="med" type="none"/>
                <a:tailEnd len="med" w="med" type="none"/>
              </a:ln>
            </p:spPr>
          </p:cxnSp>
          <p:grpSp>
            <p:nvGrpSpPr>
              <p:cNvPr id="2534" name="Google Shape;2534;p58"/>
              <p:cNvGrpSpPr/>
              <p:nvPr/>
            </p:nvGrpSpPr>
            <p:grpSpPr>
              <a:xfrm>
                <a:off x="7389813" y="1731963"/>
                <a:ext cx="615950" cy="363537"/>
                <a:chOff x="3731" y="1153"/>
                <a:chExt cx="388" cy="229"/>
              </a:xfrm>
            </p:grpSpPr>
            <p:cxnSp>
              <p:nvCxnSpPr>
                <p:cNvPr id="2535" name="Google Shape;2535;p58"/>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536" name="Google Shape;2536;p58"/>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grpSp>
            <p:nvGrpSpPr>
              <p:cNvPr id="2537" name="Google Shape;2537;p58"/>
              <p:cNvGrpSpPr/>
              <p:nvPr/>
            </p:nvGrpSpPr>
            <p:grpSpPr>
              <a:xfrm>
                <a:off x="5611813" y="1706563"/>
                <a:ext cx="615950" cy="363537"/>
                <a:chOff x="3731" y="1153"/>
                <a:chExt cx="388" cy="229"/>
              </a:xfrm>
            </p:grpSpPr>
            <p:cxnSp>
              <p:nvCxnSpPr>
                <p:cNvPr id="2538" name="Google Shape;2538;p58"/>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539" name="Google Shape;2539;p58"/>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grpSp>
            <p:nvGrpSpPr>
              <p:cNvPr id="2540" name="Google Shape;2540;p58"/>
              <p:cNvGrpSpPr/>
              <p:nvPr/>
            </p:nvGrpSpPr>
            <p:grpSpPr>
              <a:xfrm>
                <a:off x="3833813" y="1681163"/>
                <a:ext cx="615950" cy="363537"/>
                <a:chOff x="3731" y="1153"/>
                <a:chExt cx="388" cy="229"/>
              </a:xfrm>
            </p:grpSpPr>
            <p:cxnSp>
              <p:nvCxnSpPr>
                <p:cNvPr id="2541" name="Google Shape;2541;p58"/>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542" name="Google Shape;2542;p58"/>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cxnSp>
            <p:nvCxnSpPr>
              <p:cNvPr id="2543" name="Google Shape;2543;p58"/>
              <p:cNvCxnSpPr/>
              <p:nvPr/>
            </p:nvCxnSpPr>
            <p:spPr>
              <a:xfrm>
                <a:off x="5745163" y="2898775"/>
                <a:ext cx="979487" cy="0"/>
              </a:xfrm>
              <a:prstGeom prst="straightConnector1">
                <a:avLst/>
              </a:prstGeom>
              <a:noFill/>
              <a:ln cap="flat" cmpd="sng" w="9525">
                <a:solidFill>
                  <a:schemeClr val="dk1"/>
                </a:solidFill>
                <a:prstDash val="solid"/>
                <a:round/>
                <a:headEnd len="med" w="med" type="none"/>
                <a:tailEnd len="med" w="med" type="none"/>
              </a:ln>
            </p:spPr>
          </p:cxnSp>
          <p:sp>
            <p:nvSpPr>
              <p:cNvPr id="2544" name="Google Shape;2544;p58"/>
              <p:cNvSpPr/>
              <p:nvPr/>
            </p:nvSpPr>
            <p:spPr>
              <a:xfrm>
                <a:off x="5765800" y="2690813"/>
                <a:ext cx="850900"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45" name="Google Shape;2545;p58"/>
              <p:cNvCxnSpPr/>
              <p:nvPr/>
            </p:nvCxnSpPr>
            <p:spPr>
              <a:xfrm>
                <a:off x="6751638" y="2887663"/>
                <a:ext cx="344487" cy="3175"/>
              </a:xfrm>
              <a:prstGeom prst="straightConnector1">
                <a:avLst/>
              </a:prstGeom>
              <a:noFill/>
              <a:ln cap="flat" cmpd="sng" w="9525">
                <a:solidFill>
                  <a:schemeClr val="dk1"/>
                </a:solidFill>
                <a:prstDash val="dash"/>
                <a:round/>
                <a:headEnd len="med" w="med" type="none"/>
                <a:tailEnd len="med" w="med" type="none"/>
              </a:ln>
            </p:spPr>
          </p:cxnSp>
          <p:grpSp>
            <p:nvGrpSpPr>
              <p:cNvPr id="2546" name="Google Shape;2546;p58"/>
              <p:cNvGrpSpPr/>
              <p:nvPr/>
            </p:nvGrpSpPr>
            <p:grpSpPr>
              <a:xfrm>
                <a:off x="5091113" y="2011363"/>
                <a:ext cx="677862" cy="315912"/>
                <a:chOff x="4396" y="1245"/>
                <a:chExt cx="672" cy="248"/>
              </a:xfrm>
            </p:grpSpPr>
            <p:sp>
              <p:nvSpPr>
                <p:cNvPr id="2547" name="Google Shape;2547;p58"/>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8" name="Google Shape;2548;p58"/>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49" name="Google Shape;2549;p58"/>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50" name="Google Shape;2550;p58"/>
                <p:cNvGrpSpPr/>
                <p:nvPr/>
              </p:nvGrpSpPr>
              <p:grpSpPr>
                <a:xfrm>
                  <a:off x="4530" y="1287"/>
                  <a:ext cx="377" cy="75"/>
                  <a:chOff x="2468" y="1332"/>
                  <a:chExt cx="310" cy="60"/>
                </a:xfrm>
              </p:grpSpPr>
              <p:sp>
                <p:nvSpPr>
                  <p:cNvPr id="2551" name="Google Shape;2551;p58"/>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2" name="Google Shape;2552;p58"/>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53" name="Google Shape;2553;p58"/>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554" name="Google Shape;2554;p58"/>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555" name="Google Shape;2555;p58"/>
              <p:cNvGrpSpPr/>
              <p:nvPr/>
            </p:nvGrpSpPr>
            <p:grpSpPr>
              <a:xfrm>
                <a:off x="6870700" y="2028825"/>
                <a:ext cx="677863" cy="315913"/>
                <a:chOff x="4396" y="1245"/>
                <a:chExt cx="672" cy="248"/>
              </a:xfrm>
            </p:grpSpPr>
            <p:sp>
              <p:nvSpPr>
                <p:cNvPr id="2556" name="Google Shape;2556;p58"/>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7" name="Google Shape;2557;p58"/>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58" name="Google Shape;2558;p58"/>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59" name="Google Shape;2559;p58"/>
                <p:cNvGrpSpPr/>
                <p:nvPr/>
              </p:nvGrpSpPr>
              <p:grpSpPr>
                <a:xfrm>
                  <a:off x="4530" y="1287"/>
                  <a:ext cx="377" cy="75"/>
                  <a:chOff x="2468" y="1332"/>
                  <a:chExt cx="310" cy="60"/>
                </a:xfrm>
              </p:grpSpPr>
              <p:sp>
                <p:nvSpPr>
                  <p:cNvPr id="2560" name="Google Shape;2560;p58"/>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1" name="Google Shape;2561;p58"/>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62" name="Google Shape;2562;p58"/>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563" name="Google Shape;2563;p58"/>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564" name="Google Shape;2564;p58"/>
              <p:cNvGrpSpPr/>
              <p:nvPr/>
            </p:nvGrpSpPr>
            <p:grpSpPr>
              <a:xfrm>
                <a:off x="8907463" y="2024063"/>
                <a:ext cx="677862" cy="315912"/>
                <a:chOff x="4396" y="1245"/>
                <a:chExt cx="672" cy="248"/>
              </a:xfrm>
            </p:grpSpPr>
            <p:sp>
              <p:nvSpPr>
                <p:cNvPr id="2565" name="Google Shape;2565;p58"/>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6" name="Google Shape;2566;p58"/>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67" name="Google Shape;2567;p58"/>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68" name="Google Shape;2568;p58"/>
                <p:cNvGrpSpPr/>
                <p:nvPr/>
              </p:nvGrpSpPr>
              <p:grpSpPr>
                <a:xfrm>
                  <a:off x="4530" y="1287"/>
                  <a:ext cx="377" cy="75"/>
                  <a:chOff x="2468" y="1332"/>
                  <a:chExt cx="310" cy="60"/>
                </a:xfrm>
              </p:grpSpPr>
              <p:sp>
                <p:nvSpPr>
                  <p:cNvPr id="2569" name="Google Shape;2569;p58"/>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0" name="Google Shape;2570;p58"/>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71" name="Google Shape;2571;p58"/>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572" name="Google Shape;2572;p58"/>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573" name="Google Shape;2573;p58"/>
              <p:cNvGrpSpPr/>
              <p:nvPr/>
            </p:nvGrpSpPr>
            <p:grpSpPr>
              <a:xfrm>
                <a:off x="5076825" y="2720975"/>
                <a:ext cx="677863" cy="315913"/>
                <a:chOff x="4396" y="1245"/>
                <a:chExt cx="672" cy="248"/>
              </a:xfrm>
            </p:grpSpPr>
            <p:sp>
              <p:nvSpPr>
                <p:cNvPr id="2574" name="Google Shape;2574;p58"/>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5" name="Google Shape;2575;p58"/>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76" name="Google Shape;2576;p58"/>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77" name="Google Shape;2577;p58"/>
                <p:cNvGrpSpPr/>
                <p:nvPr/>
              </p:nvGrpSpPr>
              <p:grpSpPr>
                <a:xfrm>
                  <a:off x="4530" y="1287"/>
                  <a:ext cx="377" cy="75"/>
                  <a:chOff x="2468" y="1332"/>
                  <a:chExt cx="310" cy="60"/>
                </a:xfrm>
              </p:grpSpPr>
              <p:sp>
                <p:nvSpPr>
                  <p:cNvPr id="2578" name="Google Shape;2578;p58"/>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58"/>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80" name="Google Shape;2580;p58"/>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581" name="Google Shape;2581;p58"/>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582" name="Google Shape;2582;p58"/>
              <p:cNvGrpSpPr/>
              <p:nvPr/>
            </p:nvGrpSpPr>
            <p:grpSpPr>
              <a:xfrm>
                <a:off x="3333750" y="2047875"/>
                <a:ext cx="677863" cy="315913"/>
                <a:chOff x="4396" y="1245"/>
                <a:chExt cx="672" cy="248"/>
              </a:xfrm>
            </p:grpSpPr>
            <p:sp>
              <p:nvSpPr>
                <p:cNvPr id="2583" name="Google Shape;2583;p58"/>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4" name="Google Shape;2584;p58"/>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585" name="Google Shape;2585;p58"/>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586" name="Google Shape;2586;p58"/>
                <p:cNvGrpSpPr/>
                <p:nvPr/>
              </p:nvGrpSpPr>
              <p:grpSpPr>
                <a:xfrm>
                  <a:off x="4530" y="1287"/>
                  <a:ext cx="377" cy="75"/>
                  <a:chOff x="2468" y="1332"/>
                  <a:chExt cx="310" cy="60"/>
                </a:xfrm>
              </p:grpSpPr>
              <p:sp>
                <p:nvSpPr>
                  <p:cNvPr id="2587" name="Google Shape;2587;p58"/>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8" name="Google Shape;2588;p58"/>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589" name="Google Shape;2589;p58"/>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590" name="Google Shape;2590;p58"/>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5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96" name="Google Shape;2596;p59"/>
          <p:cNvSpPr txBox="1"/>
          <p:nvPr>
            <p:ph type="title"/>
          </p:nvPr>
        </p:nvSpPr>
        <p:spPr>
          <a:xfrm>
            <a:off x="548272" y="943519"/>
            <a:ext cx="3375150"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RIP: ví dụ</a:t>
            </a:r>
            <a:endParaRPr/>
          </a:p>
        </p:txBody>
      </p:sp>
      <p:grpSp>
        <p:nvGrpSpPr>
          <p:cNvPr id="2597" name="Google Shape;2597;p59"/>
          <p:cNvGrpSpPr/>
          <p:nvPr/>
        </p:nvGrpSpPr>
        <p:grpSpPr>
          <a:xfrm>
            <a:off x="2033777" y="938107"/>
            <a:ext cx="9390062" cy="5289726"/>
            <a:chOff x="978700" y="1354137"/>
            <a:chExt cx="9390062" cy="5289726"/>
          </a:xfrm>
        </p:grpSpPr>
        <p:cxnSp>
          <p:nvCxnSpPr>
            <p:cNvPr id="2598" name="Google Shape;2598;p59"/>
            <p:cNvCxnSpPr/>
            <p:nvPr/>
          </p:nvCxnSpPr>
          <p:spPr>
            <a:xfrm>
              <a:off x="7162800" y="3027363"/>
              <a:ext cx="979488" cy="0"/>
            </a:xfrm>
            <a:prstGeom prst="straightConnector1">
              <a:avLst/>
            </a:prstGeom>
            <a:noFill/>
            <a:ln cap="flat" cmpd="sng" w="9525">
              <a:solidFill>
                <a:schemeClr val="dk1"/>
              </a:solidFill>
              <a:prstDash val="solid"/>
              <a:round/>
              <a:headEnd len="med" w="med" type="none"/>
              <a:tailEnd len="med" w="med" type="none"/>
            </a:ln>
          </p:spPr>
        </p:cxnSp>
        <p:sp>
          <p:nvSpPr>
            <p:cNvPr id="2599" name="Google Shape;2599;p59"/>
            <p:cNvSpPr/>
            <p:nvPr/>
          </p:nvSpPr>
          <p:spPr>
            <a:xfrm>
              <a:off x="3614738" y="3038475"/>
              <a:ext cx="1241425" cy="1588"/>
            </a:xfrm>
            <a:custGeom>
              <a:rect b="b" l="l" r="r" t="t"/>
              <a:pathLst>
                <a:path extrusionOk="0" h="1" w="805">
                  <a:moveTo>
                    <a:pt x="0" y="0"/>
                  </a:moveTo>
                  <a:lnTo>
                    <a:pt x="805" y="1"/>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0" name="Google Shape;2600;p59"/>
            <p:cNvSpPr/>
            <p:nvPr/>
          </p:nvSpPr>
          <p:spPr>
            <a:xfrm>
              <a:off x="3616325" y="2817813"/>
              <a:ext cx="1065213"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1" name="Google Shape;2601;p59"/>
            <p:cNvSpPr/>
            <p:nvPr/>
          </p:nvSpPr>
          <p:spPr>
            <a:xfrm>
              <a:off x="5408613" y="3038475"/>
              <a:ext cx="1243012" cy="1588"/>
            </a:xfrm>
            <a:custGeom>
              <a:rect b="b" l="l" r="r" t="t"/>
              <a:pathLst>
                <a:path extrusionOk="0" h="1" w="805">
                  <a:moveTo>
                    <a:pt x="0" y="0"/>
                  </a:moveTo>
                  <a:lnTo>
                    <a:pt x="805" y="1"/>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2" name="Google Shape;2602;p59"/>
            <p:cNvSpPr/>
            <p:nvPr/>
          </p:nvSpPr>
          <p:spPr>
            <a:xfrm>
              <a:off x="1717675" y="3051175"/>
              <a:ext cx="1243013" cy="0"/>
            </a:xfrm>
            <a:custGeom>
              <a:rect b="b" l="l" r="r" t="t"/>
              <a:pathLst>
                <a:path extrusionOk="0" h="1" w="805">
                  <a:moveTo>
                    <a:pt x="0" y="0"/>
                  </a:moveTo>
                  <a:lnTo>
                    <a:pt x="805"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03" name="Google Shape;2603;p59"/>
            <p:cNvCxnSpPr/>
            <p:nvPr/>
          </p:nvCxnSpPr>
          <p:spPr>
            <a:xfrm flipH="1" rot="10800000">
              <a:off x="9177338" y="2528888"/>
              <a:ext cx="604837" cy="354012"/>
            </a:xfrm>
            <a:prstGeom prst="straightConnector1">
              <a:avLst/>
            </a:prstGeom>
            <a:noFill/>
            <a:ln cap="flat" cmpd="sng" w="9525">
              <a:solidFill>
                <a:schemeClr val="dk1"/>
              </a:solidFill>
              <a:prstDash val="solid"/>
              <a:round/>
              <a:headEnd len="med" w="med" type="none"/>
              <a:tailEnd len="med" w="med" type="none"/>
            </a:ln>
          </p:spPr>
        </p:cxnSp>
        <p:cxnSp>
          <p:nvCxnSpPr>
            <p:cNvPr id="2604" name="Google Shape;2604;p59"/>
            <p:cNvCxnSpPr/>
            <p:nvPr/>
          </p:nvCxnSpPr>
          <p:spPr>
            <a:xfrm>
              <a:off x="9131300" y="3171825"/>
              <a:ext cx="604838" cy="354013"/>
            </a:xfrm>
            <a:prstGeom prst="straightConnector1">
              <a:avLst/>
            </a:prstGeom>
            <a:noFill/>
            <a:ln cap="flat" cmpd="sng" w="9525">
              <a:solidFill>
                <a:schemeClr val="dk1"/>
              </a:solidFill>
              <a:prstDash val="solid"/>
              <a:round/>
              <a:headEnd len="med" w="med" type="none"/>
              <a:tailEnd len="med" w="med" type="none"/>
            </a:ln>
          </p:spPr>
        </p:cxnSp>
        <p:cxnSp>
          <p:nvCxnSpPr>
            <p:cNvPr id="2605" name="Google Shape;2605;p59"/>
            <p:cNvCxnSpPr/>
            <p:nvPr/>
          </p:nvCxnSpPr>
          <p:spPr>
            <a:xfrm>
              <a:off x="3454400" y="3163888"/>
              <a:ext cx="1255713" cy="547687"/>
            </a:xfrm>
            <a:prstGeom prst="straightConnector1">
              <a:avLst/>
            </a:prstGeom>
            <a:noFill/>
            <a:ln cap="flat" cmpd="sng" w="9525">
              <a:solidFill>
                <a:schemeClr val="dk1"/>
              </a:solidFill>
              <a:prstDash val="solid"/>
              <a:round/>
              <a:headEnd len="med" w="med" type="none"/>
              <a:tailEnd len="med" w="med" type="none"/>
            </a:ln>
          </p:spPr>
        </p:cxnSp>
        <p:sp>
          <p:nvSpPr>
            <p:cNvPr id="2606" name="Google Shape;2606;p59"/>
            <p:cNvSpPr/>
            <p:nvPr/>
          </p:nvSpPr>
          <p:spPr>
            <a:xfrm rot="1183889">
              <a:off x="3608388" y="3328988"/>
              <a:ext cx="1065212" cy="2841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59"/>
            <p:cNvSpPr/>
            <p:nvPr/>
          </p:nvSpPr>
          <p:spPr>
            <a:xfrm>
              <a:off x="1719263" y="2830513"/>
              <a:ext cx="1065212" cy="384175"/>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8" name="Google Shape;2608;p59"/>
            <p:cNvSpPr/>
            <p:nvPr/>
          </p:nvSpPr>
          <p:spPr>
            <a:xfrm>
              <a:off x="5410200" y="2828925"/>
              <a:ext cx="1065213" cy="385763"/>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59"/>
            <p:cNvSpPr/>
            <p:nvPr/>
          </p:nvSpPr>
          <p:spPr>
            <a:xfrm>
              <a:off x="7183438" y="2819400"/>
              <a:ext cx="850900" cy="385763"/>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0" name="Google Shape;2610;p59"/>
            <p:cNvSpPr/>
            <p:nvPr/>
          </p:nvSpPr>
          <p:spPr>
            <a:xfrm rot="-2589433">
              <a:off x="9145588" y="2386013"/>
              <a:ext cx="868362"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1" name="Google Shape;2611;p59"/>
            <p:cNvSpPr txBox="1"/>
            <p:nvPr/>
          </p:nvSpPr>
          <p:spPr>
            <a:xfrm>
              <a:off x="2005013" y="2787650"/>
              <a:ext cx="404812"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w</a:t>
              </a:r>
              <a:endParaRPr sz="1800">
                <a:solidFill>
                  <a:srgbClr val="CC0000"/>
                </a:solidFill>
                <a:latin typeface="Arial"/>
                <a:ea typeface="Arial"/>
                <a:cs typeface="Arial"/>
                <a:sym typeface="Arial"/>
              </a:endParaRPr>
            </a:p>
          </p:txBody>
        </p:sp>
        <p:sp>
          <p:nvSpPr>
            <p:cNvPr id="2612" name="Google Shape;2612;p59"/>
            <p:cNvSpPr txBox="1"/>
            <p:nvPr/>
          </p:nvSpPr>
          <p:spPr>
            <a:xfrm>
              <a:off x="3959225" y="2830513"/>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x</a:t>
              </a:r>
              <a:endParaRPr sz="1800">
                <a:solidFill>
                  <a:srgbClr val="CC0000"/>
                </a:solidFill>
                <a:latin typeface="Arial"/>
                <a:ea typeface="Arial"/>
                <a:cs typeface="Arial"/>
                <a:sym typeface="Arial"/>
              </a:endParaRPr>
            </a:p>
          </p:txBody>
        </p:sp>
        <p:sp>
          <p:nvSpPr>
            <p:cNvPr id="2613" name="Google Shape;2613;p59"/>
            <p:cNvSpPr txBox="1"/>
            <p:nvPr/>
          </p:nvSpPr>
          <p:spPr>
            <a:xfrm>
              <a:off x="7466013" y="2751138"/>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y</a:t>
              </a:r>
              <a:endParaRPr sz="1800">
                <a:solidFill>
                  <a:srgbClr val="CC0000"/>
                </a:solidFill>
                <a:latin typeface="Arial"/>
                <a:ea typeface="Arial"/>
                <a:cs typeface="Arial"/>
                <a:sym typeface="Arial"/>
              </a:endParaRPr>
            </a:p>
          </p:txBody>
        </p:sp>
        <p:sp>
          <p:nvSpPr>
            <p:cNvPr id="2614" name="Google Shape;2614;p59"/>
            <p:cNvSpPr txBox="1"/>
            <p:nvPr/>
          </p:nvSpPr>
          <p:spPr>
            <a:xfrm>
              <a:off x="9380538" y="2373313"/>
              <a:ext cx="3365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Arial"/>
                  <a:ea typeface="Arial"/>
                  <a:cs typeface="Arial"/>
                  <a:sym typeface="Arial"/>
                </a:rPr>
                <a:t>z</a:t>
              </a:r>
              <a:endParaRPr sz="1800">
                <a:solidFill>
                  <a:srgbClr val="CC0000"/>
                </a:solidFill>
                <a:latin typeface="Arial"/>
                <a:ea typeface="Arial"/>
                <a:cs typeface="Arial"/>
                <a:sym typeface="Arial"/>
              </a:endParaRPr>
            </a:p>
          </p:txBody>
        </p:sp>
        <p:sp>
          <p:nvSpPr>
            <p:cNvPr id="2615" name="Google Shape;2615;p59"/>
            <p:cNvSpPr txBox="1"/>
            <p:nvPr/>
          </p:nvSpPr>
          <p:spPr>
            <a:xfrm>
              <a:off x="3033713" y="3109913"/>
              <a:ext cx="38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a:t>
              </a:r>
              <a:endParaRPr/>
            </a:p>
          </p:txBody>
        </p:sp>
        <p:sp>
          <p:nvSpPr>
            <p:cNvPr id="2616" name="Google Shape;2616;p59"/>
            <p:cNvSpPr txBox="1"/>
            <p:nvPr/>
          </p:nvSpPr>
          <p:spPr>
            <a:xfrm>
              <a:off x="4860925" y="3817938"/>
              <a:ext cx="4048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C</a:t>
              </a:r>
              <a:endParaRPr/>
            </a:p>
          </p:txBody>
        </p:sp>
        <p:sp>
          <p:nvSpPr>
            <p:cNvPr id="2617" name="Google Shape;2617;p59"/>
            <p:cNvSpPr txBox="1"/>
            <p:nvPr/>
          </p:nvSpPr>
          <p:spPr>
            <a:xfrm>
              <a:off x="4860925" y="3074988"/>
              <a:ext cx="4048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a:t>
              </a:r>
              <a:endParaRPr/>
            </a:p>
          </p:txBody>
        </p:sp>
        <p:sp>
          <p:nvSpPr>
            <p:cNvPr id="2618" name="Google Shape;2618;p59"/>
            <p:cNvSpPr txBox="1"/>
            <p:nvPr/>
          </p:nvSpPr>
          <p:spPr>
            <a:xfrm>
              <a:off x="6645275" y="3073400"/>
              <a:ext cx="38735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B</a:t>
              </a:r>
              <a:endParaRPr/>
            </a:p>
          </p:txBody>
        </p:sp>
        <p:cxnSp>
          <p:nvCxnSpPr>
            <p:cNvPr id="2619" name="Google Shape;2619;p59"/>
            <p:cNvCxnSpPr/>
            <p:nvPr/>
          </p:nvCxnSpPr>
          <p:spPr>
            <a:xfrm>
              <a:off x="8169275" y="3016250"/>
              <a:ext cx="344488" cy="3175"/>
            </a:xfrm>
            <a:prstGeom prst="straightConnector1">
              <a:avLst/>
            </a:prstGeom>
            <a:noFill/>
            <a:ln cap="flat" cmpd="sng" w="9525">
              <a:solidFill>
                <a:schemeClr val="dk1"/>
              </a:solidFill>
              <a:prstDash val="dash"/>
              <a:round/>
              <a:headEnd len="med" w="med" type="none"/>
              <a:tailEnd len="med" w="med" type="none"/>
            </a:ln>
          </p:spPr>
        </p:cxnSp>
        <p:grpSp>
          <p:nvGrpSpPr>
            <p:cNvPr id="2620" name="Google Shape;2620;p59"/>
            <p:cNvGrpSpPr/>
            <p:nvPr/>
          </p:nvGrpSpPr>
          <p:grpSpPr>
            <a:xfrm>
              <a:off x="7008813" y="2560638"/>
              <a:ext cx="615950" cy="363537"/>
              <a:chOff x="3731" y="1153"/>
              <a:chExt cx="388" cy="229"/>
            </a:xfrm>
          </p:grpSpPr>
          <p:cxnSp>
            <p:nvCxnSpPr>
              <p:cNvPr id="2621" name="Google Shape;2621;p59"/>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622" name="Google Shape;2622;p59"/>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grpSp>
          <p:nvGrpSpPr>
            <p:cNvPr id="2623" name="Google Shape;2623;p59"/>
            <p:cNvGrpSpPr/>
            <p:nvPr/>
          </p:nvGrpSpPr>
          <p:grpSpPr>
            <a:xfrm>
              <a:off x="5230813" y="2535238"/>
              <a:ext cx="615950" cy="363537"/>
              <a:chOff x="3731" y="1153"/>
              <a:chExt cx="388" cy="229"/>
            </a:xfrm>
          </p:grpSpPr>
          <p:cxnSp>
            <p:nvCxnSpPr>
              <p:cNvPr id="2624" name="Google Shape;2624;p59"/>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625" name="Google Shape;2625;p59"/>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grpSp>
          <p:nvGrpSpPr>
            <p:cNvPr id="2626" name="Google Shape;2626;p59"/>
            <p:cNvGrpSpPr/>
            <p:nvPr/>
          </p:nvGrpSpPr>
          <p:grpSpPr>
            <a:xfrm>
              <a:off x="3452813" y="2509838"/>
              <a:ext cx="615950" cy="363537"/>
              <a:chOff x="3731" y="1153"/>
              <a:chExt cx="388" cy="229"/>
            </a:xfrm>
          </p:grpSpPr>
          <p:cxnSp>
            <p:nvCxnSpPr>
              <p:cNvPr id="2627" name="Google Shape;2627;p59"/>
              <p:cNvCxnSpPr/>
              <p:nvPr/>
            </p:nvCxnSpPr>
            <p:spPr>
              <a:xfrm flipH="1" rot="10800000">
                <a:off x="3731" y="1259"/>
                <a:ext cx="205" cy="123"/>
              </a:xfrm>
              <a:prstGeom prst="straightConnector1">
                <a:avLst/>
              </a:prstGeom>
              <a:noFill/>
              <a:ln cap="flat" cmpd="sng" w="9525">
                <a:solidFill>
                  <a:schemeClr val="dk1"/>
                </a:solidFill>
                <a:prstDash val="solid"/>
                <a:round/>
                <a:headEnd len="med" w="med" type="none"/>
                <a:tailEnd len="med" w="med" type="none"/>
              </a:ln>
            </p:spPr>
          </p:cxnSp>
          <p:cxnSp>
            <p:nvCxnSpPr>
              <p:cNvPr id="2628" name="Google Shape;2628;p59"/>
              <p:cNvCxnSpPr/>
              <p:nvPr/>
            </p:nvCxnSpPr>
            <p:spPr>
              <a:xfrm flipH="1" rot="10800000">
                <a:off x="3944" y="1153"/>
                <a:ext cx="175" cy="98"/>
              </a:xfrm>
              <a:prstGeom prst="straightConnector1">
                <a:avLst/>
              </a:prstGeom>
              <a:noFill/>
              <a:ln cap="flat" cmpd="sng" w="9525">
                <a:solidFill>
                  <a:schemeClr val="dk1"/>
                </a:solidFill>
                <a:prstDash val="dash"/>
                <a:round/>
                <a:headEnd len="med" w="med" type="none"/>
                <a:tailEnd len="med" w="med" type="none"/>
              </a:ln>
            </p:spPr>
          </p:cxnSp>
        </p:grpSp>
        <p:cxnSp>
          <p:nvCxnSpPr>
            <p:cNvPr id="2629" name="Google Shape;2629;p59"/>
            <p:cNvCxnSpPr/>
            <p:nvPr/>
          </p:nvCxnSpPr>
          <p:spPr>
            <a:xfrm>
              <a:off x="5364163" y="3727450"/>
              <a:ext cx="979487" cy="0"/>
            </a:xfrm>
            <a:prstGeom prst="straightConnector1">
              <a:avLst/>
            </a:prstGeom>
            <a:noFill/>
            <a:ln cap="flat" cmpd="sng" w="9525">
              <a:solidFill>
                <a:schemeClr val="dk1"/>
              </a:solidFill>
              <a:prstDash val="solid"/>
              <a:round/>
              <a:headEnd len="med" w="med" type="none"/>
              <a:tailEnd len="med" w="med" type="none"/>
            </a:ln>
          </p:spPr>
        </p:cxnSp>
        <p:sp>
          <p:nvSpPr>
            <p:cNvPr id="2630" name="Google Shape;2630;p59"/>
            <p:cNvSpPr/>
            <p:nvPr/>
          </p:nvSpPr>
          <p:spPr>
            <a:xfrm>
              <a:off x="5384800" y="3519488"/>
              <a:ext cx="850900" cy="385762"/>
            </a:xfrm>
            <a:custGeom>
              <a:rect b="b" l="l" r="r" t="t"/>
              <a:pathLst>
                <a:path extrusionOk="0" h="274" w="690">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31" name="Google Shape;2631;p59"/>
            <p:cNvCxnSpPr/>
            <p:nvPr/>
          </p:nvCxnSpPr>
          <p:spPr>
            <a:xfrm>
              <a:off x="6370638" y="3716338"/>
              <a:ext cx="344487" cy="3175"/>
            </a:xfrm>
            <a:prstGeom prst="straightConnector1">
              <a:avLst/>
            </a:prstGeom>
            <a:noFill/>
            <a:ln cap="flat" cmpd="sng" w="9525">
              <a:solidFill>
                <a:schemeClr val="dk1"/>
              </a:solidFill>
              <a:prstDash val="dash"/>
              <a:round/>
              <a:headEnd len="med" w="med" type="none"/>
              <a:tailEnd len="med" w="med" type="none"/>
            </a:ln>
          </p:spPr>
        </p:cxnSp>
        <p:grpSp>
          <p:nvGrpSpPr>
            <p:cNvPr id="2632" name="Google Shape;2632;p59"/>
            <p:cNvGrpSpPr/>
            <p:nvPr/>
          </p:nvGrpSpPr>
          <p:grpSpPr>
            <a:xfrm>
              <a:off x="4710113" y="2840038"/>
              <a:ext cx="677862" cy="315912"/>
              <a:chOff x="4396" y="1245"/>
              <a:chExt cx="672" cy="248"/>
            </a:xfrm>
          </p:grpSpPr>
          <p:sp>
            <p:nvSpPr>
              <p:cNvPr id="2633" name="Google Shape;2633;p59"/>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4" name="Google Shape;2634;p5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35" name="Google Shape;2635;p59"/>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36" name="Google Shape;2636;p59"/>
              <p:cNvGrpSpPr/>
              <p:nvPr/>
            </p:nvGrpSpPr>
            <p:grpSpPr>
              <a:xfrm>
                <a:off x="4530" y="1287"/>
                <a:ext cx="377" cy="75"/>
                <a:chOff x="2468" y="1332"/>
                <a:chExt cx="310" cy="60"/>
              </a:xfrm>
            </p:grpSpPr>
            <p:sp>
              <p:nvSpPr>
                <p:cNvPr id="2637" name="Google Shape;2637;p5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8" name="Google Shape;2638;p5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39" name="Google Shape;2639;p59"/>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640" name="Google Shape;2640;p59"/>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641" name="Google Shape;2641;p59"/>
            <p:cNvGrpSpPr/>
            <p:nvPr/>
          </p:nvGrpSpPr>
          <p:grpSpPr>
            <a:xfrm>
              <a:off x="6489700" y="2857500"/>
              <a:ext cx="677863" cy="315913"/>
              <a:chOff x="4396" y="1245"/>
              <a:chExt cx="672" cy="248"/>
            </a:xfrm>
          </p:grpSpPr>
          <p:sp>
            <p:nvSpPr>
              <p:cNvPr id="2642" name="Google Shape;2642;p59"/>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3" name="Google Shape;2643;p5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44" name="Google Shape;2644;p59"/>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45" name="Google Shape;2645;p59"/>
              <p:cNvGrpSpPr/>
              <p:nvPr/>
            </p:nvGrpSpPr>
            <p:grpSpPr>
              <a:xfrm>
                <a:off x="4530" y="1287"/>
                <a:ext cx="377" cy="75"/>
                <a:chOff x="2468" y="1332"/>
                <a:chExt cx="310" cy="60"/>
              </a:xfrm>
            </p:grpSpPr>
            <p:sp>
              <p:nvSpPr>
                <p:cNvPr id="2646" name="Google Shape;2646;p5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5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48" name="Google Shape;2648;p59"/>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649" name="Google Shape;2649;p59"/>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650" name="Google Shape;2650;p59"/>
            <p:cNvGrpSpPr/>
            <p:nvPr/>
          </p:nvGrpSpPr>
          <p:grpSpPr>
            <a:xfrm>
              <a:off x="8526463" y="2852738"/>
              <a:ext cx="677862" cy="315912"/>
              <a:chOff x="4396" y="1245"/>
              <a:chExt cx="672" cy="248"/>
            </a:xfrm>
          </p:grpSpPr>
          <p:sp>
            <p:nvSpPr>
              <p:cNvPr id="2651" name="Google Shape;2651;p59"/>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2" name="Google Shape;2652;p5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53" name="Google Shape;2653;p59"/>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54" name="Google Shape;2654;p59"/>
              <p:cNvGrpSpPr/>
              <p:nvPr/>
            </p:nvGrpSpPr>
            <p:grpSpPr>
              <a:xfrm>
                <a:off x="4530" y="1287"/>
                <a:ext cx="377" cy="75"/>
                <a:chOff x="2468" y="1332"/>
                <a:chExt cx="310" cy="60"/>
              </a:xfrm>
            </p:grpSpPr>
            <p:sp>
              <p:nvSpPr>
                <p:cNvPr id="2655" name="Google Shape;2655;p5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6" name="Google Shape;2656;p5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57" name="Google Shape;2657;p59"/>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658" name="Google Shape;2658;p59"/>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659" name="Google Shape;2659;p59"/>
            <p:cNvGrpSpPr/>
            <p:nvPr/>
          </p:nvGrpSpPr>
          <p:grpSpPr>
            <a:xfrm>
              <a:off x="4695825" y="3549650"/>
              <a:ext cx="677863" cy="315913"/>
              <a:chOff x="4396" y="1245"/>
              <a:chExt cx="672" cy="248"/>
            </a:xfrm>
          </p:grpSpPr>
          <p:sp>
            <p:nvSpPr>
              <p:cNvPr id="2660" name="Google Shape;2660;p59"/>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1" name="Google Shape;2661;p5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62" name="Google Shape;2662;p59"/>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63" name="Google Shape;2663;p59"/>
              <p:cNvGrpSpPr/>
              <p:nvPr/>
            </p:nvGrpSpPr>
            <p:grpSpPr>
              <a:xfrm>
                <a:off x="4530" y="1287"/>
                <a:ext cx="377" cy="75"/>
                <a:chOff x="2468" y="1332"/>
                <a:chExt cx="310" cy="60"/>
              </a:xfrm>
            </p:grpSpPr>
            <p:sp>
              <p:nvSpPr>
                <p:cNvPr id="2664" name="Google Shape;2664;p5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5" name="Google Shape;2665;p5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66" name="Google Shape;2666;p59"/>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667" name="Google Shape;2667;p59"/>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668" name="Google Shape;2668;p59"/>
            <p:cNvGrpSpPr/>
            <p:nvPr/>
          </p:nvGrpSpPr>
          <p:grpSpPr>
            <a:xfrm>
              <a:off x="2952750" y="2876550"/>
              <a:ext cx="677863" cy="315913"/>
              <a:chOff x="4396" y="1245"/>
              <a:chExt cx="672" cy="248"/>
            </a:xfrm>
          </p:grpSpPr>
          <p:sp>
            <p:nvSpPr>
              <p:cNvPr id="2669" name="Google Shape;2669;p59"/>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0" name="Google Shape;2670;p5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671" name="Google Shape;2671;p59"/>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672" name="Google Shape;2672;p59"/>
              <p:cNvGrpSpPr/>
              <p:nvPr/>
            </p:nvGrpSpPr>
            <p:grpSpPr>
              <a:xfrm>
                <a:off x="4530" y="1287"/>
                <a:ext cx="377" cy="75"/>
                <a:chOff x="2468" y="1332"/>
                <a:chExt cx="310" cy="60"/>
              </a:xfrm>
            </p:grpSpPr>
            <p:sp>
              <p:nvSpPr>
                <p:cNvPr id="2673" name="Google Shape;2673;p5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5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675" name="Google Shape;2675;p59"/>
              <p:cNvCxnSpPr/>
              <p:nvPr/>
            </p:nvCxnSpPr>
            <p:spPr>
              <a:xfrm>
                <a:off x="4399" y="1321"/>
                <a:ext cx="0" cy="108"/>
              </a:xfrm>
              <a:prstGeom prst="straightConnector1">
                <a:avLst/>
              </a:prstGeom>
              <a:noFill/>
              <a:ln cap="flat" cmpd="sng" w="12700">
                <a:solidFill>
                  <a:srgbClr val="000000"/>
                </a:solidFill>
                <a:prstDash val="solid"/>
                <a:round/>
                <a:headEnd len="med" w="med" type="none"/>
                <a:tailEnd len="med" w="med" type="none"/>
              </a:ln>
            </p:spPr>
          </p:cxnSp>
          <p:cxnSp>
            <p:nvCxnSpPr>
              <p:cNvPr id="2676" name="Google Shape;2676;p59"/>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sp>
          <p:nvSpPr>
            <p:cNvPr id="2677" name="Google Shape;2677;p59"/>
            <p:cNvSpPr txBox="1"/>
            <p:nvPr/>
          </p:nvSpPr>
          <p:spPr>
            <a:xfrm>
              <a:off x="3959225" y="4172925"/>
              <a:ext cx="3339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Bảng định tuyến trong router D</a:t>
              </a:r>
              <a:endParaRPr/>
            </a:p>
          </p:txBody>
        </p:sp>
        <p:grpSp>
          <p:nvGrpSpPr>
            <p:cNvPr id="2678" name="Google Shape;2678;p59"/>
            <p:cNvGrpSpPr/>
            <p:nvPr/>
          </p:nvGrpSpPr>
          <p:grpSpPr>
            <a:xfrm>
              <a:off x="4473725" y="5432326"/>
              <a:ext cx="896937" cy="576263"/>
              <a:chOff x="2985" y="3170"/>
              <a:chExt cx="565" cy="363"/>
            </a:xfrm>
          </p:grpSpPr>
          <p:cxnSp>
            <p:nvCxnSpPr>
              <p:cNvPr id="2679" name="Google Shape;2679;p59"/>
              <p:cNvCxnSpPr/>
              <p:nvPr/>
            </p:nvCxnSpPr>
            <p:spPr>
              <a:xfrm flipH="1" rot="10800000">
                <a:off x="2985" y="3330"/>
                <a:ext cx="345" cy="203"/>
              </a:xfrm>
              <a:prstGeom prst="straightConnector1">
                <a:avLst/>
              </a:prstGeom>
              <a:noFill/>
              <a:ln cap="flat" cmpd="sng" w="19050">
                <a:solidFill>
                  <a:srgbClr val="CC0000"/>
                </a:solidFill>
                <a:prstDash val="solid"/>
                <a:round/>
                <a:headEnd len="med" w="med" type="none"/>
                <a:tailEnd len="med" w="med" type="triangle"/>
              </a:ln>
            </p:spPr>
          </p:cxnSp>
          <p:sp>
            <p:nvSpPr>
              <p:cNvPr id="2680" name="Google Shape;2680;p59"/>
              <p:cNvSpPr txBox="1"/>
              <p:nvPr/>
            </p:nvSpPr>
            <p:spPr>
              <a:xfrm>
                <a:off x="3306" y="3170"/>
                <a:ext cx="244"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a:t>
                </a:r>
                <a:endParaRPr/>
              </a:p>
            </p:txBody>
          </p:sp>
        </p:grpSp>
        <p:grpSp>
          <p:nvGrpSpPr>
            <p:cNvPr id="2681" name="Google Shape;2681;p59"/>
            <p:cNvGrpSpPr/>
            <p:nvPr/>
          </p:nvGrpSpPr>
          <p:grpSpPr>
            <a:xfrm>
              <a:off x="7192964" y="5416227"/>
              <a:ext cx="863600" cy="576262"/>
              <a:chOff x="2985" y="3170"/>
              <a:chExt cx="544" cy="363"/>
            </a:xfrm>
          </p:grpSpPr>
          <p:cxnSp>
            <p:nvCxnSpPr>
              <p:cNvPr id="2682" name="Google Shape;2682;p59"/>
              <p:cNvCxnSpPr/>
              <p:nvPr/>
            </p:nvCxnSpPr>
            <p:spPr>
              <a:xfrm flipH="1" rot="10800000">
                <a:off x="2985" y="3330"/>
                <a:ext cx="345" cy="203"/>
              </a:xfrm>
              <a:prstGeom prst="straightConnector1">
                <a:avLst/>
              </a:prstGeom>
              <a:noFill/>
              <a:ln cap="flat" cmpd="sng" w="19050">
                <a:solidFill>
                  <a:srgbClr val="CC0000"/>
                </a:solidFill>
                <a:prstDash val="solid"/>
                <a:round/>
                <a:headEnd len="med" w="med" type="none"/>
                <a:tailEnd len="med" w="med" type="triangle"/>
              </a:ln>
            </p:spPr>
          </p:cxnSp>
          <p:sp>
            <p:nvSpPr>
              <p:cNvPr id="2683" name="Google Shape;2683;p59"/>
              <p:cNvSpPr txBox="1"/>
              <p:nvPr/>
            </p:nvSpPr>
            <p:spPr>
              <a:xfrm>
                <a:off x="3306" y="3170"/>
                <a:ext cx="223" cy="2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5</a:t>
                </a:r>
                <a:endParaRPr/>
              </a:p>
            </p:txBody>
          </p:sp>
        </p:grpSp>
        <p:grpSp>
          <p:nvGrpSpPr>
            <p:cNvPr id="2684" name="Google Shape;2684;p59"/>
            <p:cNvGrpSpPr/>
            <p:nvPr/>
          </p:nvGrpSpPr>
          <p:grpSpPr>
            <a:xfrm>
              <a:off x="3168651" y="1354137"/>
              <a:ext cx="4044958" cy="1714500"/>
              <a:chOff x="1312" y="449"/>
              <a:chExt cx="2548" cy="1080"/>
            </a:xfrm>
          </p:grpSpPr>
          <p:sp>
            <p:nvSpPr>
              <p:cNvPr id="2685" name="Google Shape;2685;p59"/>
              <p:cNvSpPr txBox="1"/>
              <p:nvPr/>
            </p:nvSpPr>
            <p:spPr>
              <a:xfrm>
                <a:off x="1312" y="639"/>
                <a:ext cx="1454" cy="728"/>
              </a:xfrm>
              <a:prstGeom prst="rect">
                <a:avLst/>
              </a:prstGeom>
              <a:noFill/>
              <a:ln cap="flat" cmpd="sng" w="28575">
                <a:solidFill>
                  <a:srgbClr val="CC0000"/>
                </a:solidFill>
                <a:prstDash val="solid"/>
                <a:miter lim="800000"/>
                <a:headEnd len="sm" w="sm" type="none"/>
                <a:tailEnd len="sm" w="sm" type="none"/>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2"/>
                    </a:solidFill>
                    <a:latin typeface="Arial"/>
                    <a:ea typeface="Arial"/>
                    <a:cs typeface="Arial"/>
                    <a:sym typeface="Arial"/>
                  </a:rPr>
                  <a:t> </a:t>
                </a:r>
                <a:r>
                  <a:rPr b="1" lang="en-US" sz="1600">
                    <a:solidFill>
                      <a:srgbClr val="000099"/>
                    </a:solidFill>
                    <a:latin typeface="Arial"/>
                    <a:ea typeface="Arial"/>
                    <a:cs typeface="Arial"/>
                    <a:sym typeface="Arial"/>
                  </a:rPr>
                  <a:t>đích     	 kế    hops</a:t>
                </a:r>
                <a:endParaRPr/>
              </a:p>
              <a:p>
                <a:pPr indent="0" lvl="0" marL="0" marR="0" rtl="0" algn="l">
                  <a:lnSpc>
                    <a:spcPct val="90000"/>
                  </a:lnSpc>
                  <a:spcBef>
                    <a:spcPts val="0"/>
                  </a:spcBef>
                  <a:spcAft>
                    <a:spcPts val="0"/>
                  </a:spcAft>
                  <a:buNone/>
                </a:pPr>
                <a:r>
                  <a:rPr b="1" lang="en-US" sz="1600">
                    <a:solidFill>
                      <a:schemeClr val="dk1"/>
                    </a:solidFill>
                    <a:latin typeface="Arial"/>
                    <a:ea typeface="Arial"/>
                    <a:cs typeface="Arial"/>
                    <a:sym typeface="Arial"/>
                  </a:rPr>
                  <a:t>   </a:t>
                </a:r>
                <a:r>
                  <a:rPr lang="en-US" sz="1600">
                    <a:solidFill>
                      <a:srgbClr val="CC0000"/>
                    </a:solidFill>
                    <a:latin typeface="Arial"/>
                    <a:ea typeface="Arial"/>
                    <a:cs typeface="Arial"/>
                    <a:sym typeface="Arial"/>
                  </a:rPr>
                  <a:t>w</a:t>
                </a:r>
                <a:r>
                  <a:rPr lang="en-US" sz="1600">
                    <a:solidFill>
                      <a:schemeClr val="dk1"/>
                    </a:solidFill>
                    <a:latin typeface="Arial"/>
                    <a:ea typeface="Arial"/>
                    <a:cs typeface="Arial"/>
                    <a:sym typeface="Arial"/>
                  </a:rPr>
                  <a:t>	  -       1</a:t>
                </a:r>
                <a:endParaRPr/>
              </a:p>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   </a:t>
                </a:r>
                <a:r>
                  <a:rPr lang="en-US" sz="1600">
                    <a:solidFill>
                      <a:srgbClr val="CC0000"/>
                    </a:solidFill>
                    <a:latin typeface="Arial"/>
                    <a:ea typeface="Arial"/>
                    <a:cs typeface="Arial"/>
                    <a:sym typeface="Arial"/>
                  </a:rPr>
                  <a:t>x</a:t>
                </a:r>
                <a:r>
                  <a:rPr lang="en-US" sz="1600">
                    <a:solidFill>
                      <a:schemeClr val="dk1"/>
                    </a:solidFill>
                    <a:latin typeface="Arial"/>
                    <a:ea typeface="Arial"/>
                    <a:cs typeface="Arial"/>
                    <a:sym typeface="Arial"/>
                  </a:rPr>
                  <a:t>	  -       1</a:t>
                </a:r>
                <a:endParaRPr/>
              </a:p>
              <a:p>
                <a:pPr indent="0" lvl="0" marL="0" marR="0" rtl="0" algn="l">
                  <a:lnSpc>
                    <a:spcPct val="90000"/>
                  </a:lnSpc>
                  <a:spcBef>
                    <a:spcPts val="0"/>
                  </a:spcBef>
                  <a:spcAft>
                    <a:spcPts val="0"/>
                  </a:spcAft>
                  <a:buNone/>
                </a:pPr>
                <a:r>
                  <a:rPr lang="en-US" sz="1600">
                    <a:solidFill>
                      <a:srgbClr val="FF0000"/>
                    </a:solidFill>
                    <a:latin typeface="Arial"/>
                    <a:ea typeface="Arial"/>
                    <a:cs typeface="Arial"/>
                    <a:sym typeface="Arial"/>
                  </a:rPr>
                  <a:t>   </a:t>
                </a:r>
                <a:r>
                  <a:rPr lang="en-US" sz="1600">
                    <a:solidFill>
                      <a:srgbClr val="CC0000"/>
                    </a:solidFill>
                    <a:latin typeface="Arial"/>
                    <a:ea typeface="Arial"/>
                    <a:cs typeface="Arial"/>
                    <a:sym typeface="Arial"/>
                  </a:rPr>
                  <a:t>z</a:t>
                </a:r>
                <a:r>
                  <a:rPr lang="en-US" sz="1600">
                    <a:solidFill>
                      <a:schemeClr val="dk1"/>
                    </a:solidFill>
                    <a:latin typeface="Arial"/>
                    <a:ea typeface="Arial"/>
                    <a:cs typeface="Arial"/>
                    <a:sym typeface="Arial"/>
                  </a:rPr>
                  <a:t>	  C      4</a:t>
                </a:r>
                <a:endParaRPr/>
              </a:p>
              <a:p>
                <a:pPr indent="0" lvl="0" marL="0" marR="0" rtl="0" algn="l">
                  <a:lnSpc>
                    <a:spcPct val="90000"/>
                  </a:lnSpc>
                  <a:spcBef>
                    <a:spcPts val="0"/>
                  </a:spcBef>
                  <a:spcAft>
                    <a:spcPts val="0"/>
                  </a:spcAft>
                  <a:buNone/>
                </a:pPr>
                <a:r>
                  <a:rPr lang="en-US" sz="1600">
                    <a:solidFill>
                      <a:schemeClr val="dk1"/>
                    </a:solidFill>
                    <a:latin typeface="Arial"/>
                    <a:ea typeface="Arial"/>
                    <a:cs typeface="Arial"/>
                    <a:sym typeface="Arial"/>
                  </a:rPr>
                  <a:t>   ….	  …     ...</a:t>
                </a:r>
                <a:endParaRPr/>
              </a:p>
            </p:txBody>
          </p:sp>
          <p:sp>
            <p:nvSpPr>
              <p:cNvPr id="2686" name="Google Shape;2686;p59"/>
              <p:cNvSpPr txBox="1"/>
              <p:nvPr/>
            </p:nvSpPr>
            <p:spPr>
              <a:xfrm>
                <a:off x="2469" y="449"/>
                <a:ext cx="1391"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Quảng cáo từ A-tới-D</a:t>
                </a:r>
                <a:endParaRPr/>
              </a:p>
            </p:txBody>
          </p:sp>
          <p:sp>
            <p:nvSpPr>
              <p:cNvPr id="2687" name="Google Shape;2687;p59"/>
              <p:cNvSpPr/>
              <p:nvPr/>
            </p:nvSpPr>
            <p:spPr>
              <a:xfrm>
                <a:off x="1349" y="1271"/>
                <a:ext cx="1285" cy="258"/>
              </a:xfrm>
              <a:prstGeom prst="curvedDownArrow">
                <a:avLst>
                  <a:gd fmla="val 99612" name="adj1"/>
                  <a:gd fmla="val 199225" name="adj2"/>
                  <a:gd fmla="val 33333" name="adj3"/>
                </a:avLst>
              </a:prstGeom>
              <a:gradFill>
                <a:gsLst>
                  <a:gs pos="0">
                    <a:schemeClr val="lt1"/>
                  </a:gs>
                  <a:gs pos="100000">
                    <a:srgbClr val="5CDEB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88" name="Google Shape;2688;p59"/>
            <p:cNvSpPr txBox="1"/>
            <p:nvPr/>
          </p:nvSpPr>
          <p:spPr>
            <a:xfrm>
              <a:off x="978700" y="4550982"/>
              <a:ext cx="9390062" cy="2092881"/>
            </a:xfrm>
            <a:prstGeom prst="rect">
              <a:avLst/>
            </a:prstGeom>
            <a:noFill/>
            <a:ln cap="flat" cmpd="sng" w="28575">
              <a:solidFill>
                <a:srgbClr val="CC0000"/>
              </a:solidFill>
              <a:prstDash val="solid"/>
              <a:miter lim="800000"/>
              <a:headEnd len="sm" w="sm" type="none"/>
              <a:tailEnd len="sm" w="sm" type="none"/>
            </a:ln>
          </p:spPr>
          <p:txBody>
            <a:bodyPr anchorCtr="0" anchor="t" bIns="0" lIns="0" spcFirstLastPara="1" rIns="0" wrap="square" tIns="0">
              <a:spAutoFit/>
            </a:bodyPr>
            <a:lstStyle/>
            <a:p>
              <a:pPr indent="0" lvl="0" marL="0" marR="0" rtl="0" algn="l">
                <a:spcBef>
                  <a:spcPts val="0"/>
                </a:spcBef>
                <a:spcAft>
                  <a:spcPts val="0"/>
                </a:spcAft>
                <a:buNone/>
              </a:pPr>
              <a:r>
                <a:rPr b="1" lang="en-US" sz="2000">
                  <a:solidFill>
                    <a:srgbClr val="000099"/>
                  </a:solidFill>
                  <a:latin typeface="Arial"/>
                  <a:ea typeface="Arial"/>
                  <a:cs typeface="Arial"/>
                  <a:sym typeface="Arial"/>
                </a:rPr>
                <a:t>	Subnet đích	router kế tiếp	số lượng hop đến đích</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w		</a:t>
              </a:r>
              <a:r>
                <a:rPr lang="en-US" sz="2400">
                  <a:solidFill>
                    <a:schemeClr val="dk1"/>
                  </a:solidFill>
                  <a:latin typeface="Arial"/>
                  <a:ea typeface="Arial"/>
                  <a:cs typeface="Arial"/>
                  <a:sym typeface="Arial"/>
                </a:rPr>
                <a:t>A		2</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y		</a:t>
              </a:r>
              <a:r>
                <a:rPr lang="en-US" sz="2400">
                  <a:solidFill>
                    <a:schemeClr val="dk1"/>
                  </a:solidFill>
                  <a:latin typeface="Arial"/>
                  <a:ea typeface="Arial"/>
                  <a:cs typeface="Arial"/>
                  <a:sym typeface="Arial"/>
                </a:rPr>
                <a:t>B		2</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z		</a:t>
              </a:r>
              <a:r>
                <a:rPr lang="en-US" sz="2400">
                  <a:solidFill>
                    <a:schemeClr val="dk1"/>
                  </a:solidFill>
                  <a:latin typeface="Arial"/>
                  <a:ea typeface="Arial"/>
                  <a:cs typeface="Arial"/>
                  <a:sym typeface="Arial"/>
                </a:rPr>
                <a:t>B		7</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		</a:t>
              </a:r>
              <a:r>
                <a:rPr lang="en-US" sz="2400">
                  <a:solidFill>
                    <a:srgbClr val="CC0000"/>
                  </a:solidFill>
                  <a:latin typeface="Arial"/>
                  <a:ea typeface="Arial"/>
                  <a:cs typeface="Arial"/>
                  <a:sym typeface="Arial"/>
                </a:rPr>
                <a:t>x		</a:t>
              </a:r>
              <a:r>
                <a:rPr lang="en-US" sz="2400">
                  <a:solidFill>
                    <a:schemeClr val="dk1"/>
                  </a:solidFill>
                  <a:latin typeface="Arial"/>
                  <a:ea typeface="Arial"/>
                  <a:cs typeface="Arial"/>
                  <a:sym typeface="Arial"/>
                </a:rPr>
                <a:t>--		1</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00" name="Google Shape;700;p6"/>
          <p:cNvSpPr/>
          <p:nvPr/>
        </p:nvSpPr>
        <p:spPr>
          <a:xfrm>
            <a:off x="783169" y="1392433"/>
            <a:ext cx="9007365" cy="903890"/>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3000" u="none" cap="none" strike="noStrike">
                <a:solidFill>
                  <a:schemeClr val="dk1"/>
                </a:solidFill>
                <a:latin typeface="Calibri"/>
                <a:ea typeface="Calibri"/>
                <a:cs typeface="Calibri"/>
                <a:sym typeface="Calibri"/>
              </a:rPr>
              <a:t>THỨ TỰ ĐÓNG GÓI KHI TRUYỀN QUA MÔ HÌNH OSI:</a:t>
            </a:r>
            <a:endParaRPr/>
          </a:p>
        </p:txBody>
      </p:sp>
      <p:grpSp>
        <p:nvGrpSpPr>
          <p:cNvPr id="701" name="Google Shape;701;p6"/>
          <p:cNvGrpSpPr/>
          <p:nvPr/>
        </p:nvGrpSpPr>
        <p:grpSpPr>
          <a:xfrm>
            <a:off x="783171" y="2551386"/>
            <a:ext cx="9007365" cy="546538"/>
            <a:chOff x="1418897" y="2165131"/>
            <a:chExt cx="9007365" cy="546538"/>
          </a:xfrm>
        </p:grpSpPr>
        <p:sp>
          <p:nvSpPr>
            <p:cNvPr id="702" name="Google Shape;702;p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600" u="none" cap="none" strike="noStrike">
                  <a:solidFill>
                    <a:schemeClr val="dk1"/>
                  </a:solidFill>
                  <a:latin typeface="Calibri"/>
                  <a:ea typeface="Calibri"/>
                  <a:cs typeface="Calibri"/>
                  <a:sym typeface="Calibri"/>
                </a:rPr>
                <a:t>           Data, Packet, Segment, Bit, Frame</a:t>
              </a:r>
              <a:endParaRPr/>
            </a:p>
          </p:txBody>
        </p:sp>
        <p:sp>
          <p:nvSpPr>
            <p:cNvPr id="703" name="Google Shape;703;p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Calibri"/>
                  <a:ea typeface="Calibri"/>
                  <a:cs typeface="Calibri"/>
                  <a:sym typeface="Calibri"/>
                </a:rPr>
                <a:t>A</a:t>
              </a:r>
              <a:endParaRPr/>
            </a:p>
          </p:txBody>
        </p:sp>
      </p:grpSp>
      <p:grpSp>
        <p:nvGrpSpPr>
          <p:cNvPr id="704" name="Google Shape;704;p6"/>
          <p:cNvGrpSpPr/>
          <p:nvPr/>
        </p:nvGrpSpPr>
        <p:grpSpPr>
          <a:xfrm>
            <a:off x="783170" y="3429000"/>
            <a:ext cx="9007365" cy="546538"/>
            <a:chOff x="1418897" y="2165131"/>
            <a:chExt cx="9007365" cy="546538"/>
          </a:xfrm>
        </p:grpSpPr>
        <p:sp>
          <p:nvSpPr>
            <p:cNvPr id="705" name="Google Shape;705;p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600">
                  <a:solidFill>
                    <a:schemeClr val="dk1"/>
                  </a:solidFill>
                  <a:latin typeface="Calibri"/>
                  <a:ea typeface="Calibri"/>
                  <a:cs typeface="Calibri"/>
                  <a:sym typeface="Calibri"/>
                </a:rPr>
                <a:t>           Data, Segment, Packet, Frame, Bit</a:t>
              </a:r>
              <a:endParaRPr/>
            </a:p>
          </p:txBody>
        </p:sp>
        <p:sp>
          <p:nvSpPr>
            <p:cNvPr id="706" name="Google Shape;706;p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Calibri"/>
                  <a:ea typeface="Calibri"/>
                  <a:cs typeface="Calibri"/>
                  <a:sym typeface="Calibri"/>
                </a:rPr>
                <a:t>B</a:t>
              </a:r>
              <a:endParaRPr/>
            </a:p>
          </p:txBody>
        </p:sp>
      </p:grpSp>
      <p:grpSp>
        <p:nvGrpSpPr>
          <p:cNvPr id="707" name="Google Shape;707;p6"/>
          <p:cNvGrpSpPr/>
          <p:nvPr/>
        </p:nvGrpSpPr>
        <p:grpSpPr>
          <a:xfrm>
            <a:off x="783170" y="4306613"/>
            <a:ext cx="9007365" cy="546538"/>
            <a:chOff x="1418897" y="2165131"/>
            <a:chExt cx="9007365" cy="546538"/>
          </a:xfrm>
        </p:grpSpPr>
        <p:sp>
          <p:nvSpPr>
            <p:cNvPr id="708" name="Google Shape;708;p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600">
                  <a:solidFill>
                    <a:schemeClr val="dk1"/>
                  </a:solidFill>
                  <a:latin typeface="Calibri"/>
                  <a:ea typeface="Calibri"/>
                  <a:cs typeface="Calibri"/>
                  <a:sym typeface="Calibri"/>
                </a:rPr>
                <a:t>           Data, Packet, Segment, Frame, Bit</a:t>
              </a:r>
              <a:endParaRPr/>
            </a:p>
          </p:txBody>
        </p:sp>
        <p:sp>
          <p:nvSpPr>
            <p:cNvPr id="709" name="Google Shape;709;p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Calibri"/>
                  <a:ea typeface="Calibri"/>
                  <a:cs typeface="Calibri"/>
                  <a:sym typeface="Calibri"/>
                </a:rPr>
                <a:t>C</a:t>
              </a:r>
              <a:endParaRPr/>
            </a:p>
          </p:txBody>
        </p:sp>
      </p:grpSp>
      <p:grpSp>
        <p:nvGrpSpPr>
          <p:cNvPr id="710" name="Google Shape;710;p6"/>
          <p:cNvGrpSpPr/>
          <p:nvPr/>
        </p:nvGrpSpPr>
        <p:grpSpPr>
          <a:xfrm>
            <a:off x="783170" y="5184225"/>
            <a:ext cx="9007365" cy="546538"/>
            <a:chOff x="1418897" y="2165131"/>
            <a:chExt cx="9007365" cy="546538"/>
          </a:xfrm>
        </p:grpSpPr>
        <p:sp>
          <p:nvSpPr>
            <p:cNvPr id="711" name="Google Shape;711;p6"/>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600">
                  <a:solidFill>
                    <a:schemeClr val="dk1"/>
                  </a:solidFill>
                  <a:latin typeface="Calibri"/>
                  <a:ea typeface="Calibri"/>
                  <a:cs typeface="Calibri"/>
                  <a:sym typeface="Calibri"/>
                </a:rPr>
                <a:t>           Data, Segment, Frame, Packet, Bit</a:t>
              </a:r>
              <a:endParaRPr/>
            </a:p>
          </p:txBody>
        </p:sp>
        <p:sp>
          <p:nvSpPr>
            <p:cNvPr id="712" name="Google Shape;712;p6"/>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dk1"/>
                  </a:solidFill>
                  <a:latin typeface="Calibri"/>
                  <a:ea typeface="Calibri"/>
                  <a:cs typeface="Calibri"/>
                  <a:sym typeface="Calibri"/>
                </a:rPr>
                <a:t>D</a:t>
              </a:r>
              <a:endParaRPr/>
            </a:p>
          </p:txBody>
        </p:sp>
      </p:grpSp>
      <p:sp>
        <p:nvSpPr>
          <p:cNvPr id="713" name="Google Shape;713;p6"/>
          <p:cNvSpPr/>
          <p:nvPr/>
        </p:nvSpPr>
        <p:spPr>
          <a:xfrm>
            <a:off x="804190" y="3297619"/>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6"/>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6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94" name="Google Shape;2694;p60"/>
          <p:cNvSpPr txBox="1"/>
          <p:nvPr>
            <p:ph type="title"/>
          </p:nvPr>
        </p:nvSpPr>
        <p:spPr>
          <a:xfrm>
            <a:off x="548272" y="943519"/>
            <a:ext cx="110575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RIP: lỗi đường kết nối và phục hồi</a:t>
            </a:r>
            <a:endParaRPr/>
          </a:p>
        </p:txBody>
      </p:sp>
      <p:sp>
        <p:nvSpPr>
          <p:cNvPr id="2695" name="Google Shape;2695;p60"/>
          <p:cNvSpPr txBox="1"/>
          <p:nvPr/>
        </p:nvSpPr>
        <p:spPr>
          <a:xfrm>
            <a:off x="697523" y="1697284"/>
            <a:ext cx="10515600" cy="4351338"/>
          </a:xfrm>
          <a:prstGeom prst="rect">
            <a:avLst/>
          </a:prstGeom>
          <a:noFill/>
          <a:ln>
            <a:noFill/>
          </a:ln>
        </p:spPr>
        <p:txBody>
          <a:bodyPr anchorCtr="0" anchor="t" bIns="45700" lIns="91425" spcFirstLastPara="1" rIns="91425" wrap="square" tIns="45700">
            <a:normAutofit lnSpcReduction="10000"/>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Nếu không có quảng cáo nào sau 180 giây 🡪 neighbor/kết nối được xem như đã chết.</a:t>
            </a:r>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Những đường đi qua neighbor bị vô hiệu.</a:t>
            </a:r>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quảng cáo mới được gởi tới các neighbor.</a:t>
            </a:r>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neighbor đó tiếp tục gởi ra những quảng cáo mới đó (nếu các bảng bị thay đổi).</a:t>
            </a:r>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Thông tin về lỗi đường kết nối nhanh chóng lan truyền trên toàn mạng.</a:t>
            </a:r>
            <a:endParaRPr/>
          </a:p>
          <a:p>
            <a:pPr indent="-338138" lvl="0" marL="338138" marR="0" rtl="0" algn="just">
              <a:lnSpc>
                <a:spcPct val="90000"/>
              </a:lnSpc>
              <a:spcBef>
                <a:spcPts val="1000"/>
              </a:spcBef>
              <a:spcAft>
                <a:spcPts val="0"/>
              </a:spcAft>
              <a:buClr>
                <a:srgbClr val="FF0000"/>
              </a:buClr>
              <a:buSzPts val="2800"/>
              <a:buFont typeface="Noto Sans Symbols"/>
              <a:buChar char="❖"/>
            </a:pPr>
            <a:r>
              <a:rPr lang="en-US" sz="2800">
                <a:solidFill>
                  <a:srgbClr val="FF0000"/>
                </a:solidFill>
                <a:latin typeface="Times New Roman"/>
                <a:ea typeface="Times New Roman"/>
                <a:cs typeface="Times New Roman"/>
                <a:sym typeface="Times New Roman"/>
              </a:rPr>
              <a:t>Poison reverse </a:t>
            </a:r>
            <a:r>
              <a:rPr lang="en-US" sz="2800">
                <a:solidFill>
                  <a:schemeClr val="dk1"/>
                </a:solidFill>
                <a:latin typeface="Times New Roman"/>
                <a:ea typeface="Times New Roman"/>
                <a:cs typeface="Times New Roman"/>
                <a:sym typeface="Times New Roman"/>
              </a:rPr>
              <a:t>được dùng để ngăn chặn vòng lặp ping-pong (khoảng cách vô hạn = 16 hops).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61"/>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RIP: xử lý bảng</a:t>
            </a:r>
            <a:endParaRPr/>
          </a:p>
        </p:txBody>
      </p:sp>
      <p:sp>
        <p:nvSpPr>
          <p:cNvPr id="2701" name="Google Shape;2701;p6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02" name="Google Shape;2702;p61"/>
          <p:cNvSpPr txBox="1"/>
          <p:nvPr/>
        </p:nvSpPr>
        <p:spPr>
          <a:xfrm>
            <a:off x="486507" y="1611312"/>
            <a:ext cx="7694613" cy="1946276"/>
          </a:xfrm>
          <a:prstGeom prst="rect">
            <a:avLst/>
          </a:prstGeom>
          <a:noFill/>
          <a:ln>
            <a:noFill/>
          </a:ln>
        </p:spPr>
        <p:txBody>
          <a:bodyPr anchorCtr="0" anchor="t" bIns="45700" lIns="91425" spcFirstLastPara="1" rIns="91425" wrap="square" tIns="45700">
            <a:noAutofit/>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bảng định tuyến được quản lý bởi tiến trình ở mức </a:t>
            </a:r>
            <a:r>
              <a:rPr lang="en-US" sz="2800">
                <a:solidFill>
                  <a:srgbClr val="FF0000"/>
                </a:solidFill>
                <a:latin typeface="Times New Roman"/>
                <a:ea typeface="Times New Roman"/>
                <a:cs typeface="Times New Roman"/>
                <a:sym typeface="Times New Roman"/>
              </a:rPr>
              <a:t>application</a:t>
            </a:r>
            <a:r>
              <a:rPr lang="en-US" sz="2800">
                <a:solidFill>
                  <a:schemeClr val="dk1"/>
                </a:solidFill>
                <a:latin typeface="Times New Roman"/>
                <a:ea typeface="Times New Roman"/>
                <a:cs typeface="Times New Roman"/>
                <a:sym typeface="Times New Roman"/>
              </a:rPr>
              <a:t> được gọi là route-d (daemon).</a:t>
            </a:r>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quảng cáo được gởi trong các packet UDP, được lặp lại theo chu kỳ.</a:t>
            </a:r>
            <a:endParaRPr/>
          </a:p>
        </p:txBody>
      </p:sp>
      <p:grpSp>
        <p:nvGrpSpPr>
          <p:cNvPr id="2703" name="Google Shape;2703;p61"/>
          <p:cNvGrpSpPr/>
          <p:nvPr/>
        </p:nvGrpSpPr>
        <p:grpSpPr>
          <a:xfrm>
            <a:off x="828724" y="3429000"/>
            <a:ext cx="6789738" cy="2814638"/>
            <a:chOff x="1263650" y="3346450"/>
            <a:chExt cx="6789738" cy="2814638"/>
          </a:xfrm>
        </p:grpSpPr>
        <p:sp>
          <p:nvSpPr>
            <p:cNvPr id="2704" name="Google Shape;2704;p61"/>
            <p:cNvSpPr/>
            <p:nvPr/>
          </p:nvSpPr>
          <p:spPr>
            <a:xfrm>
              <a:off x="5410200" y="4030663"/>
              <a:ext cx="2643188" cy="201771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5" name="Google Shape;2705;p61"/>
            <p:cNvSpPr/>
            <p:nvPr/>
          </p:nvSpPr>
          <p:spPr>
            <a:xfrm>
              <a:off x="1336675" y="4049713"/>
              <a:ext cx="2643188" cy="2017712"/>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6" name="Google Shape;2706;p61"/>
            <p:cNvSpPr txBox="1"/>
            <p:nvPr/>
          </p:nvSpPr>
          <p:spPr>
            <a:xfrm>
              <a:off x="1263650" y="5778500"/>
              <a:ext cx="2655888"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physical</a:t>
              </a:r>
              <a:endParaRPr/>
            </a:p>
          </p:txBody>
        </p:sp>
        <p:sp>
          <p:nvSpPr>
            <p:cNvPr id="2707" name="Google Shape;2707;p61"/>
            <p:cNvSpPr txBox="1"/>
            <p:nvPr/>
          </p:nvSpPr>
          <p:spPr>
            <a:xfrm>
              <a:off x="1268413" y="5402263"/>
              <a:ext cx="2651125" cy="3762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link</a:t>
              </a:r>
              <a:endParaRPr/>
            </a:p>
          </p:txBody>
        </p:sp>
        <p:sp>
          <p:nvSpPr>
            <p:cNvPr id="2708" name="Google Shape;2708;p61"/>
            <p:cNvSpPr txBox="1"/>
            <p:nvPr/>
          </p:nvSpPr>
          <p:spPr>
            <a:xfrm>
              <a:off x="1268413" y="4751388"/>
              <a:ext cx="2651125"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network       </a:t>
              </a:r>
              <a:r>
                <a:rPr i="1" lang="en-US" sz="1800">
                  <a:solidFill>
                    <a:srgbClr val="CC0000"/>
                  </a:solidFill>
                  <a:latin typeface="Arial"/>
                  <a:ea typeface="Arial"/>
                  <a:cs typeface="Arial"/>
                  <a:sym typeface="Arial"/>
                </a:rPr>
                <a:t>forwarding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(IP)             </a:t>
              </a:r>
              <a:r>
                <a:rPr i="1" lang="en-US" sz="1800">
                  <a:solidFill>
                    <a:srgbClr val="CC0000"/>
                  </a:solidFill>
                  <a:latin typeface="Arial"/>
                  <a:ea typeface="Arial"/>
                  <a:cs typeface="Arial"/>
                  <a:sym typeface="Arial"/>
                </a:rPr>
                <a:t>table</a:t>
              </a:r>
              <a:endParaRPr/>
            </a:p>
          </p:txBody>
        </p:sp>
        <p:sp>
          <p:nvSpPr>
            <p:cNvPr id="2709" name="Google Shape;2709;p61"/>
            <p:cNvSpPr/>
            <p:nvPr/>
          </p:nvSpPr>
          <p:spPr>
            <a:xfrm>
              <a:off x="2527300" y="4787900"/>
              <a:ext cx="1233488" cy="574675"/>
            </a:xfrm>
            <a:prstGeom prst="rect">
              <a:avLst/>
            </a:prstGeom>
            <a:no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0" name="Google Shape;2710;p61"/>
            <p:cNvSpPr txBox="1"/>
            <p:nvPr/>
          </p:nvSpPr>
          <p:spPr>
            <a:xfrm>
              <a:off x="1268413" y="4100513"/>
              <a:ext cx="2651125"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transport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(UDP)</a:t>
              </a:r>
              <a:endParaRPr/>
            </a:p>
          </p:txBody>
        </p:sp>
        <p:grpSp>
          <p:nvGrpSpPr>
            <p:cNvPr id="2711" name="Google Shape;2711;p61"/>
            <p:cNvGrpSpPr/>
            <p:nvPr/>
          </p:nvGrpSpPr>
          <p:grpSpPr>
            <a:xfrm>
              <a:off x="2124075" y="3346450"/>
              <a:ext cx="1258888" cy="560388"/>
              <a:chOff x="1315" y="2154"/>
              <a:chExt cx="793" cy="353"/>
            </a:xfrm>
          </p:grpSpPr>
          <p:sp>
            <p:nvSpPr>
              <p:cNvPr id="2712" name="Google Shape;2712;p61"/>
              <p:cNvSpPr/>
              <p:nvPr/>
            </p:nvSpPr>
            <p:spPr>
              <a:xfrm>
                <a:off x="1315" y="2154"/>
                <a:ext cx="793" cy="353"/>
              </a:xfrm>
              <a:prstGeom prst="ellipse">
                <a:avLst/>
              </a:prstGeom>
              <a:solidFill>
                <a:srgbClr val="66CC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3" name="Google Shape;2713;p61"/>
              <p:cNvSpPr txBox="1"/>
              <p:nvPr/>
            </p:nvSpPr>
            <p:spPr>
              <a:xfrm>
                <a:off x="1434" y="2208"/>
                <a:ext cx="52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routed</a:t>
                </a:r>
                <a:endParaRPr/>
              </a:p>
            </p:txBody>
          </p:sp>
        </p:grpSp>
        <p:cxnSp>
          <p:nvCxnSpPr>
            <p:cNvPr id="2714" name="Google Shape;2714;p61"/>
            <p:cNvCxnSpPr/>
            <p:nvPr/>
          </p:nvCxnSpPr>
          <p:spPr>
            <a:xfrm rot="10800000">
              <a:off x="2381250" y="3871913"/>
              <a:ext cx="0" cy="2038350"/>
            </a:xfrm>
            <a:prstGeom prst="straightConnector1">
              <a:avLst/>
            </a:prstGeom>
            <a:noFill/>
            <a:ln cap="flat" cmpd="sng" w="19050">
              <a:solidFill>
                <a:srgbClr val="000099"/>
              </a:solidFill>
              <a:prstDash val="solid"/>
              <a:round/>
              <a:headEnd len="med" w="med" type="none"/>
              <a:tailEnd len="med" w="med" type="triangle"/>
            </a:ln>
          </p:spPr>
        </p:cxnSp>
        <p:sp>
          <p:nvSpPr>
            <p:cNvPr id="2715" name="Google Shape;2715;p61"/>
            <p:cNvSpPr txBox="1"/>
            <p:nvPr/>
          </p:nvSpPr>
          <p:spPr>
            <a:xfrm>
              <a:off x="5324475" y="5784850"/>
              <a:ext cx="2655888"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physical</a:t>
              </a:r>
              <a:endParaRPr/>
            </a:p>
          </p:txBody>
        </p:sp>
        <p:sp>
          <p:nvSpPr>
            <p:cNvPr id="2716" name="Google Shape;2716;p61"/>
            <p:cNvSpPr txBox="1"/>
            <p:nvPr/>
          </p:nvSpPr>
          <p:spPr>
            <a:xfrm>
              <a:off x="5329238" y="5408613"/>
              <a:ext cx="2651125" cy="37623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link</a:t>
              </a:r>
              <a:endParaRPr/>
            </a:p>
          </p:txBody>
        </p:sp>
        <p:sp>
          <p:nvSpPr>
            <p:cNvPr id="2717" name="Google Shape;2717;p61"/>
            <p:cNvSpPr txBox="1"/>
            <p:nvPr/>
          </p:nvSpPr>
          <p:spPr>
            <a:xfrm>
              <a:off x="5329238" y="4757738"/>
              <a:ext cx="2651125"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network</a:t>
              </a:r>
              <a:endParaRPr/>
            </a:p>
            <a:p>
              <a:pPr indent="0" lvl="0" marL="0" marR="0" rtl="0" algn="r">
                <a:spcBef>
                  <a:spcPts val="0"/>
                </a:spcBef>
                <a:spcAft>
                  <a:spcPts val="0"/>
                </a:spcAft>
                <a:buNone/>
              </a:pPr>
              <a:r>
                <a:rPr lang="en-US" sz="1800">
                  <a:solidFill>
                    <a:schemeClr val="dk1"/>
                  </a:solidFill>
                  <a:latin typeface="Arial"/>
                  <a:ea typeface="Arial"/>
                  <a:cs typeface="Arial"/>
                  <a:sym typeface="Arial"/>
                </a:rPr>
                <a:t>   (IP)</a:t>
              </a:r>
              <a:endParaRPr/>
            </a:p>
          </p:txBody>
        </p:sp>
        <p:sp>
          <p:nvSpPr>
            <p:cNvPr id="2718" name="Google Shape;2718;p61"/>
            <p:cNvSpPr txBox="1"/>
            <p:nvPr/>
          </p:nvSpPr>
          <p:spPr>
            <a:xfrm>
              <a:off x="5329238" y="4106863"/>
              <a:ext cx="2651125"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transprt</a:t>
              </a:r>
              <a:endParaRPr/>
            </a:p>
            <a:p>
              <a:pPr indent="0" lvl="0" marL="0" marR="0" rtl="0" algn="r">
                <a:spcBef>
                  <a:spcPts val="0"/>
                </a:spcBef>
                <a:spcAft>
                  <a:spcPts val="0"/>
                </a:spcAft>
                <a:buNone/>
              </a:pPr>
              <a:r>
                <a:rPr lang="en-US" sz="1800">
                  <a:solidFill>
                    <a:schemeClr val="dk1"/>
                  </a:solidFill>
                  <a:latin typeface="Arial"/>
                  <a:ea typeface="Arial"/>
                  <a:cs typeface="Arial"/>
                  <a:sym typeface="Arial"/>
                </a:rPr>
                <a:t>  (UDP)</a:t>
              </a:r>
              <a:endParaRPr/>
            </a:p>
          </p:txBody>
        </p:sp>
        <p:grpSp>
          <p:nvGrpSpPr>
            <p:cNvPr id="2719" name="Google Shape;2719;p61"/>
            <p:cNvGrpSpPr/>
            <p:nvPr/>
          </p:nvGrpSpPr>
          <p:grpSpPr>
            <a:xfrm>
              <a:off x="5978525" y="3352800"/>
              <a:ext cx="1258888" cy="560388"/>
              <a:chOff x="1315" y="2154"/>
              <a:chExt cx="793" cy="353"/>
            </a:xfrm>
          </p:grpSpPr>
          <p:sp>
            <p:nvSpPr>
              <p:cNvPr id="2720" name="Google Shape;2720;p61"/>
              <p:cNvSpPr/>
              <p:nvPr/>
            </p:nvSpPr>
            <p:spPr>
              <a:xfrm>
                <a:off x="1315" y="2154"/>
                <a:ext cx="793" cy="353"/>
              </a:xfrm>
              <a:prstGeom prst="ellipse">
                <a:avLst/>
              </a:prstGeom>
              <a:solidFill>
                <a:srgbClr val="66CC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1" name="Google Shape;2721;p61"/>
              <p:cNvSpPr txBox="1"/>
              <p:nvPr/>
            </p:nvSpPr>
            <p:spPr>
              <a:xfrm>
                <a:off x="1434" y="2208"/>
                <a:ext cx="524"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routed</a:t>
                </a:r>
                <a:endParaRPr/>
              </a:p>
            </p:txBody>
          </p:sp>
        </p:grpSp>
        <p:cxnSp>
          <p:nvCxnSpPr>
            <p:cNvPr id="2722" name="Google Shape;2722;p61"/>
            <p:cNvCxnSpPr/>
            <p:nvPr/>
          </p:nvCxnSpPr>
          <p:spPr>
            <a:xfrm rot="10800000">
              <a:off x="6796088" y="3892550"/>
              <a:ext cx="0" cy="2038350"/>
            </a:xfrm>
            <a:prstGeom prst="straightConnector1">
              <a:avLst/>
            </a:prstGeom>
            <a:noFill/>
            <a:ln cap="flat" cmpd="sng" w="19050">
              <a:solidFill>
                <a:srgbClr val="000099"/>
              </a:solidFill>
              <a:prstDash val="solid"/>
              <a:round/>
              <a:headEnd len="med" w="med" type="none"/>
              <a:tailEnd len="med" w="med" type="triangle"/>
            </a:ln>
          </p:spPr>
        </p:cxnSp>
        <p:sp>
          <p:nvSpPr>
            <p:cNvPr id="2723" name="Google Shape;2723;p61"/>
            <p:cNvSpPr/>
            <p:nvPr/>
          </p:nvSpPr>
          <p:spPr>
            <a:xfrm>
              <a:off x="5364163" y="4794250"/>
              <a:ext cx="1233487" cy="574675"/>
            </a:xfrm>
            <a:prstGeom prst="rect">
              <a:avLst/>
            </a:prstGeom>
            <a:solidFill>
              <a:schemeClr val="lt1"/>
            </a:solidFill>
            <a:ln cap="flat" cmpd="sng" w="19050">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rgbClr val="CC0000"/>
                  </a:solidFill>
                  <a:latin typeface="Arial"/>
                  <a:ea typeface="Arial"/>
                  <a:cs typeface="Arial"/>
                  <a:sym typeface="Arial"/>
                </a:rPr>
                <a:t>forwarding</a:t>
              </a:r>
              <a:endParaRPr/>
            </a:p>
            <a:p>
              <a:pPr indent="0" lvl="0" marL="0" marR="0" rtl="0" algn="ctr">
                <a:spcBef>
                  <a:spcPts val="0"/>
                </a:spcBef>
                <a:spcAft>
                  <a:spcPts val="0"/>
                </a:spcAft>
                <a:buNone/>
              </a:pPr>
              <a:r>
                <a:rPr i="1" lang="en-US" sz="1800">
                  <a:solidFill>
                    <a:srgbClr val="CC0000"/>
                  </a:solidFill>
                  <a:latin typeface="Arial"/>
                  <a:ea typeface="Arial"/>
                  <a:cs typeface="Arial"/>
                  <a:sym typeface="Arial"/>
                </a:rPr>
                <a:t>table</a:t>
              </a:r>
              <a:endParaRPr/>
            </a:p>
          </p:txBody>
        </p:sp>
        <p:cxnSp>
          <p:nvCxnSpPr>
            <p:cNvPr id="2724" name="Google Shape;2724;p61"/>
            <p:cNvCxnSpPr/>
            <p:nvPr/>
          </p:nvCxnSpPr>
          <p:spPr>
            <a:xfrm>
              <a:off x="2381250" y="5910263"/>
              <a:ext cx="4408488" cy="0"/>
            </a:xfrm>
            <a:prstGeom prst="straightConnector1">
              <a:avLst/>
            </a:prstGeom>
            <a:noFill/>
            <a:ln cap="flat" cmpd="sng" w="19050">
              <a:solidFill>
                <a:srgbClr val="000099"/>
              </a:solidFill>
              <a:prstDash val="solid"/>
              <a:round/>
              <a:headEnd len="med" w="med" type="none"/>
              <a:tailEnd len="med" w="med" type="none"/>
            </a:ln>
          </p:spPr>
        </p:cxnSp>
        <p:cxnSp>
          <p:nvCxnSpPr>
            <p:cNvPr id="2725" name="Google Shape;2725;p61"/>
            <p:cNvCxnSpPr/>
            <p:nvPr/>
          </p:nvCxnSpPr>
          <p:spPr>
            <a:xfrm>
              <a:off x="2894013" y="3932238"/>
              <a:ext cx="0" cy="866775"/>
            </a:xfrm>
            <a:prstGeom prst="straightConnector1">
              <a:avLst/>
            </a:prstGeom>
            <a:noFill/>
            <a:ln cap="flat" cmpd="sng" w="19050">
              <a:solidFill>
                <a:srgbClr val="CC0000"/>
              </a:solidFill>
              <a:prstDash val="solid"/>
              <a:round/>
              <a:headEnd len="med" w="med" type="triangle"/>
              <a:tailEnd len="med" w="med" type="triangle"/>
            </a:ln>
          </p:spPr>
        </p:cxnSp>
        <p:cxnSp>
          <p:nvCxnSpPr>
            <p:cNvPr id="2726" name="Google Shape;2726;p61"/>
            <p:cNvCxnSpPr/>
            <p:nvPr/>
          </p:nvCxnSpPr>
          <p:spPr>
            <a:xfrm>
              <a:off x="6380163" y="3900488"/>
              <a:ext cx="0" cy="866775"/>
            </a:xfrm>
            <a:prstGeom prst="straightConnector1">
              <a:avLst/>
            </a:prstGeom>
            <a:noFill/>
            <a:ln cap="flat" cmpd="sng" w="19050">
              <a:solidFill>
                <a:srgbClr val="CC0000"/>
              </a:solidFill>
              <a:prstDash val="solid"/>
              <a:round/>
              <a:headEnd len="med" w="med" type="triangle"/>
              <a:tailEnd len="med" w="med" type="triangle"/>
            </a:ln>
          </p:spPr>
        </p:cxn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62"/>
          <p:cNvSpPr txBox="1"/>
          <p:nvPr>
            <p:ph type="title"/>
          </p:nvPr>
        </p:nvSpPr>
        <p:spPr>
          <a:xfrm>
            <a:off x="504385" y="839079"/>
            <a:ext cx="7697080" cy="6476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800"/>
              <a:buFont typeface="Times New Roman"/>
              <a:buNone/>
            </a:pPr>
            <a:r>
              <a:rPr b="1" lang="en-US" sz="3800">
                <a:latin typeface="Times New Roman"/>
                <a:ea typeface="Times New Roman"/>
                <a:cs typeface="Times New Roman"/>
                <a:sym typeface="Times New Roman"/>
              </a:rPr>
              <a:t>4.8 OSPF: Open Shortest Path First</a:t>
            </a:r>
            <a:endParaRPr/>
          </a:p>
        </p:txBody>
      </p:sp>
      <p:sp>
        <p:nvSpPr>
          <p:cNvPr id="2732" name="Google Shape;2732;p6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33" name="Google Shape;2733;p62"/>
          <p:cNvSpPr txBox="1"/>
          <p:nvPr>
            <p:ph idx="1" type="body"/>
          </p:nvPr>
        </p:nvSpPr>
        <p:spPr>
          <a:xfrm>
            <a:off x="628650" y="1633615"/>
            <a:ext cx="7448550" cy="4543425"/>
          </a:xfrm>
          <a:prstGeom prst="rect">
            <a:avLst/>
          </a:prstGeom>
          <a:noFill/>
          <a:ln>
            <a:noFill/>
          </a:ln>
        </p:spPr>
        <p:txBody>
          <a:bodyPr anchorCtr="0" anchor="t" bIns="45700" lIns="91425" spcFirstLastPara="1" rIns="91425" wrap="square" tIns="45700">
            <a:normAutofit fontScale="92500" lnSpcReduction="10000"/>
          </a:bodyPr>
          <a:lstStyle/>
          <a:p>
            <a:pPr indent="-338138" lvl="0" marL="338138" rtl="0" algn="just">
              <a:lnSpc>
                <a:spcPct val="90000"/>
              </a:lnSpc>
              <a:spcBef>
                <a:spcPts val="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“open”: sẵn sàng công khai.</a:t>
            </a:r>
            <a:endParaRPr/>
          </a:p>
          <a:p>
            <a:pPr indent="-338138" lvl="0" marL="338138" rtl="0" algn="just">
              <a:lnSpc>
                <a:spcPct val="9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Dùng thuật toán link state:</a:t>
            </a:r>
            <a:endParaRPr/>
          </a:p>
          <a:p>
            <a:pPr indent="-344488" lvl="1" marL="576263" rtl="0" algn="just">
              <a:lnSpc>
                <a:spcPct val="90000"/>
              </a:lnSpc>
              <a:spcBef>
                <a:spcPts val="8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Phổ biến packet LS.</a:t>
            </a:r>
            <a:endParaRPr/>
          </a:p>
          <a:p>
            <a:pPr indent="-344488" lvl="1" marL="576263" rtl="0" algn="just">
              <a:lnSpc>
                <a:spcPct val="90000"/>
              </a:lnSpc>
              <a:spcBef>
                <a:spcPts val="8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Bảng đồ cấu trúc mạng tại mỗi node.</a:t>
            </a:r>
            <a:endParaRPr/>
          </a:p>
          <a:p>
            <a:pPr indent="-344488" lvl="1" marL="576263" rtl="0" algn="just">
              <a:lnSpc>
                <a:spcPct val="90000"/>
              </a:lnSpc>
              <a:spcBef>
                <a:spcPts val="8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Tính toán đường đi dùng thuật toán Dijkstra.</a:t>
            </a:r>
            <a:endParaRPr/>
          </a:p>
          <a:p>
            <a:pPr indent="-338138" lvl="0" marL="338138" rtl="0" algn="just">
              <a:lnSpc>
                <a:spcPct val="9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Quảng cáo OSPF mang 1 entry cho mỗi neighbor.</a:t>
            </a:r>
            <a:endParaRPr/>
          </a:p>
          <a:p>
            <a:pPr indent="-338138" lvl="0" marL="338138" rtl="0" algn="just">
              <a:lnSpc>
                <a:spcPct val="9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Các quảng cáo được phát tán đến </a:t>
            </a:r>
            <a:r>
              <a:rPr lang="en-US">
                <a:solidFill>
                  <a:srgbClr val="FF0000"/>
                </a:solidFill>
                <a:latin typeface="Times New Roman"/>
                <a:ea typeface="Times New Roman"/>
                <a:cs typeface="Times New Roman"/>
                <a:sym typeface="Times New Roman"/>
              </a:rPr>
              <a:t>toàn bộ </a:t>
            </a:r>
            <a:r>
              <a:rPr lang="en-US">
                <a:latin typeface="Times New Roman"/>
                <a:ea typeface="Times New Roman"/>
                <a:cs typeface="Times New Roman"/>
                <a:sym typeface="Times New Roman"/>
              </a:rPr>
              <a:t>AS (Autonomous Systems).</a:t>
            </a:r>
            <a:endParaRPr/>
          </a:p>
          <a:p>
            <a:pPr indent="-344488" lvl="1" marL="576263" rtl="0" algn="just">
              <a:lnSpc>
                <a:spcPct val="90000"/>
              </a:lnSpc>
              <a:spcBef>
                <a:spcPts val="8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Được mang trong thông điệp OSPF trực tiếp trên IP (chứ không phải là TCP hoặc UDP).</a:t>
            </a:r>
            <a:endParaRPr/>
          </a:p>
          <a:p>
            <a:pPr indent="-338138" lvl="0" marL="338138" rtl="0" algn="just">
              <a:lnSpc>
                <a:spcPct val="90000"/>
              </a:lnSpc>
              <a:spcBef>
                <a:spcPts val="1000"/>
              </a:spcBef>
              <a:spcAft>
                <a:spcPts val="0"/>
              </a:spcAft>
              <a:buClr>
                <a:schemeClr val="dk1"/>
              </a:buClr>
              <a:buSzPct val="100000"/>
              <a:buFont typeface="Noto Sans Symbols"/>
              <a:buChar char="❖"/>
            </a:pPr>
            <a:r>
              <a:rPr lang="en-US">
                <a:latin typeface="Times New Roman"/>
                <a:ea typeface="Times New Roman"/>
                <a:cs typeface="Times New Roman"/>
                <a:sym typeface="Times New Roman"/>
              </a:rPr>
              <a:t>Giao thức </a:t>
            </a:r>
            <a:r>
              <a:rPr lang="en-US">
                <a:solidFill>
                  <a:srgbClr val="FF0000"/>
                </a:solidFill>
                <a:latin typeface="Times New Roman"/>
                <a:ea typeface="Times New Roman"/>
                <a:cs typeface="Times New Roman"/>
                <a:sym typeface="Times New Roman"/>
              </a:rPr>
              <a:t>định tuyến IS-IS</a:t>
            </a:r>
            <a:r>
              <a:rPr lang="en-US">
                <a:latin typeface="Times New Roman"/>
                <a:ea typeface="Times New Roman"/>
                <a:cs typeface="Times New Roman"/>
                <a:sym typeface="Times New Roman"/>
              </a:rPr>
              <a:t>: gần giống với OSPF.</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6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39" name="Google Shape;2739;p63"/>
          <p:cNvSpPr txBox="1"/>
          <p:nvPr>
            <p:ph type="title"/>
          </p:nvPr>
        </p:nvSpPr>
        <p:spPr>
          <a:xfrm>
            <a:off x="504384" y="748527"/>
            <a:ext cx="11183229" cy="981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800"/>
              <a:buFont typeface="Times New Roman"/>
              <a:buNone/>
            </a:pPr>
            <a:r>
              <a:rPr b="1" lang="en-US" sz="3800">
                <a:latin typeface="Times New Roman"/>
                <a:ea typeface="Times New Roman"/>
                <a:cs typeface="Times New Roman"/>
                <a:sym typeface="Times New Roman"/>
              </a:rPr>
              <a:t>4.8 OSPF: các đặc tính tiến bộ (không có trong RIP)</a:t>
            </a:r>
            <a:endParaRPr/>
          </a:p>
        </p:txBody>
      </p:sp>
      <p:sp>
        <p:nvSpPr>
          <p:cNvPr id="2740" name="Google Shape;2740;p63"/>
          <p:cNvSpPr txBox="1"/>
          <p:nvPr>
            <p:ph idx="1" type="body"/>
          </p:nvPr>
        </p:nvSpPr>
        <p:spPr>
          <a:xfrm>
            <a:off x="504384" y="1566048"/>
            <a:ext cx="11183228" cy="4543425"/>
          </a:xfrm>
          <a:prstGeom prst="rect">
            <a:avLst/>
          </a:prstGeom>
          <a:noFill/>
          <a:ln>
            <a:noFill/>
          </a:ln>
        </p:spPr>
        <p:txBody>
          <a:bodyPr anchorCtr="0" anchor="t" bIns="45700" lIns="91425" spcFirstLastPara="1" rIns="91425" wrap="square" tIns="45700">
            <a:normAutofit/>
          </a:bodyPr>
          <a:lstStyle/>
          <a:p>
            <a:pPr indent="-393700" lvl="0" marL="393700" rtl="0" algn="just">
              <a:lnSpc>
                <a:spcPct val="90000"/>
              </a:lnSpc>
              <a:spcBef>
                <a:spcPts val="0"/>
              </a:spcBef>
              <a:spcAft>
                <a:spcPts val="0"/>
              </a:spcAft>
              <a:buClr>
                <a:schemeClr val="dk1"/>
              </a:buClr>
              <a:buSzPts val="2800"/>
              <a:buFont typeface="Noto Sans Symbols"/>
              <a:buChar char="❖"/>
            </a:pPr>
            <a:r>
              <a:rPr lang="en-US">
                <a:solidFill>
                  <a:srgbClr val="FF0000"/>
                </a:solidFill>
                <a:latin typeface="Times New Roman"/>
                <a:ea typeface="Times New Roman"/>
                <a:cs typeface="Times New Roman"/>
                <a:sym typeface="Times New Roman"/>
              </a:rPr>
              <a:t>Bảo mật</a:t>
            </a:r>
            <a:r>
              <a:rPr lang="en-US">
                <a:latin typeface="Times New Roman"/>
                <a:ea typeface="Times New Roman"/>
                <a:cs typeface="Times New Roman"/>
                <a:sym typeface="Times New Roman"/>
              </a:rPr>
              <a:t>: tất cả các thông điệp OSPF được chứng thực (để chống lại sự xâm nhập có hại).</a:t>
            </a:r>
            <a:endParaRPr/>
          </a:p>
          <a:p>
            <a:pPr indent="-393700" lvl="0" marL="3937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Cho phép có </a:t>
            </a:r>
            <a:r>
              <a:rPr lang="en-US">
                <a:solidFill>
                  <a:srgbClr val="FF0000"/>
                </a:solidFill>
                <a:latin typeface="Times New Roman"/>
                <a:ea typeface="Times New Roman"/>
                <a:cs typeface="Times New Roman"/>
                <a:sym typeface="Times New Roman"/>
              </a:rPr>
              <a:t>nhiều đường đi </a:t>
            </a:r>
            <a:r>
              <a:rPr lang="en-US">
                <a:latin typeface="Times New Roman"/>
                <a:ea typeface="Times New Roman"/>
                <a:cs typeface="Times New Roman"/>
                <a:sym typeface="Times New Roman"/>
              </a:rPr>
              <a:t>có chi phí như nhau (RIP chỉ có 1).</a:t>
            </a:r>
            <a:endParaRPr/>
          </a:p>
          <a:p>
            <a:pPr indent="-393700" lvl="0" marL="3937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Với mỗi đường kết nối, nhiều số liệu chi phí (cost metrics) cho </a:t>
            </a:r>
            <a:r>
              <a:rPr lang="en-US">
                <a:solidFill>
                  <a:srgbClr val="FF0000"/>
                </a:solidFill>
                <a:latin typeface="Times New Roman"/>
                <a:ea typeface="Times New Roman"/>
                <a:cs typeface="Times New Roman"/>
                <a:sym typeface="Times New Roman"/>
              </a:rPr>
              <a:t>TOS</a:t>
            </a:r>
            <a:r>
              <a:rPr lang="en-US">
                <a:latin typeface="Times New Roman"/>
                <a:ea typeface="Times New Roman"/>
                <a:cs typeface="Times New Roman"/>
                <a:sym typeface="Times New Roman"/>
              </a:rPr>
              <a:t> khác nhau (ví dụ: chi phí đường kết nối vệ tinh được thiết lập “thấp” cho TOS nỗ lực tốt nhất; cao nhất cho TOS thời gian thực).</a:t>
            </a:r>
            <a:endParaRPr/>
          </a:p>
          <a:p>
            <a:pPr indent="-393700" lvl="0" marL="3937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Hỗ trợ uni- và </a:t>
            </a:r>
            <a:r>
              <a:rPr lang="en-US">
                <a:solidFill>
                  <a:srgbClr val="FF0000"/>
                </a:solidFill>
                <a:latin typeface="Times New Roman"/>
                <a:ea typeface="Times New Roman"/>
                <a:cs typeface="Times New Roman"/>
                <a:sym typeface="Times New Roman"/>
              </a:rPr>
              <a:t>multicast</a:t>
            </a:r>
            <a:r>
              <a:rPr lang="en-US">
                <a:latin typeface="Times New Roman"/>
                <a:ea typeface="Times New Roman"/>
                <a:cs typeface="Times New Roman"/>
                <a:sym typeface="Times New Roman"/>
              </a:rPr>
              <a:t> tích hợp:</a:t>
            </a:r>
            <a:endParaRPr/>
          </a:p>
          <a:p>
            <a:pPr indent="-398463"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Multicast OSPF (MOSPF) dùng cùng cơ sở dữ liệu cấu trúc mạng như OSPF.</a:t>
            </a:r>
            <a:endParaRPr/>
          </a:p>
          <a:p>
            <a:pPr indent="-393700" lvl="0" marL="3937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OSPF </a:t>
            </a:r>
            <a:r>
              <a:rPr lang="en-US">
                <a:solidFill>
                  <a:srgbClr val="FF0000"/>
                </a:solidFill>
                <a:latin typeface="Times New Roman"/>
                <a:ea typeface="Times New Roman"/>
                <a:cs typeface="Times New Roman"/>
                <a:sym typeface="Times New Roman"/>
              </a:rPr>
              <a:t>phân cấp </a:t>
            </a:r>
            <a:r>
              <a:rPr lang="en-US">
                <a:latin typeface="Times New Roman"/>
                <a:ea typeface="Times New Roman"/>
                <a:cs typeface="Times New Roman"/>
                <a:sym typeface="Times New Roman"/>
              </a:rPr>
              <a:t>trong các miền lớn (large domains).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64"/>
          <p:cNvSpPr txBox="1"/>
          <p:nvPr>
            <p:ph idx="12" type="sldNum"/>
          </p:nvPr>
        </p:nvSpPr>
        <p:spPr>
          <a:xfrm>
            <a:off x="4726631" y="6449000"/>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746" name="Google Shape;2746;p64"/>
          <p:cNvGrpSpPr/>
          <p:nvPr/>
        </p:nvGrpSpPr>
        <p:grpSpPr>
          <a:xfrm>
            <a:off x="2382799" y="1649490"/>
            <a:ext cx="7426401" cy="4611688"/>
            <a:chOff x="1033387" y="1187450"/>
            <a:chExt cx="7426401" cy="4611688"/>
          </a:xfrm>
        </p:grpSpPr>
        <p:sp>
          <p:nvSpPr>
            <p:cNvPr id="2747" name="Google Shape;2747;p64"/>
            <p:cNvSpPr/>
            <p:nvPr/>
          </p:nvSpPr>
          <p:spPr>
            <a:xfrm>
              <a:off x="2027238" y="1652588"/>
              <a:ext cx="6010275" cy="2206625"/>
            </a:xfrm>
            <a:custGeom>
              <a:rect b="b" l="l" r="r" t="t"/>
              <a:pathLst>
                <a:path extrusionOk="0" h="1390" w="3786">
                  <a:moveTo>
                    <a:pt x="408" y="575"/>
                  </a:moveTo>
                  <a:cubicBezTo>
                    <a:pt x="689" y="273"/>
                    <a:pt x="1286" y="110"/>
                    <a:pt x="1693" y="55"/>
                  </a:cubicBezTo>
                  <a:cubicBezTo>
                    <a:pt x="2100" y="0"/>
                    <a:pt x="2585" y="164"/>
                    <a:pt x="2852" y="245"/>
                  </a:cubicBezTo>
                  <a:cubicBezTo>
                    <a:pt x="3119" y="326"/>
                    <a:pt x="3163" y="420"/>
                    <a:pt x="3295" y="540"/>
                  </a:cubicBezTo>
                  <a:cubicBezTo>
                    <a:pt x="3427" y="660"/>
                    <a:pt x="3786" y="870"/>
                    <a:pt x="3702" y="1130"/>
                  </a:cubicBezTo>
                  <a:cubicBezTo>
                    <a:pt x="3618" y="1390"/>
                    <a:pt x="3209" y="1190"/>
                    <a:pt x="3035" y="1214"/>
                  </a:cubicBezTo>
                  <a:cubicBezTo>
                    <a:pt x="2870" y="1266"/>
                    <a:pt x="2655" y="1277"/>
                    <a:pt x="2655" y="1277"/>
                  </a:cubicBezTo>
                  <a:cubicBezTo>
                    <a:pt x="2655" y="1277"/>
                    <a:pt x="2160" y="1316"/>
                    <a:pt x="1918" y="1326"/>
                  </a:cubicBezTo>
                  <a:cubicBezTo>
                    <a:pt x="1676" y="1336"/>
                    <a:pt x="1387" y="1353"/>
                    <a:pt x="1201" y="1340"/>
                  </a:cubicBezTo>
                  <a:cubicBezTo>
                    <a:pt x="1015" y="1327"/>
                    <a:pt x="913" y="1278"/>
                    <a:pt x="801" y="1249"/>
                  </a:cubicBezTo>
                  <a:lnTo>
                    <a:pt x="527" y="1165"/>
                  </a:lnTo>
                  <a:cubicBezTo>
                    <a:pt x="404" y="1140"/>
                    <a:pt x="126" y="1159"/>
                    <a:pt x="63" y="1102"/>
                  </a:cubicBezTo>
                  <a:cubicBezTo>
                    <a:pt x="0" y="1045"/>
                    <a:pt x="85" y="919"/>
                    <a:pt x="148" y="821"/>
                  </a:cubicBezTo>
                  <a:cubicBezTo>
                    <a:pt x="205" y="733"/>
                    <a:pt x="127" y="877"/>
                    <a:pt x="408" y="575"/>
                  </a:cubicBezTo>
                  <a:close/>
                </a:path>
              </a:pathLst>
            </a:custGeom>
            <a:solidFill>
              <a:srgbClr val="3399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748" name="Google Shape;2748;p64"/>
            <p:cNvCxnSpPr/>
            <p:nvPr/>
          </p:nvCxnSpPr>
          <p:spPr>
            <a:xfrm flipH="1" rot="10800000">
              <a:off x="3679825" y="2039938"/>
              <a:ext cx="1058863" cy="346075"/>
            </a:xfrm>
            <a:prstGeom prst="straightConnector1">
              <a:avLst/>
            </a:prstGeom>
            <a:noFill/>
            <a:ln cap="flat" cmpd="sng" w="19050">
              <a:solidFill>
                <a:schemeClr val="dk1"/>
              </a:solidFill>
              <a:prstDash val="solid"/>
              <a:round/>
              <a:headEnd len="med" w="med" type="none"/>
              <a:tailEnd len="med" w="med" type="none"/>
            </a:ln>
          </p:spPr>
        </p:cxnSp>
        <p:cxnSp>
          <p:nvCxnSpPr>
            <p:cNvPr id="2749" name="Google Shape;2749;p64"/>
            <p:cNvCxnSpPr/>
            <p:nvPr/>
          </p:nvCxnSpPr>
          <p:spPr>
            <a:xfrm>
              <a:off x="4957763" y="2036763"/>
              <a:ext cx="1169987" cy="344487"/>
            </a:xfrm>
            <a:prstGeom prst="straightConnector1">
              <a:avLst/>
            </a:prstGeom>
            <a:noFill/>
            <a:ln cap="flat" cmpd="sng" w="19050">
              <a:solidFill>
                <a:schemeClr val="dk1"/>
              </a:solidFill>
              <a:prstDash val="solid"/>
              <a:round/>
              <a:headEnd len="med" w="med" type="none"/>
              <a:tailEnd len="med" w="med" type="none"/>
            </a:ln>
          </p:spPr>
        </p:cxnSp>
        <p:cxnSp>
          <p:nvCxnSpPr>
            <p:cNvPr id="2750" name="Google Shape;2750;p64"/>
            <p:cNvCxnSpPr/>
            <p:nvPr/>
          </p:nvCxnSpPr>
          <p:spPr>
            <a:xfrm>
              <a:off x="6369050" y="2435225"/>
              <a:ext cx="803275" cy="801688"/>
            </a:xfrm>
            <a:prstGeom prst="straightConnector1">
              <a:avLst/>
            </a:prstGeom>
            <a:noFill/>
            <a:ln cap="flat" cmpd="sng" w="19050">
              <a:solidFill>
                <a:schemeClr val="dk1"/>
              </a:solidFill>
              <a:prstDash val="solid"/>
              <a:round/>
              <a:headEnd len="med" w="med" type="none"/>
              <a:tailEnd len="med" w="med" type="none"/>
            </a:ln>
          </p:spPr>
        </p:cxnSp>
        <p:cxnSp>
          <p:nvCxnSpPr>
            <p:cNvPr id="2751" name="Google Shape;2751;p64"/>
            <p:cNvCxnSpPr/>
            <p:nvPr/>
          </p:nvCxnSpPr>
          <p:spPr>
            <a:xfrm flipH="1" rot="10800000">
              <a:off x="4948238" y="2330450"/>
              <a:ext cx="1271587" cy="1182688"/>
            </a:xfrm>
            <a:prstGeom prst="straightConnector1">
              <a:avLst/>
            </a:prstGeom>
            <a:noFill/>
            <a:ln cap="flat" cmpd="sng" w="19050">
              <a:solidFill>
                <a:schemeClr val="dk1"/>
              </a:solidFill>
              <a:prstDash val="solid"/>
              <a:round/>
              <a:headEnd len="med" w="med" type="none"/>
              <a:tailEnd len="med" w="med" type="none"/>
            </a:ln>
          </p:spPr>
        </p:cxnSp>
        <p:cxnSp>
          <p:nvCxnSpPr>
            <p:cNvPr id="2752" name="Google Shape;2752;p64"/>
            <p:cNvCxnSpPr/>
            <p:nvPr/>
          </p:nvCxnSpPr>
          <p:spPr>
            <a:xfrm>
              <a:off x="3683000" y="2471738"/>
              <a:ext cx="1138238" cy="992187"/>
            </a:xfrm>
            <a:prstGeom prst="straightConnector1">
              <a:avLst/>
            </a:prstGeom>
            <a:noFill/>
            <a:ln cap="flat" cmpd="sng" w="19050">
              <a:solidFill>
                <a:schemeClr val="dk1"/>
              </a:solidFill>
              <a:prstDash val="solid"/>
              <a:round/>
              <a:headEnd len="med" w="med" type="none"/>
              <a:tailEnd len="med" w="med" type="none"/>
            </a:ln>
          </p:spPr>
        </p:cxnSp>
        <p:cxnSp>
          <p:nvCxnSpPr>
            <p:cNvPr id="2753" name="Google Shape;2753;p64"/>
            <p:cNvCxnSpPr/>
            <p:nvPr/>
          </p:nvCxnSpPr>
          <p:spPr>
            <a:xfrm flipH="1">
              <a:off x="6780213" y="3236913"/>
              <a:ext cx="400050" cy="881062"/>
            </a:xfrm>
            <a:prstGeom prst="straightConnector1">
              <a:avLst/>
            </a:prstGeom>
            <a:noFill/>
            <a:ln cap="flat" cmpd="sng" w="19050">
              <a:solidFill>
                <a:schemeClr val="dk1"/>
              </a:solidFill>
              <a:prstDash val="solid"/>
              <a:round/>
              <a:headEnd len="med" w="med" type="none"/>
              <a:tailEnd len="med" w="med" type="none"/>
            </a:ln>
          </p:spPr>
        </p:cxnSp>
        <p:cxnSp>
          <p:nvCxnSpPr>
            <p:cNvPr id="2754" name="Google Shape;2754;p64"/>
            <p:cNvCxnSpPr/>
            <p:nvPr/>
          </p:nvCxnSpPr>
          <p:spPr>
            <a:xfrm>
              <a:off x="6808788" y="4090988"/>
              <a:ext cx="893762" cy="836612"/>
            </a:xfrm>
            <a:prstGeom prst="straightConnector1">
              <a:avLst/>
            </a:prstGeom>
            <a:noFill/>
            <a:ln cap="flat" cmpd="sng" w="19050">
              <a:solidFill>
                <a:schemeClr val="dk1"/>
              </a:solidFill>
              <a:prstDash val="solid"/>
              <a:round/>
              <a:headEnd len="med" w="med" type="none"/>
              <a:tailEnd len="med" w="med" type="none"/>
            </a:ln>
          </p:spPr>
        </p:cxnSp>
        <p:cxnSp>
          <p:nvCxnSpPr>
            <p:cNvPr id="2755" name="Google Shape;2755;p64"/>
            <p:cNvCxnSpPr/>
            <p:nvPr/>
          </p:nvCxnSpPr>
          <p:spPr>
            <a:xfrm>
              <a:off x="4841875" y="3405188"/>
              <a:ext cx="547688" cy="1338262"/>
            </a:xfrm>
            <a:prstGeom prst="straightConnector1">
              <a:avLst/>
            </a:prstGeom>
            <a:noFill/>
            <a:ln cap="flat" cmpd="sng" w="19050">
              <a:solidFill>
                <a:schemeClr val="dk1"/>
              </a:solidFill>
              <a:prstDash val="solid"/>
              <a:round/>
              <a:headEnd len="med" w="med" type="none"/>
              <a:tailEnd len="med" w="med" type="none"/>
            </a:ln>
          </p:spPr>
        </p:cxnSp>
        <p:cxnSp>
          <p:nvCxnSpPr>
            <p:cNvPr id="2756" name="Google Shape;2756;p64"/>
            <p:cNvCxnSpPr/>
            <p:nvPr/>
          </p:nvCxnSpPr>
          <p:spPr>
            <a:xfrm>
              <a:off x="4403725" y="4268788"/>
              <a:ext cx="246063" cy="971550"/>
            </a:xfrm>
            <a:prstGeom prst="straightConnector1">
              <a:avLst/>
            </a:prstGeom>
            <a:noFill/>
            <a:ln cap="flat" cmpd="sng" w="19050">
              <a:solidFill>
                <a:schemeClr val="dk1"/>
              </a:solidFill>
              <a:prstDash val="solid"/>
              <a:round/>
              <a:headEnd len="med" w="med" type="none"/>
              <a:tailEnd len="med" w="med" type="none"/>
            </a:ln>
          </p:spPr>
        </p:cxnSp>
        <p:cxnSp>
          <p:nvCxnSpPr>
            <p:cNvPr id="2757" name="Google Shape;2757;p64"/>
            <p:cNvCxnSpPr/>
            <p:nvPr/>
          </p:nvCxnSpPr>
          <p:spPr>
            <a:xfrm flipH="1">
              <a:off x="4646613" y="4775200"/>
              <a:ext cx="723900" cy="457200"/>
            </a:xfrm>
            <a:prstGeom prst="straightConnector1">
              <a:avLst/>
            </a:prstGeom>
            <a:noFill/>
            <a:ln cap="flat" cmpd="sng" w="19050">
              <a:solidFill>
                <a:schemeClr val="dk1"/>
              </a:solidFill>
              <a:prstDash val="solid"/>
              <a:round/>
              <a:headEnd len="med" w="med" type="none"/>
              <a:tailEnd len="med" w="med" type="none"/>
            </a:ln>
          </p:spPr>
        </p:cxnSp>
        <p:cxnSp>
          <p:nvCxnSpPr>
            <p:cNvPr id="2758" name="Google Shape;2758;p64"/>
            <p:cNvCxnSpPr/>
            <p:nvPr/>
          </p:nvCxnSpPr>
          <p:spPr>
            <a:xfrm flipH="1">
              <a:off x="4454525" y="3519488"/>
              <a:ext cx="388938" cy="779462"/>
            </a:xfrm>
            <a:prstGeom prst="straightConnector1">
              <a:avLst/>
            </a:prstGeom>
            <a:noFill/>
            <a:ln cap="flat" cmpd="sng" w="19050">
              <a:solidFill>
                <a:schemeClr val="dk1"/>
              </a:solidFill>
              <a:prstDash val="solid"/>
              <a:round/>
              <a:headEnd len="med" w="med" type="none"/>
              <a:tailEnd len="med" w="med" type="none"/>
            </a:ln>
          </p:spPr>
        </p:cxnSp>
        <p:cxnSp>
          <p:nvCxnSpPr>
            <p:cNvPr id="2759" name="Google Shape;2759;p64"/>
            <p:cNvCxnSpPr/>
            <p:nvPr/>
          </p:nvCxnSpPr>
          <p:spPr>
            <a:xfrm flipH="1">
              <a:off x="2689225" y="2319338"/>
              <a:ext cx="857250" cy="846137"/>
            </a:xfrm>
            <a:prstGeom prst="straightConnector1">
              <a:avLst/>
            </a:prstGeom>
            <a:noFill/>
            <a:ln cap="flat" cmpd="sng" w="19050">
              <a:solidFill>
                <a:schemeClr val="dk1"/>
              </a:solidFill>
              <a:prstDash val="solid"/>
              <a:round/>
              <a:headEnd len="med" w="med" type="none"/>
              <a:tailEnd len="med" w="med" type="none"/>
            </a:ln>
          </p:spPr>
        </p:cxnSp>
        <p:cxnSp>
          <p:nvCxnSpPr>
            <p:cNvPr id="2760" name="Google Shape;2760;p64"/>
            <p:cNvCxnSpPr/>
            <p:nvPr/>
          </p:nvCxnSpPr>
          <p:spPr>
            <a:xfrm flipH="1">
              <a:off x="2084388" y="3171825"/>
              <a:ext cx="577850" cy="790575"/>
            </a:xfrm>
            <a:prstGeom prst="straightConnector1">
              <a:avLst/>
            </a:prstGeom>
            <a:noFill/>
            <a:ln cap="flat" cmpd="sng" w="19050">
              <a:solidFill>
                <a:schemeClr val="dk1"/>
              </a:solidFill>
              <a:prstDash val="solid"/>
              <a:round/>
              <a:headEnd len="med" w="med" type="none"/>
              <a:tailEnd len="med" w="med" type="none"/>
            </a:ln>
          </p:spPr>
        </p:cxnSp>
        <p:cxnSp>
          <p:nvCxnSpPr>
            <p:cNvPr id="2761" name="Google Shape;2761;p64"/>
            <p:cNvCxnSpPr/>
            <p:nvPr/>
          </p:nvCxnSpPr>
          <p:spPr>
            <a:xfrm flipH="1">
              <a:off x="1435100" y="4024313"/>
              <a:ext cx="622300" cy="600075"/>
            </a:xfrm>
            <a:prstGeom prst="straightConnector1">
              <a:avLst/>
            </a:prstGeom>
            <a:noFill/>
            <a:ln cap="flat" cmpd="sng" w="19050">
              <a:solidFill>
                <a:schemeClr val="dk1"/>
              </a:solidFill>
              <a:prstDash val="solid"/>
              <a:round/>
              <a:headEnd len="med" w="med" type="none"/>
              <a:tailEnd len="med" w="med" type="none"/>
            </a:ln>
          </p:spPr>
        </p:cxnSp>
        <p:cxnSp>
          <p:nvCxnSpPr>
            <p:cNvPr id="2762" name="Google Shape;2762;p64"/>
            <p:cNvCxnSpPr/>
            <p:nvPr/>
          </p:nvCxnSpPr>
          <p:spPr>
            <a:xfrm flipH="1">
              <a:off x="2290763" y="4552950"/>
              <a:ext cx="433387" cy="677863"/>
            </a:xfrm>
            <a:prstGeom prst="straightConnector1">
              <a:avLst/>
            </a:prstGeom>
            <a:noFill/>
            <a:ln cap="flat" cmpd="sng" w="19050">
              <a:solidFill>
                <a:schemeClr val="dk1"/>
              </a:solidFill>
              <a:prstDash val="solid"/>
              <a:round/>
              <a:headEnd len="med" w="med" type="none"/>
              <a:tailEnd len="med" w="med" type="none"/>
            </a:ln>
          </p:spPr>
        </p:cxnSp>
        <p:cxnSp>
          <p:nvCxnSpPr>
            <p:cNvPr id="2763" name="Google Shape;2763;p64"/>
            <p:cNvCxnSpPr/>
            <p:nvPr/>
          </p:nvCxnSpPr>
          <p:spPr>
            <a:xfrm>
              <a:off x="2163763" y="3981450"/>
              <a:ext cx="636587" cy="520700"/>
            </a:xfrm>
            <a:prstGeom prst="straightConnector1">
              <a:avLst/>
            </a:prstGeom>
            <a:noFill/>
            <a:ln cap="flat" cmpd="sng" w="19050">
              <a:solidFill>
                <a:schemeClr val="dk1"/>
              </a:solidFill>
              <a:prstDash val="solid"/>
              <a:round/>
              <a:headEnd len="med" w="med" type="none"/>
              <a:tailEnd len="med" w="med" type="none"/>
            </a:ln>
          </p:spPr>
        </p:cxnSp>
        <p:sp>
          <p:nvSpPr>
            <p:cNvPr id="2764" name="Google Shape;2764;p64"/>
            <p:cNvSpPr/>
            <p:nvPr/>
          </p:nvSpPr>
          <p:spPr>
            <a:xfrm>
              <a:off x="1087438" y="2833688"/>
              <a:ext cx="2185987" cy="2820987"/>
            </a:xfrm>
            <a:custGeom>
              <a:rect b="b" l="l" r="r" t="t"/>
              <a:pathLst>
                <a:path extrusionOk="0" h="1777" w="1377">
                  <a:moveTo>
                    <a:pt x="671" y="245"/>
                  </a:moveTo>
                  <a:cubicBezTo>
                    <a:pt x="604" y="317"/>
                    <a:pt x="533" y="382"/>
                    <a:pt x="474" y="463"/>
                  </a:cubicBezTo>
                  <a:cubicBezTo>
                    <a:pt x="415" y="544"/>
                    <a:pt x="366" y="663"/>
                    <a:pt x="319" y="730"/>
                  </a:cubicBezTo>
                  <a:cubicBezTo>
                    <a:pt x="272" y="797"/>
                    <a:pt x="242" y="800"/>
                    <a:pt x="193" y="863"/>
                  </a:cubicBezTo>
                  <a:cubicBezTo>
                    <a:pt x="144" y="926"/>
                    <a:pt x="48" y="1027"/>
                    <a:pt x="24" y="1109"/>
                  </a:cubicBezTo>
                  <a:cubicBezTo>
                    <a:pt x="0" y="1191"/>
                    <a:pt x="10" y="1295"/>
                    <a:pt x="46" y="1355"/>
                  </a:cubicBezTo>
                  <a:cubicBezTo>
                    <a:pt x="82" y="1415"/>
                    <a:pt x="172" y="1437"/>
                    <a:pt x="242" y="1467"/>
                  </a:cubicBezTo>
                  <a:cubicBezTo>
                    <a:pt x="312" y="1497"/>
                    <a:pt x="404" y="1499"/>
                    <a:pt x="467" y="1538"/>
                  </a:cubicBezTo>
                  <a:cubicBezTo>
                    <a:pt x="530" y="1577"/>
                    <a:pt x="518" y="1669"/>
                    <a:pt x="622" y="1699"/>
                  </a:cubicBezTo>
                  <a:cubicBezTo>
                    <a:pt x="726" y="1729"/>
                    <a:pt x="986" y="1777"/>
                    <a:pt x="1092" y="1720"/>
                  </a:cubicBezTo>
                  <a:cubicBezTo>
                    <a:pt x="1198" y="1663"/>
                    <a:pt x="1219" y="1471"/>
                    <a:pt x="1261" y="1355"/>
                  </a:cubicBezTo>
                  <a:cubicBezTo>
                    <a:pt x="1303" y="1239"/>
                    <a:pt x="1377" y="1150"/>
                    <a:pt x="1345" y="1025"/>
                  </a:cubicBezTo>
                  <a:cubicBezTo>
                    <a:pt x="1313" y="900"/>
                    <a:pt x="1084" y="727"/>
                    <a:pt x="1071" y="603"/>
                  </a:cubicBezTo>
                  <a:cubicBezTo>
                    <a:pt x="1058" y="479"/>
                    <a:pt x="1237" y="374"/>
                    <a:pt x="1268" y="280"/>
                  </a:cubicBezTo>
                  <a:cubicBezTo>
                    <a:pt x="1299" y="186"/>
                    <a:pt x="1320" y="82"/>
                    <a:pt x="1254" y="41"/>
                  </a:cubicBezTo>
                  <a:cubicBezTo>
                    <a:pt x="1188" y="0"/>
                    <a:pt x="970" y="2"/>
                    <a:pt x="874" y="34"/>
                  </a:cubicBezTo>
                  <a:cubicBezTo>
                    <a:pt x="778" y="66"/>
                    <a:pt x="738" y="173"/>
                    <a:pt x="671" y="245"/>
                  </a:cubicBezTo>
                  <a:close/>
                </a:path>
              </a:pathLst>
            </a:custGeom>
            <a:noFill/>
            <a:ln cap="flat" cmpd="sng" w="1905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5" name="Google Shape;2765;p64"/>
            <p:cNvSpPr/>
            <p:nvPr/>
          </p:nvSpPr>
          <p:spPr>
            <a:xfrm>
              <a:off x="3951288" y="3068638"/>
              <a:ext cx="1903412" cy="2730500"/>
            </a:xfrm>
            <a:custGeom>
              <a:rect b="b" l="l" r="r" t="t"/>
              <a:pathLst>
                <a:path extrusionOk="0" h="1720" w="1199">
                  <a:moveTo>
                    <a:pt x="651" y="20"/>
                  </a:moveTo>
                  <a:cubicBezTo>
                    <a:pt x="595" y="0"/>
                    <a:pt x="643" y="10"/>
                    <a:pt x="609" y="20"/>
                  </a:cubicBezTo>
                  <a:cubicBezTo>
                    <a:pt x="575" y="30"/>
                    <a:pt x="499" y="45"/>
                    <a:pt x="447" y="83"/>
                  </a:cubicBezTo>
                  <a:cubicBezTo>
                    <a:pt x="395" y="121"/>
                    <a:pt x="354" y="178"/>
                    <a:pt x="300" y="245"/>
                  </a:cubicBezTo>
                  <a:cubicBezTo>
                    <a:pt x="246" y="312"/>
                    <a:pt x="173" y="379"/>
                    <a:pt x="124" y="483"/>
                  </a:cubicBezTo>
                  <a:cubicBezTo>
                    <a:pt x="75" y="587"/>
                    <a:pt x="10" y="742"/>
                    <a:pt x="5" y="870"/>
                  </a:cubicBezTo>
                  <a:cubicBezTo>
                    <a:pt x="0" y="998"/>
                    <a:pt x="50" y="1122"/>
                    <a:pt x="96" y="1249"/>
                  </a:cubicBezTo>
                  <a:cubicBezTo>
                    <a:pt x="142" y="1376"/>
                    <a:pt x="153" y="1564"/>
                    <a:pt x="279" y="1635"/>
                  </a:cubicBezTo>
                  <a:cubicBezTo>
                    <a:pt x="405" y="1706"/>
                    <a:pt x="711" y="1720"/>
                    <a:pt x="855" y="1678"/>
                  </a:cubicBezTo>
                  <a:cubicBezTo>
                    <a:pt x="999" y="1636"/>
                    <a:pt x="1089" y="1492"/>
                    <a:pt x="1143" y="1383"/>
                  </a:cubicBezTo>
                  <a:cubicBezTo>
                    <a:pt x="1197" y="1274"/>
                    <a:pt x="1199" y="1129"/>
                    <a:pt x="1178" y="1024"/>
                  </a:cubicBezTo>
                  <a:cubicBezTo>
                    <a:pt x="1157" y="919"/>
                    <a:pt x="1057" y="854"/>
                    <a:pt x="1016" y="750"/>
                  </a:cubicBezTo>
                  <a:cubicBezTo>
                    <a:pt x="975" y="646"/>
                    <a:pt x="944" y="501"/>
                    <a:pt x="932" y="399"/>
                  </a:cubicBezTo>
                  <a:cubicBezTo>
                    <a:pt x="920" y="297"/>
                    <a:pt x="994" y="203"/>
                    <a:pt x="946" y="139"/>
                  </a:cubicBezTo>
                  <a:cubicBezTo>
                    <a:pt x="898" y="75"/>
                    <a:pt x="707" y="40"/>
                    <a:pt x="651" y="20"/>
                  </a:cubicBezTo>
                  <a:close/>
                </a:path>
              </a:pathLst>
            </a:custGeom>
            <a:noFill/>
            <a:ln cap="flat" cmpd="sng" w="1905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6" name="Google Shape;2766;p64"/>
            <p:cNvSpPr/>
            <p:nvPr/>
          </p:nvSpPr>
          <p:spPr>
            <a:xfrm>
              <a:off x="6380163" y="2774950"/>
              <a:ext cx="2079625" cy="2720975"/>
            </a:xfrm>
            <a:custGeom>
              <a:rect b="b" l="l" r="r" t="t"/>
              <a:pathLst>
                <a:path extrusionOk="0" h="1714" w="1310">
                  <a:moveTo>
                    <a:pt x="470" y="29"/>
                  </a:moveTo>
                  <a:cubicBezTo>
                    <a:pt x="373" y="0"/>
                    <a:pt x="308" y="123"/>
                    <a:pt x="245" y="198"/>
                  </a:cubicBezTo>
                  <a:cubicBezTo>
                    <a:pt x="182" y="273"/>
                    <a:pt x="130" y="385"/>
                    <a:pt x="90" y="479"/>
                  </a:cubicBezTo>
                  <a:cubicBezTo>
                    <a:pt x="50" y="573"/>
                    <a:pt x="12" y="651"/>
                    <a:pt x="6" y="760"/>
                  </a:cubicBezTo>
                  <a:cubicBezTo>
                    <a:pt x="0" y="869"/>
                    <a:pt x="7" y="1042"/>
                    <a:pt x="55" y="1132"/>
                  </a:cubicBezTo>
                  <a:cubicBezTo>
                    <a:pt x="103" y="1222"/>
                    <a:pt x="191" y="1232"/>
                    <a:pt x="294" y="1301"/>
                  </a:cubicBezTo>
                  <a:cubicBezTo>
                    <a:pt x="397" y="1370"/>
                    <a:pt x="536" y="1479"/>
                    <a:pt x="673" y="1546"/>
                  </a:cubicBezTo>
                  <a:cubicBezTo>
                    <a:pt x="810" y="1613"/>
                    <a:pt x="1018" y="1714"/>
                    <a:pt x="1116" y="1701"/>
                  </a:cubicBezTo>
                  <a:cubicBezTo>
                    <a:pt x="1214" y="1688"/>
                    <a:pt x="1310" y="1559"/>
                    <a:pt x="1263" y="1469"/>
                  </a:cubicBezTo>
                  <a:cubicBezTo>
                    <a:pt x="1216" y="1379"/>
                    <a:pt x="925" y="1270"/>
                    <a:pt x="835" y="1160"/>
                  </a:cubicBezTo>
                  <a:cubicBezTo>
                    <a:pt x="745" y="1050"/>
                    <a:pt x="723" y="940"/>
                    <a:pt x="722" y="809"/>
                  </a:cubicBezTo>
                  <a:cubicBezTo>
                    <a:pt x="721" y="678"/>
                    <a:pt x="871" y="504"/>
                    <a:pt x="828" y="373"/>
                  </a:cubicBezTo>
                  <a:cubicBezTo>
                    <a:pt x="785" y="242"/>
                    <a:pt x="567" y="58"/>
                    <a:pt x="470" y="29"/>
                  </a:cubicBezTo>
                  <a:close/>
                </a:path>
              </a:pathLst>
            </a:custGeom>
            <a:noFill/>
            <a:ln cap="flat" cmpd="sng" w="1905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7" name="Google Shape;2767;p64"/>
            <p:cNvSpPr txBox="1"/>
            <p:nvPr/>
          </p:nvSpPr>
          <p:spPr>
            <a:xfrm>
              <a:off x="4865875" y="1294120"/>
              <a:ext cx="32207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C0000"/>
                  </a:solidFill>
                  <a:latin typeface="Times New Roman"/>
                  <a:ea typeface="Times New Roman"/>
                  <a:cs typeface="Times New Roman"/>
                  <a:sym typeface="Times New Roman"/>
                </a:rPr>
                <a:t>Router biên (bourdary router)</a:t>
              </a:r>
              <a:endParaRPr/>
            </a:p>
          </p:txBody>
        </p:sp>
        <p:sp>
          <p:nvSpPr>
            <p:cNvPr id="2768" name="Google Shape;2768;p64"/>
            <p:cNvSpPr txBox="1"/>
            <p:nvPr/>
          </p:nvSpPr>
          <p:spPr>
            <a:xfrm>
              <a:off x="6025814" y="1685082"/>
              <a:ext cx="18421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C0000"/>
                  </a:solidFill>
                  <a:latin typeface="Times New Roman"/>
                  <a:ea typeface="Times New Roman"/>
                  <a:cs typeface="Times New Roman"/>
                  <a:sym typeface="Times New Roman"/>
                </a:rPr>
                <a:t>backbone router</a:t>
              </a:r>
              <a:endParaRPr/>
            </a:p>
          </p:txBody>
        </p:sp>
        <p:sp>
          <p:nvSpPr>
            <p:cNvPr id="2769" name="Google Shape;2769;p64"/>
            <p:cNvSpPr txBox="1"/>
            <p:nvPr/>
          </p:nvSpPr>
          <p:spPr>
            <a:xfrm>
              <a:off x="1033387" y="5288748"/>
              <a:ext cx="8034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area 1</a:t>
              </a:r>
              <a:endParaRPr/>
            </a:p>
          </p:txBody>
        </p:sp>
        <p:sp>
          <p:nvSpPr>
            <p:cNvPr id="2770" name="Google Shape;2770;p64"/>
            <p:cNvSpPr txBox="1"/>
            <p:nvPr/>
          </p:nvSpPr>
          <p:spPr>
            <a:xfrm>
              <a:off x="3377004" y="5070475"/>
              <a:ext cx="8034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area 2</a:t>
              </a:r>
              <a:endParaRPr/>
            </a:p>
          </p:txBody>
        </p:sp>
        <p:sp>
          <p:nvSpPr>
            <p:cNvPr id="2771" name="Google Shape;2771;p64"/>
            <p:cNvSpPr txBox="1"/>
            <p:nvPr/>
          </p:nvSpPr>
          <p:spPr>
            <a:xfrm>
              <a:off x="7559603" y="4098646"/>
              <a:ext cx="8034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area 3</a:t>
              </a:r>
              <a:endParaRPr/>
            </a:p>
          </p:txBody>
        </p:sp>
        <p:sp>
          <p:nvSpPr>
            <p:cNvPr id="2772" name="Google Shape;2772;p64"/>
            <p:cNvSpPr txBox="1"/>
            <p:nvPr/>
          </p:nvSpPr>
          <p:spPr>
            <a:xfrm>
              <a:off x="4394200" y="2411413"/>
              <a:ext cx="128587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backbone</a:t>
              </a:r>
              <a:endParaRPr/>
            </a:p>
          </p:txBody>
        </p:sp>
        <p:sp>
          <p:nvSpPr>
            <p:cNvPr id="2773" name="Google Shape;2773;p64"/>
            <p:cNvSpPr txBox="1"/>
            <p:nvPr/>
          </p:nvSpPr>
          <p:spPr>
            <a:xfrm>
              <a:off x="3219450" y="2822575"/>
              <a:ext cx="895350" cy="792163"/>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lang="en-US" sz="1800">
                  <a:solidFill>
                    <a:schemeClr val="lt1"/>
                  </a:solidFill>
                  <a:latin typeface="Arial"/>
                  <a:ea typeface="Arial"/>
                  <a:cs typeface="Arial"/>
                  <a:sym typeface="Arial"/>
                </a:rPr>
                <a:t>area</a:t>
              </a:r>
              <a:endParaRPr/>
            </a:p>
            <a:p>
              <a:pPr indent="0" lvl="0" marL="0" marR="0" rtl="0" algn="l">
                <a:lnSpc>
                  <a:spcPct val="85000"/>
                </a:lnSpc>
                <a:spcBef>
                  <a:spcPts val="0"/>
                </a:spcBef>
                <a:spcAft>
                  <a:spcPts val="0"/>
                </a:spcAft>
                <a:buNone/>
              </a:pPr>
              <a:r>
                <a:rPr lang="en-US" sz="1800">
                  <a:solidFill>
                    <a:schemeClr val="lt1"/>
                  </a:solidFill>
                  <a:latin typeface="Arial"/>
                  <a:ea typeface="Arial"/>
                  <a:cs typeface="Arial"/>
                  <a:sym typeface="Arial"/>
                </a:rPr>
                <a:t>border</a:t>
              </a:r>
              <a:endParaRPr/>
            </a:p>
            <a:p>
              <a:pPr indent="0" lvl="0" marL="0" marR="0" rtl="0" algn="l">
                <a:lnSpc>
                  <a:spcPct val="85000"/>
                </a:lnSpc>
                <a:spcBef>
                  <a:spcPts val="0"/>
                </a:spcBef>
                <a:spcAft>
                  <a:spcPts val="0"/>
                </a:spcAft>
                <a:buNone/>
              </a:pPr>
              <a:r>
                <a:rPr lang="en-US" sz="1800">
                  <a:solidFill>
                    <a:schemeClr val="lt1"/>
                  </a:solidFill>
                  <a:latin typeface="Arial"/>
                  <a:ea typeface="Arial"/>
                  <a:cs typeface="Arial"/>
                  <a:sym typeface="Arial"/>
                </a:rPr>
                <a:t>routers</a:t>
              </a:r>
              <a:endParaRPr/>
            </a:p>
          </p:txBody>
        </p:sp>
        <p:sp>
          <p:nvSpPr>
            <p:cNvPr id="2774" name="Google Shape;2774;p64"/>
            <p:cNvSpPr txBox="1"/>
            <p:nvPr/>
          </p:nvSpPr>
          <p:spPr>
            <a:xfrm>
              <a:off x="5969000" y="5048250"/>
              <a:ext cx="965329" cy="615553"/>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None/>
              </a:pPr>
              <a:r>
                <a:rPr lang="en-US" sz="2000">
                  <a:solidFill>
                    <a:srgbClr val="CC0000"/>
                  </a:solidFill>
                  <a:latin typeface="Times New Roman"/>
                  <a:ea typeface="Times New Roman"/>
                  <a:cs typeface="Times New Roman"/>
                  <a:sym typeface="Times New Roman"/>
                </a:rPr>
                <a:t>internal</a:t>
              </a:r>
              <a:endParaRPr/>
            </a:p>
            <a:p>
              <a:pPr indent="0" lvl="0" marL="0" marR="0" rtl="0" algn="l">
                <a:lnSpc>
                  <a:spcPct val="85000"/>
                </a:lnSpc>
                <a:spcBef>
                  <a:spcPts val="0"/>
                </a:spcBef>
                <a:spcAft>
                  <a:spcPts val="0"/>
                </a:spcAft>
                <a:buNone/>
              </a:pPr>
              <a:r>
                <a:rPr lang="en-US" sz="2000">
                  <a:solidFill>
                    <a:srgbClr val="CC0000"/>
                  </a:solidFill>
                  <a:latin typeface="Times New Roman"/>
                  <a:ea typeface="Times New Roman"/>
                  <a:cs typeface="Times New Roman"/>
                  <a:sym typeface="Times New Roman"/>
                </a:rPr>
                <a:t>routers</a:t>
              </a:r>
              <a:endParaRPr/>
            </a:p>
          </p:txBody>
        </p:sp>
        <p:cxnSp>
          <p:nvCxnSpPr>
            <p:cNvPr id="2775" name="Google Shape;2775;p64"/>
            <p:cNvCxnSpPr/>
            <p:nvPr/>
          </p:nvCxnSpPr>
          <p:spPr>
            <a:xfrm flipH="1" rot="10800000">
              <a:off x="6946900" y="5018088"/>
              <a:ext cx="490538" cy="200025"/>
            </a:xfrm>
            <a:prstGeom prst="straightConnector1">
              <a:avLst/>
            </a:prstGeom>
            <a:noFill/>
            <a:ln cap="flat" cmpd="sng" w="9525">
              <a:solidFill>
                <a:srgbClr val="CC0000"/>
              </a:solidFill>
              <a:prstDash val="solid"/>
              <a:round/>
              <a:headEnd len="med" w="med" type="none"/>
              <a:tailEnd len="med" w="med" type="triangle"/>
            </a:ln>
          </p:spPr>
        </p:cxnSp>
        <p:cxnSp>
          <p:nvCxnSpPr>
            <p:cNvPr id="2776" name="Google Shape;2776;p64"/>
            <p:cNvCxnSpPr/>
            <p:nvPr/>
          </p:nvCxnSpPr>
          <p:spPr>
            <a:xfrm rot="10800000">
              <a:off x="5559425" y="4892675"/>
              <a:ext cx="481013" cy="300038"/>
            </a:xfrm>
            <a:prstGeom prst="straightConnector1">
              <a:avLst/>
            </a:prstGeom>
            <a:noFill/>
            <a:ln cap="flat" cmpd="sng" w="9525">
              <a:solidFill>
                <a:srgbClr val="CC0000"/>
              </a:solidFill>
              <a:prstDash val="solid"/>
              <a:round/>
              <a:headEnd len="med" w="med" type="none"/>
              <a:tailEnd len="med" w="med" type="triangle"/>
            </a:ln>
          </p:spPr>
        </p:cxnSp>
        <p:cxnSp>
          <p:nvCxnSpPr>
            <p:cNvPr id="2777" name="Google Shape;2777;p64"/>
            <p:cNvCxnSpPr/>
            <p:nvPr/>
          </p:nvCxnSpPr>
          <p:spPr>
            <a:xfrm rot="10800000">
              <a:off x="4862513" y="1187450"/>
              <a:ext cx="0" cy="685800"/>
            </a:xfrm>
            <a:prstGeom prst="straightConnector1">
              <a:avLst/>
            </a:prstGeom>
            <a:noFill/>
            <a:ln cap="flat" cmpd="sng" w="19050">
              <a:solidFill>
                <a:schemeClr val="dk1"/>
              </a:solidFill>
              <a:prstDash val="solid"/>
              <a:round/>
              <a:headEnd len="med" w="med" type="none"/>
              <a:tailEnd len="med" w="med" type="none"/>
            </a:ln>
          </p:spPr>
        </p:cxnSp>
        <p:cxnSp>
          <p:nvCxnSpPr>
            <p:cNvPr id="2778" name="Google Shape;2778;p64"/>
            <p:cNvCxnSpPr/>
            <p:nvPr/>
          </p:nvCxnSpPr>
          <p:spPr>
            <a:xfrm flipH="1">
              <a:off x="6391275" y="2030951"/>
              <a:ext cx="388938" cy="225014"/>
            </a:xfrm>
            <a:prstGeom prst="straightConnector1">
              <a:avLst/>
            </a:prstGeom>
            <a:noFill/>
            <a:ln cap="flat" cmpd="sng" w="9525">
              <a:solidFill>
                <a:srgbClr val="CC0000"/>
              </a:solidFill>
              <a:prstDash val="solid"/>
              <a:round/>
              <a:headEnd len="med" w="med" type="none"/>
              <a:tailEnd len="med" w="med" type="triangle"/>
            </a:ln>
          </p:spPr>
        </p:cxnSp>
        <p:cxnSp>
          <p:nvCxnSpPr>
            <p:cNvPr id="2779" name="Google Shape;2779;p64"/>
            <p:cNvCxnSpPr/>
            <p:nvPr/>
          </p:nvCxnSpPr>
          <p:spPr>
            <a:xfrm flipH="1">
              <a:off x="5024437" y="1646980"/>
              <a:ext cx="534983" cy="200869"/>
            </a:xfrm>
            <a:prstGeom prst="straightConnector1">
              <a:avLst/>
            </a:prstGeom>
            <a:noFill/>
            <a:ln cap="flat" cmpd="sng" w="9525">
              <a:solidFill>
                <a:srgbClr val="CC0000"/>
              </a:solidFill>
              <a:prstDash val="solid"/>
              <a:round/>
              <a:headEnd len="med" w="med" type="none"/>
              <a:tailEnd len="med" w="med" type="triangle"/>
            </a:ln>
          </p:spPr>
        </p:cxnSp>
        <p:cxnSp>
          <p:nvCxnSpPr>
            <p:cNvPr id="2780" name="Google Shape;2780;p64"/>
            <p:cNvCxnSpPr/>
            <p:nvPr/>
          </p:nvCxnSpPr>
          <p:spPr>
            <a:xfrm>
              <a:off x="4154488" y="3463925"/>
              <a:ext cx="334962" cy="55563"/>
            </a:xfrm>
            <a:prstGeom prst="straightConnector1">
              <a:avLst/>
            </a:prstGeom>
            <a:noFill/>
            <a:ln cap="flat" cmpd="sng" w="9525">
              <a:solidFill>
                <a:schemeClr val="lt1"/>
              </a:solidFill>
              <a:prstDash val="solid"/>
              <a:round/>
              <a:headEnd len="med" w="med" type="none"/>
              <a:tailEnd len="med" w="med" type="triangle"/>
            </a:ln>
          </p:spPr>
        </p:cxnSp>
        <p:cxnSp>
          <p:nvCxnSpPr>
            <p:cNvPr id="2781" name="Google Shape;2781;p64"/>
            <p:cNvCxnSpPr/>
            <p:nvPr/>
          </p:nvCxnSpPr>
          <p:spPr>
            <a:xfrm rot="10800000">
              <a:off x="2968625" y="3270250"/>
              <a:ext cx="257175" cy="157163"/>
            </a:xfrm>
            <a:prstGeom prst="straightConnector1">
              <a:avLst/>
            </a:prstGeom>
            <a:noFill/>
            <a:ln cap="flat" cmpd="sng" w="9525">
              <a:solidFill>
                <a:schemeClr val="lt1"/>
              </a:solidFill>
              <a:prstDash val="solid"/>
              <a:round/>
              <a:headEnd len="med" w="med" type="none"/>
              <a:tailEnd len="med" w="med" type="triangle"/>
            </a:ln>
          </p:spPr>
        </p:cxnSp>
        <p:grpSp>
          <p:nvGrpSpPr>
            <p:cNvPr id="2782" name="Google Shape;2782;p64"/>
            <p:cNvGrpSpPr/>
            <p:nvPr/>
          </p:nvGrpSpPr>
          <p:grpSpPr>
            <a:xfrm>
              <a:off x="5902325" y="2276475"/>
              <a:ext cx="644525" cy="282575"/>
              <a:chOff x="4396" y="1245"/>
              <a:chExt cx="672" cy="248"/>
            </a:xfrm>
          </p:grpSpPr>
          <p:sp>
            <p:nvSpPr>
              <p:cNvPr id="2783" name="Google Shape;2783;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4" name="Google Shape;2784;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85" name="Google Shape;2785;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86" name="Google Shape;2786;p64"/>
              <p:cNvGrpSpPr/>
              <p:nvPr/>
            </p:nvGrpSpPr>
            <p:grpSpPr>
              <a:xfrm>
                <a:off x="4530" y="1287"/>
                <a:ext cx="377" cy="75"/>
                <a:chOff x="2468" y="1332"/>
                <a:chExt cx="310" cy="60"/>
              </a:xfrm>
            </p:grpSpPr>
            <p:sp>
              <p:nvSpPr>
                <p:cNvPr id="2787" name="Google Shape;2787;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8" name="Google Shape;2788;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789" name="Google Shape;2789;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790" name="Google Shape;2790;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791" name="Google Shape;2791;p64"/>
            <p:cNvGrpSpPr/>
            <p:nvPr/>
          </p:nvGrpSpPr>
          <p:grpSpPr>
            <a:xfrm>
              <a:off x="6824663" y="3119438"/>
              <a:ext cx="644525" cy="282575"/>
              <a:chOff x="4396" y="1245"/>
              <a:chExt cx="672" cy="248"/>
            </a:xfrm>
          </p:grpSpPr>
          <p:sp>
            <p:nvSpPr>
              <p:cNvPr id="2792" name="Google Shape;2792;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3" name="Google Shape;2793;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794" name="Google Shape;2794;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795" name="Google Shape;2795;p64"/>
              <p:cNvGrpSpPr/>
              <p:nvPr/>
            </p:nvGrpSpPr>
            <p:grpSpPr>
              <a:xfrm>
                <a:off x="4530" y="1287"/>
                <a:ext cx="377" cy="75"/>
                <a:chOff x="2468" y="1332"/>
                <a:chExt cx="310" cy="60"/>
              </a:xfrm>
            </p:grpSpPr>
            <p:sp>
              <p:nvSpPr>
                <p:cNvPr id="2796" name="Google Shape;2796;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7" name="Google Shape;2797;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798" name="Google Shape;2798;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799" name="Google Shape;2799;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00" name="Google Shape;2800;p64"/>
            <p:cNvGrpSpPr/>
            <p:nvPr/>
          </p:nvGrpSpPr>
          <p:grpSpPr>
            <a:xfrm>
              <a:off x="6608763" y="3952875"/>
              <a:ext cx="644525" cy="282575"/>
              <a:chOff x="4396" y="1245"/>
              <a:chExt cx="672" cy="248"/>
            </a:xfrm>
          </p:grpSpPr>
          <p:sp>
            <p:nvSpPr>
              <p:cNvPr id="2801" name="Google Shape;2801;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2" name="Google Shape;2802;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03" name="Google Shape;2803;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04" name="Google Shape;2804;p64"/>
              <p:cNvGrpSpPr/>
              <p:nvPr/>
            </p:nvGrpSpPr>
            <p:grpSpPr>
              <a:xfrm>
                <a:off x="4530" y="1287"/>
                <a:ext cx="377" cy="75"/>
                <a:chOff x="2468" y="1332"/>
                <a:chExt cx="310" cy="60"/>
              </a:xfrm>
            </p:grpSpPr>
            <p:sp>
              <p:nvSpPr>
                <p:cNvPr id="2805" name="Google Shape;2805;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07" name="Google Shape;2807;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08" name="Google Shape;2808;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09" name="Google Shape;2809;p64"/>
            <p:cNvGrpSpPr/>
            <p:nvPr/>
          </p:nvGrpSpPr>
          <p:grpSpPr>
            <a:xfrm>
              <a:off x="7418388" y="4797425"/>
              <a:ext cx="644525" cy="282575"/>
              <a:chOff x="4396" y="1245"/>
              <a:chExt cx="672" cy="248"/>
            </a:xfrm>
          </p:grpSpPr>
          <p:sp>
            <p:nvSpPr>
              <p:cNvPr id="2810" name="Google Shape;2810;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1" name="Google Shape;2811;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12" name="Google Shape;2812;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13" name="Google Shape;2813;p64"/>
              <p:cNvGrpSpPr/>
              <p:nvPr/>
            </p:nvGrpSpPr>
            <p:grpSpPr>
              <a:xfrm>
                <a:off x="4530" y="1287"/>
                <a:ext cx="377" cy="75"/>
                <a:chOff x="2468" y="1332"/>
                <a:chExt cx="310" cy="60"/>
              </a:xfrm>
            </p:grpSpPr>
            <p:sp>
              <p:nvSpPr>
                <p:cNvPr id="2814" name="Google Shape;2814;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16" name="Google Shape;2816;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17" name="Google Shape;2817;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18" name="Google Shape;2818;p64"/>
            <p:cNvGrpSpPr/>
            <p:nvPr/>
          </p:nvGrpSpPr>
          <p:grpSpPr>
            <a:xfrm>
              <a:off x="4548188" y="1871663"/>
              <a:ext cx="644525" cy="282575"/>
              <a:chOff x="4396" y="1245"/>
              <a:chExt cx="672" cy="248"/>
            </a:xfrm>
          </p:grpSpPr>
          <p:sp>
            <p:nvSpPr>
              <p:cNvPr id="2819" name="Google Shape;2819;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0" name="Google Shape;2820;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1" name="Google Shape;2821;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22" name="Google Shape;2822;p64"/>
              <p:cNvGrpSpPr/>
              <p:nvPr/>
            </p:nvGrpSpPr>
            <p:grpSpPr>
              <a:xfrm>
                <a:off x="4530" y="1287"/>
                <a:ext cx="377" cy="75"/>
                <a:chOff x="2468" y="1332"/>
                <a:chExt cx="310" cy="60"/>
              </a:xfrm>
            </p:grpSpPr>
            <p:sp>
              <p:nvSpPr>
                <p:cNvPr id="2823" name="Google Shape;2823;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4" name="Google Shape;2824;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25" name="Google Shape;2825;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26" name="Google Shape;2826;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27" name="Google Shape;2827;p64"/>
            <p:cNvGrpSpPr/>
            <p:nvPr/>
          </p:nvGrpSpPr>
          <p:grpSpPr>
            <a:xfrm>
              <a:off x="4567238" y="3273425"/>
              <a:ext cx="644525" cy="282575"/>
              <a:chOff x="4396" y="1245"/>
              <a:chExt cx="672" cy="248"/>
            </a:xfrm>
          </p:grpSpPr>
          <p:sp>
            <p:nvSpPr>
              <p:cNvPr id="2828" name="Google Shape;2828;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29" name="Google Shape;2829;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0" name="Google Shape;2830;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31" name="Google Shape;2831;p64"/>
              <p:cNvGrpSpPr/>
              <p:nvPr/>
            </p:nvGrpSpPr>
            <p:grpSpPr>
              <a:xfrm>
                <a:off x="4530" y="1287"/>
                <a:ext cx="377" cy="75"/>
                <a:chOff x="2468" y="1332"/>
                <a:chExt cx="310" cy="60"/>
              </a:xfrm>
            </p:grpSpPr>
            <p:sp>
              <p:nvSpPr>
                <p:cNvPr id="2832" name="Google Shape;2832;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34" name="Google Shape;2834;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35" name="Google Shape;2835;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36" name="Google Shape;2836;p64"/>
            <p:cNvGrpSpPr/>
            <p:nvPr/>
          </p:nvGrpSpPr>
          <p:grpSpPr>
            <a:xfrm>
              <a:off x="3314700" y="2276475"/>
              <a:ext cx="644525" cy="282575"/>
              <a:chOff x="4396" y="1245"/>
              <a:chExt cx="672" cy="248"/>
            </a:xfrm>
          </p:grpSpPr>
          <p:sp>
            <p:nvSpPr>
              <p:cNvPr id="2837" name="Google Shape;2837;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8" name="Google Shape;2838;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39" name="Google Shape;2839;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40" name="Google Shape;2840;p64"/>
              <p:cNvGrpSpPr/>
              <p:nvPr/>
            </p:nvGrpSpPr>
            <p:grpSpPr>
              <a:xfrm>
                <a:off x="4530" y="1287"/>
                <a:ext cx="377" cy="75"/>
                <a:chOff x="2468" y="1332"/>
                <a:chExt cx="310" cy="60"/>
              </a:xfrm>
            </p:grpSpPr>
            <p:sp>
              <p:nvSpPr>
                <p:cNvPr id="2841" name="Google Shape;2841;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2" name="Google Shape;2842;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43" name="Google Shape;2843;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44" name="Google Shape;2844;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45" name="Google Shape;2845;p64"/>
            <p:cNvGrpSpPr/>
            <p:nvPr/>
          </p:nvGrpSpPr>
          <p:grpSpPr>
            <a:xfrm>
              <a:off x="2330450" y="3063875"/>
              <a:ext cx="644525" cy="282575"/>
              <a:chOff x="4396" y="1245"/>
              <a:chExt cx="672" cy="248"/>
            </a:xfrm>
          </p:grpSpPr>
          <p:sp>
            <p:nvSpPr>
              <p:cNvPr id="2846" name="Google Shape;2846;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7" name="Google Shape;2847;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48" name="Google Shape;2848;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49" name="Google Shape;2849;p64"/>
              <p:cNvGrpSpPr/>
              <p:nvPr/>
            </p:nvGrpSpPr>
            <p:grpSpPr>
              <a:xfrm>
                <a:off x="4530" y="1287"/>
                <a:ext cx="377" cy="75"/>
                <a:chOff x="2468" y="1332"/>
                <a:chExt cx="310" cy="60"/>
              </a:xfrm>
            </p:grpSpPr>
            <p:sp>
              <p:nvSpPr>
                <p:cNvPr id="2850" name="Google Shape;2850;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1" name="Google Shape;2851;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52" name="Google Shape;2852;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53" name="Google Shape;2853;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54" name="Google Shape;2854;p64"/>
            <p:cNvGrpSpPr/>
            <p:nvPr/>
          </p:nvGrpSpPr>
          <p:grpSpPr>
            <a:xfrm>
              <a:off x="1781175" y="3841750"/>
              <a:ext cx="644525" cy="282575"/>
              <a:chOff x="4396" y="1245"/>
              <a:chExt cx="672" cy="248"/>
            </a:xfrm>
          </p:grpSpPr>
          <p:sp>
            <p:nvSpPr>
              <p:cNvPr id="2855" name="Google Shape;2855;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6" name="Google Shape;2856;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57" name="Google Shape;2857;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58" name="Google Shape;2858;p64"/>
              <p:cNvGrpSpPr/>
              <p:nvPr/>
            </p:nvGrpSpPr>
            <p:grpSpPr>
              <a:xfrm>
                <a:off x="4530" y="1287"/>
                <a:ext cx="377" cy="75"/>
                <a:chOff x="2468" y="1332"/>
                <a:chExt cx="310" cy="60"/>
              </a:xfrm>
            </p:grpSpPr>
            <p:sp>
              <p:nvSpPr>
                <p:cNvPr id="2859" name="Google Shape;2859;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61" name="Google Shape;2861;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62" name="Google Shape;2862;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63" name="Google Shape;2863;p64"/>
            <p:cNvGrpSpPr/>
            <p:nvPr/>
          </p:nvGrpSpPr>
          <p:grpSpPr>
            <a:xfrm>
              <a:off x="2368550" y="4362450"/>
              <a:ext cx="644525" cy="282575"/>
              <a:chOff x="4396" y="1245"/>
              <a:chExt cx="672" cy="248"/>
            </a:xfrm>
          </p:grpSpPr>
          <p:sp>
            <p:nvSpPr>
              <p:cNvPr id="2864" name="Google Shape;2864;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5" name="Google Shape;2865;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66" name="Google Shape;2866;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67" name="Google Shape;2867;p64"/>
              <p:cNvGrpSpPr/>
              <p:nvPr/>
            </p:nvGrpSpPr>
            <p:grpSpPr>
              <a:xfrm>
                <a:off x="4530" y="1287"/>
                <a:ext cx="377" cy="75"/>
                <a:chOff x="2468" y="1332"/>
                <a:chExt cx="310" cy="60"/>
              </a:xfrm>
            </p:grpSpPr>
            <p:sp>
              <p:nvSpPr>
                <p:cNvPr id="2868" name="Google Shape;2868;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9" name="Google Shape;2869;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70" name="Google Shape;2870;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71" name="Google Shape;2871;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72" name="Google Shape;2872;p64"/>
            <p:cNvGrpSpPr/>
            <p:nvPr/>
          </p:nvGrpSpPr>
          <p:grpSpPr>
            <a:xfrm>
              <a:off x="2019300" y="5095875"/>
              <a:ext cx="644525" cy="282575"/>
              <a:chOff x="4396" y="1245"/>
              <a:chExt cx="672" cy="248"/>
            </a:xfrm>
          </p:grpSpPr>
          <p:sp>
            <p:nvSpPr>
              <p:cNvPr id="2873" name="Google Shape;2873;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4" name="Google Shape;2874;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75" name="Google Shape;2875;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76" name="Google Shape;2876;p64"/>
              <p:cNvGrpSpPr/>
              <p:nvPr/>
            </p:nvGrpSpPr>
            <p:grpSpPr>
              <a:xfrm>
                <a:off x="4530" y="1287"/>
                <a:ext cx="377" cy="75"/>
                <a:chOff x="2468" y="1332"/>
                <a:chExt cx="310" cy="60"/>
              </a:xfrm>
            </p:grpSpPr>
            <p:sp>
              <p:nvSpPr>
                <p:cNvPr id="2877" name="Google Shape;2877;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79" name="Google Shape;2879;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80" name="Google Shape;2880;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81" name="Google Shape;2881;p64"/>
            <p:cNvGrpSpPr/>
            <p:nvPr/>
          </p:nvGrpSpPr>
          <p:grpSpPr>
            <a:xfrm>
              <a:off x="1189038" y="4511675"/>
              <a:ext cx="644525" cy="282575"/>
              <a:chOff x="4396" y="1245"/>
              <a:chExt cx="672" cy="248"/>
            </a:xfrm>
          </p:grpSpPr>
          <p:sp>
            <p:nvSpPr>
              <p:cNvPr id="2882" name="Google Shape;2882;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3" name="Google Shape;2883;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84" name="Google Shape;2884;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85" name="Google Shape;2885;p64"/>
              <p:cNvGrpSpPr/>
              <p:nvPr/>
            </p:nvGrpSpPr>
            <p:grpSpPr>
              <a:xfrm>
                <a:off x="4530" y="1287"/>
                <a:ext cx="377" cy="75"/>
                <a:chOff x="2468" y="1332"/>
                <a:chExt cx="310" cy="60"/>
              </a:xfrm>
            </p:grpSpPr>
            <p:sp>
              <p:nvSpPr>
                <p:cNvPr id="2886" name="Google Shape;2886;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7" name="Google Shape;2887;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88" name="Google Shape;2888;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89" name="Google Shape;2889;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90" name="Google Shape;2890;p64"/>
            <p:cNvGrpSpPr/>
            <p:nvPr/>
          </p:nvGrpSpPr>
          <p:grpSpPr>
            <a:xfrm>
              <a:off x="4149725" y="4191000"/>
              <a:ext cx="644525" cy="282575"/>
              <a:chOff x="4396" y="1245"/>
              <a:chExt cx="672" cy="248"/>
            </a:xfrm>
          </p:grpSpPr>
          <p:sp>
            <p:nvSpPr>
              <p:cNvPr id="2891" name="Google Shape;2891;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92" name="Google Shape;2892;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893" name="Google Shape;2893;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894" name="Google Shape;2894;p64"/>
              <p:cNvGrpSpPr/>
              <p:nvPr/>
            </p:nvGrpSpPr>
            <p:grpSpPr>
              <a:xfrm>
                <a:off x="4530" y="1287"/>
                <a:ext cx="377" cy="75"/>
                <a:chOff x="2468" y="1332"/>
                <a:chExt cx="310" cy="60"/>
              </a:xfrm>
            </p:grpSpPr>
            <p:sp>
              <p:nvSpPr>
                <p:cNvPr id="2895" name="Google Shape;2895;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897" name="Google Shape;2897;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898" name="Google Shape;2898;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899" name="Google Shape;2899;p64"/>
            <p:cNvGrpSpPr/>
            <p:nvPr/>
          </p:nvGrpSpPr>
          <p:grpSpPr>
            <a:xfrm>
              <a:off x="4960938" y="4610100"/>
              <a:ext cx="644525" cy="282575"/>
              <a:chOff x="4396" y="1245"/>
              <a:chExt cx="672" cy="248"/>
            </a:xfrm>
          </p:grpSpPr>
          <p:sp>
            <p:nvSpPr>
              <p:cNvPr id="2900" name="Google Shape;2900;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1" name="Google Shape;2901;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02" name="Google Shape;2902;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03" name="Google Shape;2903;p64"/>
              <p:cNvGrpSpPr/>
              <p:nvPr/>
            </p:nvGrpSpPr>
            <p:grpSpPr>
              <a:xfrm>
                <a:off x="4530" y="1287"/>
                <a:ext cx="377" cy="75"/>
                <a:chOff x="2468" y="1332"/>
                <a:chExt cx="310" cy="60"/>
              </a:xfrm>
            </p:grpSpPr>
            <p:sp>
              <p:nvSpPr>
                <p:cNvPr id="2904" name="Google Shape;2904;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906" name="Google Shape;2906;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907" name="Google Shape;2907;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nvGrpSpPr>
            <p:cNvPr id="2908" name="Google Shape;2908;p64"/>
            <p:cNvGrpSpPr/>
            <p:nvPr/>
          </p:nvGrpSpPr>
          <p:grpSpPr>
            <a:xfrm>
              <a:off x="4376738" y="5051425"/>
              <a:ext cx="644525" cy="282575"/>
              <a:chOff x="4396" y="1245"/>
              <a:chExt cx="672" cy="248"/>
            </a:xfrm>
          </p:grpSpPr>
          <p:sp>
            <p:nvSpPr>
              <p:cNvPr id="2909" name="Google Shape;2909;p64"/>
              <p:cNvSpPr/>
              <p:nvPr/>
            </p:nvSpPr>
            <p:spPr>
              <a:xfrm>
                <a:off x="4399" y="1355"/>
                <a:ext cx="666" cy="138"/>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0" name="Google Shape;2910;p64"/>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2911" name="Google Shape;2911;p64"/>
              <p:cNvSpPr/>
              <p:nvPr/>
            </p:nvSpPr>
            <p:spPr>
              <a:xfrm>
                <a:off x="4396" y="1245"/>
                <a:ext cx="667" cy="162"/>
              </a:xfrm>
              <a:prstGeom prst="ellipse">
                <a:avLst/>
              </a:prstGeom>
              <a:gradFill>
                <a:gsLst>
                  <a:gs pos="0">
                    <a:srgbClr val="CCCCFF"/>
                  </a:gs>
                  <a:gs pos="100000">
                    <a:srgbClr val="FFFFFF"/>
                  </a:gs>
                </a:gsLst>
                <a:lin ang="0" scaled="0"/>
              </a:grad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912" name="Google Shape;2912;p64"/>
              <p:cNvGrpSpPr/>
              <p:nvPr/>
            </p:nvGrpSpPr>
            <p:grpSpPr>
              <a:xfrm>
                <a:off x="4530" y="1287"/>
                <a:ext cx="377" cy="75"/>
                <a:chOff x="2468" y="1332"/>
                <a:chExt cx="310" cy="60"/>
              </a:xfrm>
            </p:grpSpPr>
            <p:sp>
              <p:nvSpPr>
                <p:cNvPr id="2913" name="Google Shape;2913;p64"/>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4" name="Google Shape;2914;p64"/>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915" name="Google Shape;2915;p64"/>
              <p:cNvCxnSpPr/>
              <p:nvPr/>
            </p:nvCxnSpPr>
            <p:spPr>
              <a:xfrm>
                <a:off x="4399" y="1322"/>
                <a:ext cx="0" cy="110"/>
              </a:xfrm>
              <a:prstGeom prst="straightConnector1">
                <a:avLst/>
              </a:prstGeom>
              <a:noFill/>
              <a:ln cap="flat" cmpd="sng" w="12700">
                <a:solidFill>
                  <a:srgbClr val="000000"/>
                </a:solidFill>
                <a:prstDash val="solid"/>
                <a:round/>
                <a:headEnd len="med" w="med" type="none"/>
                <a:tailEnd len="med" w="med" type="none"/>
              </a:ln>
            </p:spPr>
          </p:cxnSp>
          <p:cxnSp>
            <p:nvCxnSpPr>
              <p:cNvPr id="2916" name="Google Shape;2916;p64"/>
              <p:cNvCxnSpPr/>
              <p:nvPr/>
            </p:nvCxnSpPr>
            <p:spPr>
              <a:xfrm>
                <a:off x="5063" y="1326"/>
                <a:ext cx="0" cy="107"/>
              </a:xfrm>
              <a:prstGeom prst="straightConnector1">
                <a:avLst/>
              </a:prstGeom>
              <a:noFill/>
              <a:ln cap="flat" cmpd="sng" w="12700">
                <a:solidFill>
                  <a:srgbClr val="000000"/>
                </a:solidFill>
                <a:prstDash val="solid"/>
                <a:round/>
                <a:headEnd len="med" w="med" type="none"/>
                <a:tailEnd len="med" w="med" type="none"/>
              </a:ln>
            </p:spPr>
          </p:cxnSp>
        </p:grpSp>
      </p:grpSp>
      <p:sp>
        <p:nvSpPr>
          <p:cNvPr id="2917" name="Google Shape;2917;p64"/>
          <p:cNvSpPr txBox="1"/>
          <p:nvPr>
            <p:ph type="title"/>
          </p:nvPr>
        </p:nvSpPr>
        <p:spPr>
          <a:xfrm>
            <a:off x="3163676" y="1029725"/>
            <a:ext cx="6086475" cy="66675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OSPF phân cấp</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65"/>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4.8 OSPF phân cấp</a:t>
            </a:r>
            <a:endParaRPr/>
          </a:p>
        </p:txBody>
      </p:sp>
      <p:sp>
        <p:nvSpPr>
          <p:cNvPr id="2923" name="Google Shape;2923;p6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24" name="Google Shape;2924;p65"/>
          <p:cNvSpPr txBox="1"/>
          <p:nvPr/>
        </p:nvSpPr>
        <p:spPr>
          <a:xfrm>
            <a:off x="652462" y="1725922"/>
            <a:ext cx="10887074" cy="4351338"/>
          </a:xfrm>
          <a:prstGeom prst="rect">
            <a:avLst/>
          </a:prstGeom>
          <a:noFill/>
          <a:ln>
            <a:noFill/>
          </a:ln>
        </p:spPr>
        <p:txBody>
          <a:bodyPr anchorCtr="0" anchor="t" bIns="45700" lIns="91425" spcFirstLastPara="1" rIns="91425" wrap="square" tIns="45700">
            <a:noAutofit/>
          </a:bodyPr>
          <a:lstStyle/>
          <a:p>
            <a:pPr indent="-393700" lvl="0" marL="393700"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Phân cấp mức 2: vùng cục bộ, backbone.</a:t>
            </a:r>
            <a:endParaRPr/>
          </a:p>
          <a:p>
            <a:pPr indent="-393700" lvl="0" marL="3937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quảng cáo link-state chỉ trong vùng.</a:t>
            </a:r>
            <a:endParaRPr/>
          </a:p>
          <a:p>
            <a:pPr indent="-393700" lvl="0" marL="3937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Mỗi noide có chi tiết cấu trúc của vùng; chỉ biết hướng (đường đi ngắn nhất) đến các mạng trong các vùng khác.</a:t>
            </a:r>
            <a:endParaRPr/>
          </a:p>
          <a:p>
            <a:pPr indent="-393700" lvl="0" marL="3937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router area border: tóm tắt khoảng cách đến các mạng trong vùng của nó, quảng cáo đến các router area border của các vùng khác.</a:t>
            </a:r>
            <a:endParaRPr/>
          </a:p>
          <a:p>
            <a:pPr indent="-393700" lvl="0" marL="3937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backbone router: chạy định tuyến OSPF được giới hạn đến backbone.</a:t>
            </a:r>
            <a:endParaRPr/>
          </a:p>
          <a:p>
            <a:pPr indent="-393700" lvl="0" marL="3937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Các router biên (boundary routers): kết nối đến các AS khác.</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66"/>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a:t>5.1 Tầng Link</a:t>
            </a:r>
            <a:endParaRPr/>
          </a:p>
          <a:p>
            <a:pPr indent="0" lvl="0" marL="0" rtl="0" algn="l">
              <a:lnSpc>
                <a:spcPct val="90000"/>
              </a:lnSpc>
              <a:spcBef>
                <a:spcPts val="1000"/>
              </a:spcBef>
              <a:spcAft>
                <a:spcPts val="0"/>
              </a:spcAft>
              <a:buClr>
                <a:schemeClr val="dk1"/>
              </a:buClr>
              <a:buSzPts val="2800"/>
              <a:buNone/>
            </a:pPr>
            <a:r>
              <a:rPr lang="en-US"/>
              <a:t>5.2 Phát hiện và sửa lỗi</a:t>
            </a:r>
            <a:endParaRPr/>
          </a:p>
          <a:p>
            <a:pPr indent="0" lvl="0" marL="0" rtl="0" algn="l">
              <a:lnSpc>
                <a:spcPct val="90000"/>
              </a:lnSpc>
              <a:spcBef>
                <a:spcPts val="1000"/>
              </a:spcBef>
              <a:spcAft>
                <a:spcPts val="0"/>
              </a:spcAft>
              <a:buClr>
                <a:schemeClr val="dk1"/>
              </a:buClr>
              <a:buSzPts val="2800"/>
              <a:buNone/>
            </a:pPr>
            <a:r>
              <a:rPr lang="en-US"/>
              <a:t>5.3 Giao thức đa truy cập</a:t>
            </a:r>
            <a:endParaRPr/>
          </a:p>
          <a:p>
            <a:pPr indent="0" lvl="0" marL="0" rtl="0" algn="l">
              <a:lnSpc>
                <a:spcPct val="90000"/>
              </a:lnSpc>
              <a:spcBef>
                <a:spcPts val="1000"/>
              </a:spcBef>
              <a:spcAft>
                <a:spcPts val="0"/>
              </a:spcAft>
              <a:buClr>
                <a:schemeClr val="dk1"/>
              </a:buClr>
              <a:buSzPts val="2800"/>
              <a:buNone/>
            </a:pPr>
            <a:r>
              <a:rPr lang="en-US"/>
              <a:t>5.4 Định địa chỉ và giao thức ARP</a:t>
            </a:r>
            <a:endParaRPr/>
          </a:p>
          <a:p>
            <a:pPr indent="0" lvl="0" marL="0" rtl="0" algn="l">
              <a:lnSpc>
                <a:spcPct val="90000"/>
              </a:lnSpc>
              <a:spcBef>
                <a:spcPts val="1000"/>
              </a:spcBef>
              <a:spcAft>
                <a:spcPts val="0"/>
              </a:spcAft>
              <a:buClr>
                <a:schemeClr val="dk1"/>
              </a:buClr>
              <a:buSzPts val="2800"/>
              <a:buNone/>
            </a:pPr>
            <a:r>
              <a:rPr lang="en-US"/>
              <a:t>5.5 Switch</a:t>
            </a:r>
            <a:endParaRPr/>
          </a:p>
          <a:p>
            <a:pPr indent="0" lvl="0" marL="0" rtl="0" algn="l">
              <a:lnSpc>
                <a:spcPct val="90000"/>
              </a:lnSpc>
              <a:spcBef>
                <a:spcPts val="1000"/>
              </a:spcBef>
              <a:spcAft>
                <a:spcPts val="0"/>
              </a:spcAft>
              <a:buClr>
                <a:schemeClr val="dk1"/>
              </a:buClr>
              <a:buSzPts val="2800"/>
              <a:buNone/>
            </a:pPr>
            <a:r>
              <a:rPr lang="en-US"/>
              <a:t>5.6 VLANs: Virtual Local Area Network</a:t>
            </a:r>
            <a:endParaRPr/>
          </a:p>
          <a:p>
            <a:pPr indent="0" lvl="0" marL="0" rtl="0" algn="l">
              <a:lnSpc>
                <a:spcPct val="90000"/>
              </a:lnSpc>
              <a:spcBef>
                <a:spcPts val="1000"/>
              </a:spcBef>
              <a:spcAft>
                <a:spcPts val="0"/>
              </a:spcAft>
              <a:buClr>
                <a:schemeClr val="dk1"/>
              </a:buClr>
              <a:buSzPts val="2800"/>
              <a:buNone/>
            </a:pPr>
            <a:r>
              <a:t/>
            </a:r>
            <a:endParaRPr/>
          </a:p>
        </p:txBody>
      </p:sp>
      <p:sp>
        <p:nvSpPr>
          <p:cNvPr id="2930" name="Google Shape;2930;p66"/>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CHƯƠNG 5: TẦNG LINK</a:t>
            </a:r>
            <a:endParaRPr/>
          </a:p>
        </p:txBody>
      </p:sp>
      <p:sp>
        <p:nvSpPr>
          <p:cNvPr id="2931" name="Google Shape;2931;p6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67"/>
          <p:cNvSpPr txBox="1"/>
          <p:nvPr>
            <p:ph type="title"/>
          </p:nvPr>
        </p:nvSpPr>
        <p:spPr>
          <a:xfrm>
            <a:off x="3010485" y="1901776"/>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5.1 Tầng link</a:t>
            </a:r>
            <a:endParaRPr b="1" sz="7200">
              <a:latin typeface="Times New Roman"/>
              <a:ea typeface="Times New Roman"/>
              <a:cs typeface="Times New Roman"/>
              <a:sym typeface="Times New Roman"/>
            </a:endParaRPr>
          </a:p>
        </p:txBody>
      </p:sp>
      <p:sp>
        <p:nvSpPr>
          <p:cNvPr id="2937" name="Google Shape;2937;p6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68"/>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5.1 Tầng link</a:t>
            </a:r>
            <a:endParaRPr/>
          </a:p>
        </p:txBody>
      </p:sp>
      <p:sp>
        <p:nvSpPr>
          <p:cNvPr id="2943" name="Google Shape;2943;p6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44" name="Google Shape;2944;p68"/>
          <p:cNvSpPr txBox="1"/>
          <p:nvPr>
            <p:ph idx="1" type="body"/>
          </p:nvPr>
        </p:nvSpPr>
        <p:spPr>
          <a:xfrm>
            <a:off x="704190" y="1675606"/>
            <a:ext cx="6781800" cy="4486275"/>
          </a:xfrm>
          <a:prstGeom prst="rect">
            <a:avLst/>
          </a:prstGeom>
          <a:noFill/>
          <a:ln>
            <a:noFill/>
          </a:ln>
        </p:spPr>
        <p:txBody>
          <a:bodyPr anchorCtr="0" anchor="t" bIns="45700" lIns="91425" spcFirstLastPara="1" rIns="91425" wrap="square" tIns="45700">
            <a:normAutofit lnSpcReduction="10000"/>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Tầng data-link có nhiệm vụ truyền datagram từ 1 node đến node </a:t>
            </a:r>
            <a:r>
              <a:rPr lang="en-US">
                <a:solidFill>
                  <a:srgbClr val="FF0000"/>
                </a:solidFill>
                <a:latin typeface="Times New Roman"/>
                <a:ea typeface="Times New Roman"/>
                <a:cs typeface="Times New Roman"/>
                <a:sym typeface="Times New Roman"/>
              </a:rPr>
              <a:t>lân cận vật lý </a:t>
            </a:r>
            <a:r>
              <a:rPr lang="en-US">
                <a:latin typeface="Times New Roman"/>
                <a:ea typeface="Times New Roman"/>
                <a:cs typeface="Times New Roman"/>
                <a:sym typeface="Times New Roman"/>
              </a:rPr>
              <a:t>(</a:t>
            </a:r>
            <a:r>
              <a:rPr lang="en-US">
                <a:solidFill>
                  <a:srgbClr val="FF0000"/>
                </a:solidFill>
                <a:latin typeface="Times New Roman"/>
                <a:ea typeface="Times New Roman"/>
                <a:cs typeface="Times New Roman"/>
                <a:sym typeface="Times New Roman"/>
              </a:rPr>
              <a:t>physically adjacent </a:t>
            </a:r>
            <a:r>
              <a:rPr lang="en-US">
                <a:latin typeface="Times New Roman"/>
                <a:ea typeface="Times New Roman"/>
                <a:cs typeface="Times New Roman"/>
                <a:sym typeface="Times New Roman"/>
              </a:rPr>
              <a:t>node) trên một đường liên kết.</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Tầng link được thực hiện trong “adaptor” (còn gọi là network interface card NIC) hoặc trên con chip.</a:t>
            </a:r>
            <a:endParaRPr/>
          </a:p>
          <a:p>
            <a:pPr indent="-457200" lvl="1" marL="914400" rtl="0" algn="just">
              <a:lnSpc>
                <a:spcPct val="90000"/>
              </a:lnSpc>
              <a:spcBef>
                <a:spcPts val="8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Ethernet card, 802.11 card, Ethernet chipset.</a:t>
            </a:r>
            <a:endParaRPr/>
          </a:p>
          <a:p>
            <a:pPr indent="-457200" lvl="1" marL="914400" rtl="0" algn="just">
              <a:lnSpc>
                <a:spcPct val="90000"/>
              </a:lnSpc>
              <a:spcBef>
                <a:spcPts val="8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Thực hiện tầng physical và tầng link.</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Sự kết hợp của phần cứng, phần mềm và firmware.</a:t>
            </a:r>
            <a:endParaRPr/>
          </a:p>
        </p:txBody>
      </p:sp>
      <p:grpSp>
        <p:nvGrpSpPr>
          <p:cNvPr id="2945" name="Google Shape;2945;p68"/>
          <p:cNvGrpSpPr/>
          <p:nvPr/>
        </p:nvGrpSpPr>
        <p:grpSpPr>
          <a:xfrm>
            <a:off x="7714590" y="1000125"/>
            <a:ext cx="3825875" cy="5224462"/>
            <a:chOff x="5062538" y="1122363"/>
            <a:chExt cx="3825875" cy="5224462"/>
          </a:xfrm>
        </p:grpSpPr>
        <p:sp>
          <p:nvSpPr>
            <p:cNvPr id="2946" name="Google Shape;2946;p68"/>
            <p:cNvSpPr/>
            <p:nvPr/>
          </p:nvSpPr>
          <p:spPr>
            <a:xfrm>
              <a:off x="5656263" y="2616200"/>
              <a:ext cx="2308225" cy="3028950"/>
            </a:xfrm>
            <a:custGeom>
              <a:rect b="b" l="l" r="r" t="t"/>
              <a:pathLst>
                <a:path extrusionOk="0" h="1908" w="1454">
                  <a:moveTo>
                    <a:pt x="0" y="1728"/>
                  </a:moveTo>
                  <a:cubicBezTo>
                    <a:pt x="15" y="1684"/>
                    <a:pt x="4" y="1697"/>
                    <a:pt x="20" y="1681"/>
                  </a:cubicBezTo>
                  <a:lnTo>
                    <a:pt x="281" y="0"/>
                  </a:lnTo>
                  <a:lnTo>
                    <a:pt x="1246" y="301"/>
                  </a:lnTo>
                  <a:lnTo>
                    <a:pt x="1454" y="1493"/>
                  </a:lnTo>
                  <a:lnTo>
                    <a:pt x="248" y="1908"/>
                  </a:lnTo>
                  <a:lnTo>
                    <a:pt x="0" y="1728"/>
                  </a:lnTo>
                  <a:close/>
                </a:path>
              </a:pathLst>
            </a:custGeom>
            <a:gradFill>
              <a:gsLst>
                <a:gs pos="0">
                  <a:srgbClr val="000099"/>
                </a:gs>
                <a:gs pos="50000">
                  <a:schemeClr val="lt1"/>
                </a:gs>
                <a:gs pos="100000">
                  <a:srgbClr val="000099"/>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68"/>
            <p:cNvSpPr/>
            <p:nvPr/>
          </p:nvSpPr>
          <p:spPr>
            <a:xfrm>
              <a:off x="6129338" y="2614613"/>
              <a:ext cx="1836737" cy="24018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948" name="Google Shape;2948;p68"/>
            <p:cNvSpPr/>
            <p:nvPr/>
          </p:nvSpPr>
          <p:spPr>
            <a:xfrm>
              <a:off x="6578600" y="4552950"/>
              <a:ext cx="666750" cy="2825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949" name="Google Shape;2949;p68"/>
            <p:cNvSpPr/>
            <p:nvPr/>
          </p:nvSpPr>
          <p:spPr>
            <a:xfrm>
              <a:off x="6578600" y="3965575"/>
              <a:ext cx="657225" cy="5191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200">
                  <a:solidFill>
                    <a:schemeClr val="dk1"/>
                  </a:solidFill>
                  <a:latin typeface="Arial"/>
                  <a:ea typeface="Arial"/>
                  <a:cs typeface="Arial"/>
                  <a:sym typeface="Arial"/>
                </a:rPr>
                <a:t>controller</a:t>
              </a:r>
              <a:endParaRPr/>
            </a:p>
          </p:txBody>
        </p:sp>
        <p:sp>
          <p:nvSpPr>
            <p:cNvPr id="2950" name="Google Shape;2950;p68"/>
            <p:cNvSpPr txBox="1"/>
            <p:nvPr/>
          </p:nvSpPr>
          <p:spPr>
            <a:xfrm>
              <a:off x="6384925" y="4562475"/>
              <a:ext cx="1036638" cy="4556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chemeClr val="dk1"/>
                  </a:solidFill>
                  <a:latin typeface="Arial"/>
                  <a:ea typeface="Arial"/>
                  <a:cs typeface="Arial"/>
                  <a:sym typeface="Arial"/>
                </a:rPr>
                <a:t>physical</a:t>
              </a:r>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transmission</a:t>
              </a:r>
              <a:endParaRPr/>
            </a:p>
          </p:txBody>
        </p:sp>
        <p:sp>
          <p:nvSpPr>
            <p:cNvPr id="2951" name="Google Shape;2951;p68"/>
            <p:cNvSpPr/>
            <p:nvPr/>
          </p:nvSpPr>
          <p:spPr>
            <a:xfrm>
              <a:off x="6630988" y="3484563"/>
              <a:ext cx="200025" cy="460375"/>
            </a:xfrm>
            <a:custGeom>
              <a:rect b="b" l="l" r="r" t="t"/>
              <a:pathLst>
                <a:path extrusionOk="0" h="478" w="361">
                  <a:moveTo>
                    <a:pt x="0" y="0"/>
                  </a:moveTo>
                  <a:lnTo>
                    <a:pt x="0" y="230"/>
                  </a:lnTo>
                  <a:lnTo>
                    <a:pt x="361" y="230"/>
                  </a:lnTo>
                  <a:lnTo>
                    <a:pt x="359" y="478"/>
                  </a:lnTo>
                </a:path>
              </a:pathLst>
            </a:custGeom>
            <a:noFill/>
            <a:ln cap="flat" cmpd="sng" w="38100">
              <a:solidFill>
                <a:schemeClr val="dk1"/>
              </a:solidFill>
              <a:prstDash val="solid"/>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52" name="Google Shape;2952;p68"/>
            <p:cNvCxnSpPr/>
            <p:nvPr/>
          </p:nvCxnSpPr>
          <p:spPr>
            <a:xfrm>
              <a:off x="6496050" y="3657600"/>
              <a:ext cx="1358900" cy="0"/>
            </a:xfrm>
            <a:prstGeom prst="straightConnector1">
              <a:avLst/>
            </a:prstGeom>
            <a:noFill/>
            <a:ln cap="flat" cmpd="sng" w="9525">
              <a:solidFill>
                <a:schemeClr val="dk1"/>
              </a:solidFill>
              <a:prstDash val="solid"/>
              <a:round/>
              <a:headEnd len="med" w="med" type="none"/>
              <a:tailEnd len="med" w="med" type="none"/>
            </a:ln>
          </p:spPr>
        </p:cxnSp>
        <p:cxnSp>
          <p:nvCxnSpPr>
            <p:cNvPr id="2953" name="Google Shape;2953;p68"/>
            <p:cNvCxnSpPr/>
            <p:nvPr/>
          </p:nvCxnSpPr>
          <p:spPr>
            <a:xfrm rot="10800000">
              <a:off x="6891338" y="3665538"/>
              <a:ext cx="0" cy="300037"/>
            </a:xfrm>
            <a:prstGeom prst="straightConnector1">
              <a:avLst/>
            </a:prstGeom>
            <a:noFill/>
            <a:ln cap="flat" cmpd="sng" w="9525">
              <a:solidFill>
                <a:schemeClr val="dk1"/>
              </a:solidFill>
              <a:prstDash val="solid"/>
              <a:round/>
              <a:headEnd len="med" w="med" type="none"/>
              <a:tailEnd len="med" w="med" type="none"/>
            </a:ln>
          </p:spPr>
        </p:cxnSp>
        <p:sp>
          <p:nvSpPr>
            <p:cNvPr id="2954" name="Google Shape;2954;p68"/>
            <p:cNvSpPr/>
            <p:nvPr/>
          </p:nvSpPr>
          <p:spPr>
            <a:xfrm>
              <a:off x="6384925" y="2967038"/>
              <a:ext cx="657225" cy="519112"/>
            </a:xfrm>
            <a:prstGeom prst="rect">
              <a:avLst/>
            </a:prstGeom>
            <a:solidFill>
              <a:schemeClr val="lt1"/>
            </a:solid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200">
                  <a:solidFill>
                    <a:schemeClr val="dk1"/>
                  </a:solidFill>
                  <a:latin typeface="Arial"/>
                  <a:ea typeface="Arial"/>
                  <a:cs typeface="Arial"/>
                  <a:sym typeface="Arial"/>
                </a:rPr>
                <a:t>cpu</a:t>
              </a:r>
              <a:endParaRPr/>
            </a:p>
          </p:txBody>
        </p:sp>
        <p:sp>
          <p:nvSpPr>
            <p:cNvPr id="2955" name="Google Shape;2955;p68"/>
            <p:cNvSpPr/>
            <p:nvPr/>
          </p:nvSpPr>
          <p:spPr>
            <a:xfrm>
              <a:off x="7204075" y="2968625"/>
              <a:ext cx="657225" cy="5191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200">
                  <a:solidFill>
                    <a:schemeClr val="dk1"/>
                  </a:solidFill>
                  <a:latin typeface="Arial"/>
                  <a:ea typeface="Arial"/>
                  <a:cs typeface="Arial"/>
                  <a:sym typeface="Arial"/>
                </a:rPr>
                <a:t>memory</a:t>
              </a:r>
              <a:endParaRPr/>
            </a:p>
          </p:txBody>
        </p:sp>
        <p:cxnSp>
          <p:nvCxnSpPr>
            <p:cNvPr id="2956" name="Google Shape;2956;p68"/>
            <p:cNvCxnSpPr/>
            <p:nvPr/>
          </p:nvCxnSpPr>
          <p:spPr>
            <a:xfrm rot="10800000">
              <a:off x="6688138" y="3487738"/>
              <a:ext cx="1587" cy="169862"/>
            </a:xfrm>
            <a:prstGeom prst="straightConnector1">
              <a:avLst/>
            </a:prstGeom>
            <a:noFill/>
            <a:ln cap="flat" cmpd="sng" w="9525">
              <a:solidFill>
                <a:schemeClr val="dk1"/>
              </a:solidFill>
              <a:prstDash val="solid"/>
              <a:round/>
              <a:headEnd len="med" w="med" type="none"/>
              <a:tailEnd len="med" w="med" type="none"/>
            </a:ln>
          </p:spPr>
        </p:cxnSp>
        <p:cxnSp>
          <p:nvCxnSpPr>
            <p:cNvPr id="2957" name="Google Shape;2957;p68"/>
            <p:cNvCxnSpPr/>
            <p:nvPr/>
          </p:nvCxnSpPr>
          <p:spPr>
            <a:xfrm rot="10800000">
              <a:off x="7561263" y="3489325"/>
              <a:ext cx="1587" cy="171450"/>
            </a:xfrm>
            <a:prstGeom prst="straightConnector1">
              <a:avLst/>
            </a:prstGeom>
            <a:noFill/>
            <a:ln cap="flat" cmpd="sng" w="9525">
              <a:solidFill>
                <a:schemeClr val="dk1"/>
              </a:solidFill>
              <a:prstDash val="solid"/>
              <a:round/>
              <a:headEnd len="med" w="med" type="none"/>
              <a:tailEnd len="med" w="med" type="none"/>
            </a:ln>
          </p:spPr>
        </p:cxnSp>
        <p:sp>
          <p:nvSpPr>
            <p:cNvPr id="2958" name="Google Shape;2958;p68"/>
            <p:cNvSpPr txBox="1"/>
            <p:nvPr/>
          </p:nvSpPr>
          <p:spPr>
            <a:xfrm>
              <a:off x="8008938" y="3786188"/>
              <a:ext cx="879475" cy="6397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host </a:t>
              </a:r>
              <a:endParaRPr/>
            </a:p>
            <a:p>
              <a:pPr indent="0" lvl="0" marL="0" marR="0" rtl="0" algn="l">
                <a:spcBef>
                  <a:spcPts val="0"/>
                </a:spcBef>
                <a:spcAft>
                  <a:spcPts val="0"/>
                </a:spcAft>
                <a:buNone/>
              </a:pPr>
              <a:r>
                <a:rPr i="1" lang="en-US" sz="1200">
                  <a:solidFill>
                    <a:schemeClr val="dk1"/>
                  </a:solidFill>
                  <a:latin typeface="Arial"/>
                  <a:ea typeface="Arial"/>
                  <a:cs typeface="Arial"/>
                  <a:sym typeface="Arial"/>
                </a:rPr>
                <a:t>bus </a:t>
              </a:r>
              <a:endParaRPr/>
            </a:p>
            <a:p>
              <a:pPr indent="0" lvl="0" marL="0" marR="0" rtl="0" algn="l">
                <a:spcBef>
                  <a:spcPts val="0"/>
                </a:spcBef>
                <a:spcAft>
                  <a:spcPts val="0"/>
                </a:spcAft>
                <a:buNone/>
              </a:pPr>
              <a:r>
                <a:rPr i="1" lang="en-US" sz="1200">
                  <a:solidFill>
                    <a:schemeClr val="dk1"/>
                  </a:solidFill>
                  <a:latin typeface="Arial"/>
                  <a:ea typeface="Arial"/>
                  <a:cs typeface="Arial"/>
                  <a:sym typeface="Arial"/>
                </a:rPr>
                <a:t>(e.g., PCI)</a:t>
              </a:r>
              <a:endParaRPr/>
            </a:p>
          </p:txBody>
        </p:sp>
        <p:cxnSp>
          <p:nvCxnSpPr>
            <p:cNvPr id="2959" name="Google Shape;2959;p68"/>
            <p:cNvCxnSpPr/>
            <p:nvPr/>
          </p:nvCxnSpPr>
          <p:spPr>
            <a:xfrm flipH="1">
              <a:off x="6891338" y="4273550"/>
              <a:ext cx="12700" cy="339725"/>
            </a:xfrm>
            <a:prstGeom prst="straightConnector1">
              <a:avLst/>
            </a:prstGeom>
            <a:noFill/>
            <a:ln cap="flat" cmpd="sng" w="38100">
              <a:solidFill>
                <a:schemeClr val="dk1"/>
              </a:solidFill>
              <a:prstDash val="solid"/>
              <a:round/>
              <a:headEnd len="med" w="med" type="triangle"/>
              <a:tailEnd len="med" w="med" type="triangle"/>
            </a:ln>
          </p:spPr>
        </p:cxnSp>
        <p:cxnSp>
          <p:nvCxnSpPr>
            <p:cNvPr id="2960" name="Google Shape;2960;p68"/>
            <p:cNvCxnSpPr/>
            <p:nvPr/>
          </p:nvCxnSpPr>
          <p:spPr>
            <a:xfrm>
              <a:off x="6889750" y="4806950"/>
              <a:ext cx="0" cy="366713"/>
            </a:xfrm>
            <a:prstGeom prst="straightConnector1">
              <a:avLst/>
            </a:prstGeom>
            <a:noFill/>
            <a:ln cap="flat" cmpd="sng" w="38100">
              <a:solidFill>
                <a:schemeClr val="dk1"/>
              </a:solidFill>
              <a:prstDash val="solid"/>
              <a:round/>
              <a:headEnd len="med" w="med" type="triangle"/>
              <a:tailEnd len="med" w="med" type="triangle"/>
            </a:ln>
          </p:spPr>
        </p:cxnSp>
        <p:cxnSp>
          <p:nvCxnSpPr>
            <p:cNvPr id="2961" name="Google Shape;2961;p68"/>
            <p:cNvCxnSpPr/>
            <p:nvPr/>
          </p:nvCxnSpPr>
          <p:spPr>
            <a:xfrm rot="10800000">
              <a:off x="7686675" y="3662363"/>
              <a:ext cx="382588" cy="268287"/>
            </a:xfrm>
            <a:prstGeom prst="straightConnector1">
              <a:avLst/>
            </a:prstGeom>
            <a:noFill/>
            <a:ln cap="flat" cmpd="sng" w="9525">
              <a:solidFill>
                <a:schemeClr val="dk1"/>
              </a:solidFill>
              <a:prstDash val="solid"/>
              <a:round/>
              <a:headEnd len="med" w="med" type="none"/>
              <a:tailEnd len="med" w="med" type="none"/>
            </a:ln>
          </p:spPr>
        </p:cxnSp>
        <p:sp>
          <p:nvSpPr>
            <p:cNvPr id="2962" name="Google Shape;2962;p68"/>
            <p:cNvSpPr txBox="1"/>
            <p:nvPr/>
          </p:nvSpPr>
          <p:spPr>
            <a:xfrm>
              <a:off x="7296150" y="5356225"/>
              <a:ext cx="1273175"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network adapter</a:t>
              </a:r>
              <a:endParaRPr/>
            </a:p>
            <a:p>
              <a:pPr indent="0" lvl="0" marL="0" marR="0" rtl="0" algn="l">
                <a:spcBef>
                  <a:spcPts val="0"/>
                </a:spcBef>
                <a:spcAft>
                  <a:spcPts val="0"/>
                </a:spcAft>
                <a:buNone/>
              </a:pPr>
              <a:r>
                <a:rPr i="1" lang="en-US" sz="1200">
                  <a:solidFill>
                    <a:schemeClr val="dk1"/>
                  </a:solidFill>
                  <a:latin typeface="Arial"/>
                  <a:ea typeface="Arial"/>
                  <a:cs typeface="Arial"/>
                  <a:sym typeface="Arial"/>
                </a:rPr>
                <a:t>card</a:t>
              </a:r>
              <a:endParaRPr/>
            </a:p>
          </p:txBody>
        </p:sp>
        <p:cxnSp>
          <p:nvCxnSpPr>
            <p:cNvPr id="2963" name="Google Shape;2963;p68"/>
            <p:cNvCxnSpPr/>
            <p:nvPr/>
          </p:nvCxnSpPr>
          <p:spPr>
            <a:xfrm rot="10800000">
              <a:off x="7504113" y="4679950"/>
              <a:ext cx="271462" cy="750888"/>
            </a:xfrm>
            <a:prstGeom prst="straightConnector1">
              <a:avLst/>
            </a:prstGeom>
            <a:noFill/>
            <a:ln cap="flat" cmpd="sng" w="9525">
              <a:solidFill>
                <a:schemeClr val="dk1"/>
              </a:solidFill>
              <a:prstDash val="solid"/>
              <a:round/>
              <a:headEnd len="med" w="med" type="none"/>
              <a:tailEnd len="med" w="med" type="none"/>
            </a:ln>
          </p:spPr>
        </p:cxnSp>
        <p:sp>
          <p:nvSpPr>
            <p:cNvPr id="2964" name="Google Shape;2964;p68"/>
            <p:cNvSpPr/>
            <p:nvPr/>
          </p:nvSpPr>
          <p:spPr>
            <a:xfrm>
              <a:off x="6351588" y="3854450"/>
              <a:ext cx="1122362" cy="1082675"/>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2965" name="Google Shape;2965;p68"/>
            <p:cNvGrpSpPr/>
            <p:nvPr/>
          </p:nvGrpSpPr>
          <p:grpSpPr>
            <a:xfrm>
              <a:off x="5091113" y="2743200"/>
              <a:ext cx="1466850" cy="2065338"/>
              <a:chOff x="2691" y="1728"/>
              <a:chExt cx="924" cy="1301"/>
            </a:xfrm>
          </p:grpSpPr>
          <p:sp>
            <p:nvSpPr>
              <p:cNvPr id="2966" name="Google Shape;2966;p68"/>
              <p:cNvSpPr/>
              <p:nvPr/>
            </p:nvSpPr>
            <p:spPr>
              <a:xfrm>
                <a:off x="3225" y="2509"/>
                <a:ext cx="390" cy="520"/>
              </a:xfrm>
              <a:custGeom>
                <a:rect b="b" l="l" r="r" t="t"/>
                <a:pathLst>
                  <a:path extrusionOk="0" h="520" w="390">
                    <a:moveTo>
                      <a:pt x="390" y="0"/>
                    </a:moveTo>
                    <a:lnTo>
                      <a:pt x="0" y="221"/>
                    </a:lnTo>
                    <a:lnTo>
                      <a:pt x="3" y="433"/>
                    </a:lnTo>
                    <a:lnTo>
                      <a:pt x="388" y="520"/>
                    </a:lnTo>
                    <a:lnTo>
                      <a:pt x="390" y="0"/>
                    </a:lnTo>
                    <a:close/>
                  </a:path>
                </a:pathLst>
              </a:custGeom>
              <a:gradFill>
                <a:gsLst>
                  <a:gs pos="0">
                    <a:srgbClr val="FF0000"/>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7" name="Google Shape;2967;p68"/>
              <p:cNvSpPr/>
              <p:nvPr/>
            </p:nvSpPr>
            <p:spPr>
              <a:xfrm>
                <a:off x="3222" y="1767"/>
                <a:ext cx="275" cy="443"/>
              </a:xfrm>
              <a:custGeom>
                <a:rect b="b" l="l" r="r" t="t"/>
                <a:pathLst>
                  <a:path extrusionOk="0" h="443" w="275">
                    <a:moveTo>
                      <a:pt x="264" y="108"/>
                    </a:moveTo>
                    <a:lnTo>
                      <a:pt x="0" y="0"/>
                    </a:lnTo>
                    <a:lnTo>
                      <a:pt x="2" y="443"/>
                    </a:lnTo>
                    <a:lnTo>
                      <a:pt x="275" y="412"/>
                    </a:lnTo>
                    <a:lnTo>
                      <a:pt x="264" y="108"/>
                    </a:lnTo>
                    <a:close/>
                  </a:path>
                </a:pathLst>
              </a:custGeom>
              <a:gradFill>
                <a:gsLst>
                  <a:gs pos="0">
                    <a:srgbClr val="FF0000"/>
                  </a:gs>
                  <a:gs pos="100000">
                    <a:srgbClr val="FFFFFF"/>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8" name="Google Shape;2968;p68"/>
              <p:cNvSpPr/>
              <p:nvPr/>
            </p:nvSpPr>
            <p:spPr>
              <a:xfrm>
                <a:off x="2737" y="1775"/>
                <a:ext cx="489" cy="52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969" name="Google Shape;2969;p68"/>
              <p:cNvSpPr txBox="1"/>
              <p:nvPr/>
            </p:nvSpPr>
            <p:spPr>
              <a:xfrm>
                <a:off x="2691" y="1728"/>
                <a:ext cx="572" cy="5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200">
                    <a:solidFill>
                      <a:schemeClr val="dk1"/>
                    </a:solidFill>
                    <a:latin typeface="Arial"/>
                    <a:ea typeface="Arial"/>
                    <a:cs typeface="Arial"/>
                    <a:sym typeface="Arial"/>
                  </a:rPr>
                  <a:t>application</a:t>
                </a:r>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transport</a:t>
                </a:r>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network</a:t>
                </a:r>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link</a:t>
                </a:r>
                <a:endParaRPr/>
              </a:p>
            </p:txBody>
          </p:sp>
          <p:cxnSp>
            <p:nvCxnSpPr>
              <p:cNvPr id="2970" name="Google Shape;2970;p68"/>
              <p:cNvCxnSpPr/>
              <p:nvPr/>
            </p:nvCxnSpPr>
            <p:spPr>
              <a:xfrm>
                <a:off x="2737" y="1886"/>
                <a:ext cx="489" cy="0"/>
              </a:xfrm>
              <a:prstGeom prst="straightConnector1">
                <a:avLst/>
              </a:prstGeom>
              <a:noFill/>
              <a:ln cap="flat" cmpd="sng" w="9525">
                <a:solidFill>
                  <a:schemeClr val="dk1"/>
                </a:solidFill>
                <a:prstDash val="solid"/>
                <a:round/>
                <a:headEnd len="med" w="med" type="none"/>
                <a:tailEnd len="med" w="med" type="none"/>
              </a:ln>
            </p:spPr>
          </p:cxnSp>
          <p:cxnSp>
            <p:nvCxnSpPr>
              <p:cNvPr id="2971" name="Google Shape;2971;p68"/>
              <p:cNvCxnSpPr/>
              <p:nvPr/>
            </p:nvCxnSpPr>
            <p:spPr>
              <a:xfrm>
                <a:off x="2737" y="1991"/>
                <a:ext cx="489" cy="0"/>
              </a:xfrm>
              <a:prstGeom prst="straightConnector1">
                <a:avLst/>
              </a:prstGeom>
              <a:noFill/>
              <a:ln cap="flat" cmpd="sng" w="9525">
                <a:solidFill>
                  <a:schemeClr val="dk1"/>
                </a:solidFill>
                <a:prstDash val="solid"/>
                <a:round/>
                <a:headEnd len="med" w="med" type="none"/>
                <a:tailEnd len="med" w="med" type="none"/>
              </a:ln>
            </p:spPr>
          </p:cxnSp>
          <p:cxnSp>
            <p:nvCxnSpPr>
              <p:cNvPr id="2972" name="Google Shape;2972;p68"/>
              <p:cNvCxnSpPr/>
              <p:nvPr/>
            </p:nvCxnSpPr>
            <p:spPr>
              <a:xfrm>
                <a:off x="2735" y="2098"/>
                <a:ext cx="489" cy="0"/>
              </a:xfrm>
              <a:prstGeom prst="straightConnector1">
                <a:avLst/>
              </a:prstGeom>
              <a:noFill/>
              <a:ln cap="flat" cmpd="sng" w="9525">
                <a:solidFill>
                  <a:schemeClr val="dk1"/>
                </a:solidFill>
                <a:prstDash val="solid"/>
                <a:round/>
                <a:headEnd len="med" w="med" type="none"/>
                <a:tailEnd len="med" w="med" type="none"/>
              </a:ln>
            </p:spPr>
          </p:cxnSp>
          <p:cxnSp>
            <p:nvCxnSpPr>
              <p:cNvPr id="2973" name="Google Shape;2973;p68"/>
              <p:cNvCxnSpPr/>
              <p:nvPr/>
            </p:nvCxnSpPr>
            <p:spPr>
              <a:xfrm>
                <a:off x="2738" y="2206"/>
                <a:ext cx="484" cy="1"/>
              </a:xfrm>
              <a:prstGeom prst="straightConnector1">
                <a:avLst/>
              </a:prstGeom>
              <a:noFill/>
              <a:ln cap="flat" cmpd="sng" w="9525">
                <a:solidFill>
                  <a:schemeClr val="dk1"/>
                </a:solidFill>
                <a:prstDash val="solid"/>
                <a:round/>
                <a:headEnd len="med" w="med" type="none"/>
                <a:tailEnd len="med" w="med" type="none"/>
              </a:ln>
            </p:spPr>
          </p:cxnSp>
          <p:sp>
            <p:nvSpPr>
              <p:cNvPr id="2974" name="Google Shape;2974;p68"/>
              <p:cNvSpPr/>
              <p:nvPr/>
            </p:nvSpPr>
            <p:spPr>
              <a:xfrm>
                <a:off x="2695" y="2212"/>
                <a:ext cx="552" cy="1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975" name="Google Shape;2975;p68"/>
              <p:cNvCxnSpPr/>
              <p:nvPr/>
            </p:nvCxnSpPr>
            <p:spPr>
              <a:xfrm>
                <a:off x="2738" y="2224"/>
                <a:ext cx="0" cy="65"/>
              </a:xfrm>
              <a:prstGeom prst="straightConnector1">
                <a:avLst/>
              </a:prstGeom>
              <a:noFill/>
              <a:ln cap="flat" cmpd="sng" w="9525">
                <a:solidFill>
                  <a:schemeClr val="dk1"/>
                </a:solidFill>
                <a:prstDash val="dash"/>
                <a:round/>
                <a:headEnd len="med" w="med" type="none"/>
                <a:tailEnd len="med" w="med" type="none"/>
              </a:ln>
            </p:spPr>
          </p:cxnSp>
          <p:cxnSp>
            <p:nvCxnSpPr>
              <p:cNvPr id="2976" name="Google Shape;2976;p68"/>
              <p:cNvCxnSpPr/>
              <p:nvPr/>
            </p:nvCxnSpPr>
            <p:spPr>
              <a:xfrm>
                <a:off x="3225" y="2218"/>
                <a:ext cx="0" cy="64"/>
              </a:xfrm>
              <a:prstGeom prst="straightConnector1">
                <a:avLst/>
              </a:prstGeom>
              <a:noFill/>
              <a:ln cap="flat" cmpd="sng" w="9525">
                <a:solidFill>
                  <a:schemeClr val="dk1"/>
                </a:solidFill>
                <a:prstDash val="dash"/>
                <a:round/>
                <a:headEnd len="med" w="med" type="none"/>
                <a:tailEnd len="med" w="med" type="none"/>
              </a:ln>
            </p:spPr>
          </p:cxnSp>
          <p:sp>
            <p:nvSpPr>
              <p:cNvPr id="2977" name="Google Shape;2977;p68"/>
              <p:cNvSpPr/>
              <p:nvPr/>
            </p:nvSpPr>
            <p:spPr>
              <a:xfrm>
                <a:off x="2737" y="2415"/>
                <a:ext cx="489" cy="5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978" name="Google Shape;2978;p68"/>
              <p:cNvSpPr txBox="1"/>
              <p:nvPr/>
            </p:nvSpPr>
            <p:spPr>
              <a:xfrm>
                <a:off x="2745" y="2345"/>
                <a:ext cx="462" cy="6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i="0" sz="1200">
                  <a:solidFill>
                    <a:schemeClr val="dk1"/>
                  </a:solidFill>
                  <a:latin typeface="Arial"/>
                  <a:ea typeface="Arial"/>
                  <a:cs typeface="Arial"/>
                  <a:sym typeface="Arial"/>
                </a:endParaRPr>
              </a:p>
              <a:p>
                <a:pPr indent="0" lvl="0" marL="0" marR="0" rtl="0" algn="ctr">
                  <a:spcBef>
                    <a:spcPts val="0"/>
                  </a:spcBef>
                  <a:spcAft>
                    <a:spcPts val="0"/>
                  </a:spcAft>
                  <a:buNone/>
                </a:pPr>
                <a:r>
                  <a:t/>
                </a:r>
                <a:endParaRPr i="0" sz="1200">
                  <a:solidFill>
                    <a:schemeClr val="dk1"/>
                  </a:solidFill>
                  <a:latin typeface="Arial"/>
                  <a:ea typeface="Arial"/>
                  <a:cs typeface="Arial"/>
                  <a:sym typeface="Arial"/>
                </a:endParaRPr>
              </a:p>
              <a:p>
                <a:pPr indent="0" lvl="0" marL="0" marR="0" rtl="0" algn="ctr">
                  <a:spcBef>
                    <a:spcPts val="0"/>
                  </a:spcBef>
                  <a:spcAft>
                    <a:spcPts val="0"/>
                  </a:spcAft>
                  <a:buNone/>
                </a:pPr>
                <a:r>
                  <a:t/>
                </a:r>
                <a:endParaRPr i="0" sz="1200">
                  <a:solidFill>
                    <a:schemeClr val="dk1"/>
                  </a:solidFill>
                  <a:latin typeface="Arial"/>
                  <a:ea typeface="Arial"/>
                  <a:cs typeface="Arial"/>
                  <a:sym typeface="Arial"/>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link</a:t>
                </a:r>
                <a:endParaRPr/>
              </a:p>
              <a:p>
                <a:pPr indent="0" lvl="0" marL="0" marR="0" rtl="0" algn="ctr">
                  <a:spcBef>
                    <a:spcPts val="0"/>
                  </a:spcBef>
                  <a:spcAft>
                    <a:spcPts val="0"/>
                  </a:spcAft>
                  <a:buNone/>
                </a:pPr>
                <a:r>
                  <a:rPr i="0" lang="en-US" sz="1200">
                    <a:solidFill>
                      <a:schemeClr val="dk1"/>
                    </a:solidFill>
                    <a:latin typeface="Arial"/>
                    <a:ea typeface="Arial"/>
                    <a:cs typeface="Arial"/>
                    <a:sym typeface="Arial"/>
                  </a:rPr>
                  <a:t>physical</a:t>
                </a:r>
                <a:endParaRPr/>
              </a:p>
            </p:txBody>
          </p:sp>
          <p:cxnSp>
            <p:nvCxnSpPr>
              <p:cNvPr id="2979" name="Google Shape;2979;p68"/>
              <p:cNvCxnSpPr/>
              <p:nvPr/>
            </p:nvCxnSpPr>
            <p:spPr>
              <a:xfrm>
                <a:off x="2737" y="2526"/>
                <a:ext cx="489" cy="0"/>
              </a:xfrm>
              <a:prstGeom prst="straightConnector1">
                <a:avLst/>
              </a:prstGeom>
              <a:noFill/>
              <a:ln cap="flat" cmpd="sng" w="9525">
                <a:solidFill>
                  <a:schemeClr val="dk1"/>
                </a:solidFill>
                <a:prstDash val="solid"/>
                <a:round/>
                <a:headEnd len="med" w="med" type="none"/>
                <a:tailEnd len="med" w="med" type="none"/>
              </a:ln>
            </p:spPr>
          </p:cxnSp>
          <p:cxnSp>
            <p:nvCxnSpPr>
              <p:cNvPr id="2980" name="Google Shape;2980;p68"/>
              <p:cNvCxnSpPr/>
              <p:nvPr/>
            </p:nvCxnSpPr>
            <p:spPr>
              <a:xfrm>
                <a:off x="2737" y="2632"/>
                <a:ext cx="489" cy="0"/>
              </a:xfrm>
              <a:prstGeom prst="straightConnector1">
                <a:avLst/>
              </a:prstGeom>
              <a:noFill/>
              <a:ln cap="flat" cmpd="sng" w="9525">
                <a:solidFill>
                  <a:schemeClr val="dk1"/>
                </a:solidFill>
                <a:prstDash val="solid"/>
                <a:round/>
                <a:headEnd len="med" w="med" type="none"/>
                <a:tailEnd len="med" w="med" type="none"/>
              </a:ln>
            </p:spPr>
          </p:cxnSp>
          <p:cxnSp>
            <p:nvCxnSpPr>
              <p:cNvPr id="2981" name="Google Shape;2981;p68"/>
              <p:cNvCxnSpPr/>
              <p:nvPr/>
            </p:nvCxnSpPr>
            <p:spPr>
              <a:xfrm>
                <a:off x="2735" y="2721"/>
                <a:ext cx="489" cy="0"/>
              </a:xfrm>
              <a:prstGeom prst="straightConnector1">
                <a:avLst/>
              </a:prstGeom>
              <a:noFill/>
              <a:ln cap="flat" cmpd="sng" w="9525">
                <a:solidFill>
                  <a:schemeClr val="dk1"/>
                </a:solidFill>
                <a:prstDash val="solid"/>
                <a:round/>
                <a:headEnd len="med" w="med" type="none"/>
                <a:tailEnd len="med" w="med" type="none"/>
              </a:ln>
            </p:spPr>
          </p:cxnSp>
          <p:cxnSp>
            <p:nvCxnSpPr>
              <p:cNvPr id="2982" name="Google Shape;2982;p68"/>
              <p:cNvCxnSpPr/>
              <p:nvPr/>
            </p:nvCxnSpPr>
            <p:spPr>
              <a:xfrm>
                <a:off x="2733" y="2836"/>
                <a:ext cx="489" cy="0"/>
              </a:xfrm>
              <a:prstGeom prst="straightConnector1">
                <a:avLst/>
              </a:prstGeom>
              <a:noFill/>
              <a:ln cap="flat" cmpd="sng" w="9525">
                <a:solidFill>
                  <a:schemeClr val="dk1"/>
                </a:solidFill>
                <a:prstDash val="solid"/>
                <a:round/>
                <a:headEnd len="med" w="med" type="none"/>
                <a:tailEnd len="med" w="med" type="none"/>
              </a:ln>
            </p:spPr>
          </p:cxnSp>
          <p:sp>
            <p:nvSpPr>
              <p:cNvPr id="2983" name="Google Shape;2983;p68"/>
              <p:cNvSpPr/>
              <p:nvPr/>
            </p:nvSpPr>
            <p:spPr>
              <a:xfrm>
                <a:off x="2719" y="2390"/>
                <a:ext cx="518" cy="29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984" name="Google Shape;2984;p68"/>
              <p:cNvCxnSpPr/>
              <p:nvPr/>
            </p:nvCxnSpPr>
            <p:spPr>
              <a:xfrm>
                <a:off x="2737" y="2614"/>
                <a:ext cx="0" cy="65"/>
              </a:xfrm>
              <a:prstGeom prst="straightConnector1">
                <a:avLst/>
              </a:prstGeom>
              <a:noFill/>
              <a:ln cap="flat" cmpd="sng" w="9525">
                <a:solidFill>
                  <a:schemeClr val="dk1"/>
                </a:solidFill>
                <a:prstDash val="dash"/>
                <a:round/>
                <a:headEnd len="med" w="med" type="none"/>
                <a:tailEnd len="med" w="med" type="none"/>
              </a:ln>
            </p:spPr>
          </p:cxnSp>
          <p:cxnSp>
            <p:nvCxnSpPr>
              <p:cNvPr id="2985" name="Google Shape;2985;p68"/>
              <p:cNvCxnSpPr/>
              <p:nvPr/>
            </p:nvCxnSpPr>
            <p:spPr>
              <a:xfrm>
                <a:off x="3226" y="2614"/>
                <a:ext cx="0" cy="64"/>
              </a:xfrm>
              <a:prstGeom prst="straightConnector1">
                <a:avLst/>
              </a:prstGeom>
              <a:noFill/>
              <a:ln cap="flat" cmpd="sng" w="9525">
                <a:solidFill>
                  <a:schemeClr val="dk1"/>
                </a:solidFill>
                <a:prstDash val="dash"/>
                <a:round/>
                <a:headEnd len="med" w="med" type="none"/>
                <a:tailEnd len="med" w="med" type="none"/>
              </a:ln>
            </p:spPr>
          </p:cxnSp>
          <p:sp>
            <p:nvSpPr>
              <p:cNvPr id="2986" name="Google Shape;2986;p68"/>
              <p:cNvSpPr/>
              <p:nvPr/>
            </p:nvSpPr>
            <p:spPr>
              <a:xfrm>
                <a:off x="2736" y="1778"/>
                <a:ext cx="490" cy="431"/>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987" name="Google Shape;2987;p68"/>
              <p:cNvSpPr/>
              <p:nvPr/>
            </p:nvSpPr>
            <p:spPr>
              <a:xfrm>
                <a:off x="2733" y="2721"/>
                <a:ext cx="489" cy="219"/>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pic>
          <p:nvPicPr>
            <p:cNvPr id="2988" name="Google Shape;2988;p68"/>
            <p:cNvPicPr preferRelativeResize="0"/>
            <p:nvPr/>
          </p:nvPicPr>
          <p:blipFill rotWithShape="1">
            <a:blip r:embed="rId3">
              <a:alphaModFix/>
            </a:blip>
            <a:srcRect b="0" l="0" r="0" t="0"/>
            <a:stretch/>
          </p:blipFill>
          <p:spPr>
            <a:xfrm>
              <a:off x="7353300" y="1122363"/>
              <a:ext cx="1350963" cy="1350962"/>
            </a:xfrm>
            <a:prstGeom prst="rect">
              <a:avLst/>
            </a:prstGeom>
            <a:noFill/>
            <a:ln>
              <a:noFill/>
            </a:ln>
          </p:spPr>
        </p:pic>
        <p:pic>
          <p:nvPicPr>
            <p:cNvPr id="2989" name="Google Shape;2989;p68"/>
            <p:cNvPicPr preferRelativeResize="0"/>
            <p:nvPr/>
          </p:nvPicPr>
          <p:blipFill rotWithShape="1">
            <a:blip r:embed="rId4">
              <a:alphaModFix/>
            </a:blip>
            <a:srcRect b="0" l="0" r="0" t="0"/>
            <a:stretch/>
          </p:blipFill>
          <p:spPr>
            <a:xfrm>
              <a:off x="5715000" y="1317625"/>
              <a:ext cx="1143000" cy="1171575"/>
            </a:xfrm>
            <a:prstGeom prst="rect">
              <a:avLst/>
            </a:prstGeom>
            <a:noFill/>
            <a:ln>
              <a:noFill/>
            </a:ln>
          </p:spPr>
        </p:pic>
        <p:grpSp>
          <p:nvGrpSpPr>
            <p:cNvPr id="2990" name="Google Shape;2990;p68"/>
            <p:cNvGrpSpPr/>
            <p:nvPr/>
          </p:nvGrpSpPr>
          <p:grpSpPr>
            <a:xfrm>
              <a:off x="5062538" y="5251450"/>
              <a:ext cx="1109662" cy="1095375"/>
              <a:chOff x="-44" y="1473"/>
              <a:chExt cx="981" cy="1105"/>
            </a:xfrm>
          </p:grpSpPr>
          <p:pic>
            <p:nvPicPr>
              <p:cNvPr descr="desktop_computer_stylized_medium" id="2991" name="Google Shape;2991;p68"/>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2992" name="Google Shape;2992;p6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69"/>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rmAutofit/>
          </a:bodyPr>
          <a:lstStyle/>
          <a:p>
            <a:pPr indent="-342900" lvl="0" marL="342900" rtl="0" algn="just">
              <a:lnSpc>
                <a:spcPct val="90000"/>
              </a:lnSpc>
              <a:spcBef>
                <a:spcPts val="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Truy cập liên kết, framing:</a:t>
            </a:r>
            <a:endParaRPr/>
          </a:p>
          <a:p>
            <a:pPr indent="-341313" lvl="1" marL="576263"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Đóng gói datagram vào trong frame, thêm header và trailer.</a:t>
            </a:r>
            <a:endParaRPr/>
          </a:p>
          <a:p>
            <a:pPr indent="-341313" lvl="1" marL="576263"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Truy cập kênh truyền nếu môi trường được chia sẻ.</a:t>
            </a:r>
            <a:endParaRPr/>
          </a:p>
          <a:p>
            <a:pPr indent="-342900" lvl="0" marL="342900" rtl="0" algn="just">
              <a:lnSpc>
                <a:spcPct val="90000"/>
              </a:lnSpc>
              <a:spcBef>
                <a:spcPts val="100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Truyền tin cậy giữa các node lân cận (adjacent nodes):</a:t>
            </a:r>
            <a:endParaRPr/>
          </a:p>
          <a:p>
            <a:pPr indent="-341313" lvl="1" marL="576263"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Ít khi được sử dụng trên đường kết nối lỗi thấp (cáp quang, một số loại cáp xoắn).</a:t>
            </a:r>
            <a:endParaRPr/>
          </a:p>
          <a:p>
            <a:pPr indent="-341313" lvl="1" marL="576263"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Kết nối không dây: tỷ lệ lỗi cao.</a:t>
            </a:r>
            <a:endParaRPr/>
          </a:p>
          <a:p>
            <a:pPr indent="-342900" lvl="0" marL="342900" rtl="0" algn="just">
              <a:lnSpc>
                <a:spcPct val="90000"/>
              </a:lnSpc>
              <a:spcBef>
                <a:spcPts val="100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Điều khiển luồng (flow control):</a:t>
            </a:r>
            <a:endParaRPr/>
          </a:p>
          <a:p>
            <a:pPr indent="-341313" lvl="1" marL="576263"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Điều khiển tốc độ truyền giữa các node gửi và nhận liền kề nhau.</a:t>
            </a:r>
            <a:endParaRPr/>
          </a:p>
        </p:txBody>
      </p:sp>
      <p:sp>
        <p:nvSpPr>
          <p:cNvPr id="2998" name="Google Shape;2998;p69"/>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5.1 Các dịch vụ tầng link</a:t>
            </a:r>
            <a:endParaRPr/>
          </a:p>
        </p:txBody>
      </p:sp>
      <p:sp>
        <p:nvSpPr>
          <p:cNvPr id="2999" name="Google Shape;2999;p6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20" name="Google Shape;720;p7"/>
          <p:cNvSpPr/>
          <p:nvPr/>
        </p:nvSpPr>
        <p:spPr>
          <a:xfrm>
            <a:off x="868470" y="1307422"/>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Calibri"/>
                <a:ea typeface="Calibri"/>
                <a:cs typeface="Calibri"/>
                <a:sym typeface="Calibri"/>
              </a:rPr>
              <a:t>CHỨC NĂNG ĐỊNH TUYẾN CÁC GÓI TIN XẢY RA Ở TẦNG NÀO TRONG MÔ HÌNH OSI?</a:t>
            </a:r>
            <a:endParaRPr/>
          </a:p>
        </p:txBody>
      </p:sp>
      <p:grpSp>
        <p:nvGrpSpPr>
          <p:cNvPr id="721" name="Google Shape;721;p7"/>
          <p:cNvGrpSpPr/>
          <p:nvPr/>
        </p:nvGrpSpPr>
        <p:grpSpPr>
          <a:xfrm>
            <a:off x="868471" y="2773615"/>
            <a:ext cx="9007365" cy="546538"/>
            <a:chOff x="1418897" y="2165131"/>
            <a:chExt cx="9007365" cy="546538"/>
          </a:xfrm>
        </p:grpSpPr>
        <p:sp>
          <p:nvSpPr>
            <p:cNvPr id="722" name="Google Shape;722;p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Data link</a:t>
              </a:r>
              <a:endParaRPr/>
            </a:p>
          </p:txBody>
        </p:sp>
        <p:sp>
          <p:nvSpPr>
            <p:cNvPr id="723" name="Google Shape;723;p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A</a:t>
              </a:r>
              <a:endParaRPr/>
            </a:p>
          </p:txBody>
        </p:sp>
      </p:grpSp>
      <p:grpSp>
        <p:nvGrpSpPr>
          <p:cNvPr id="724" name="Google Shape;724;p7"/>
          <p:cNvGrpSpPr/>
          <p:nvPr/>
        </p:nvGrpSpPr>
        <p:grpSpPr>
          <a:xfrm>
            <a:off x="868470" y="3651229"/>
            <a:ext cx="9007365" cy="546538"/>
            <a:chOff x="1418897" y="2165131"/>
            <a:chExt cx="9007365" cy="546538"/>
          </a:xfrm>
        </p:grpSpPr>
        <p:sp>
          <p:nvSpPr>
            <p:cNvPr id="725" name="Google Shape;725;p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Network</a:t>
              </a:r>
              <a:endParaRPr/>
            </a:p>
          </p:txBody>
        </p:sp>
        <p:sp>
          <p:nvSpPr>
            <p:cNvPr id="726" name="Google Shape;726;p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B</a:t>
              </a:r>
              <a:endParaRPr/>
            </a:p>
          </p:txBody>
        </p:sp>
      </p:grpSp>
      <p:grpSp>
        <p:nvGrpSpPr>
          <p:cNvPr id="727" name="Google Shape;727;p7"/>
          <p:cNvGrpSpPr/>
          <p:nvPr/>
        </p:nvGrpSpPr>
        <p:grpSpPr>
          <a:xfrm>
            <a:off x="868470" y="4528842"/>
            <a:ext cx="9007365" cy="546538"/>
            <a:chOff x="1418897" y="2165131"/>
            <a:chExt cx="9007365" cy="546538"/>
          </a:xfrm>
        </p:grpSpPr>
        <p:sp>
          <p:nvSpPr>
            <p:cNvPr id="728" name="Google Shape;728;p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Transport</a:t>
              </a:r>
              <a:endParaRPr/>
            </a:p>
          </p:txBody>
        </p:sp>
        <p:sp>
          <p:nvSpPr>
            <p:cNvPr id="729" name="Google Shape;729;p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C</a:t>
              </a:r>
              <a:endParaRPr/>
            </a:p>
          </p:txBody>
        </p:sp>
      </p:grpSp>
      <p:grpSp>
        <p:nvGrpSpPr>
          <p:cNvPr id="730" name="Google Shape;730;p7"/>
          <p:cNvGrpSpPr/>
          <p:nvPr/>
        </p:nvGrpSpPr>
        <p:grpSpPr>
          <a:xfrm>
            <a:off x="868470" y="5406454"/>
            <a:ext cx="9007365" cy="546538"/>
            <a:chOff x="1418897" y="2165131"/>
            <a:chExt cx="9007365" cy="546538"/>
          </a:xfrm>
        </p:grpSpPr>
        <p:sp>
          <p:nvSpPr>
            <p:cNvPr id="731" name="Google Shape;731;p7"/>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Calibri"/>
                  <a:ea typeface="Calibri"/>
                  <a:cs typeface="Calibri"/>
                  <a:sym typeface="Calibri"/>
                </a:rPr>
                <a:t>           Application</a:t>
              </a:r>
              <a:endParaRPr/>
            </a:p>
          </p:txBody>
        </p:sp>
        <p:sp>
          <p:nvSpPr>
            <p:cNvPr id="732" name="Google Shape;732;p7"/>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D</a:t>
              </a:r>
              <a:endParaRPr/>
            </a:p>
          </p:txBody>
        </p:sp>
      </p:grpSp>
      <p:sp>
        <p:nvSpPr>
          <p:cNvPr id="733" name="Google Shape;733;p7"/>
          <p:cNvSpPr/>
          <p:nvPr/>
        </p:nvSpPr>
        <p:spPr>
          <a:xfrm>
            <a:off x="868470" y="3519848"/>
            <a:ext cx="893380" cy="809297"/>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Google Shape;734;p7"/>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70"/>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rmAutofit/>
          </a:bodyPr>
          <a:lstStyle/>
          <a:p>
            <a:pPr indent="-338138" lvl="0" marL="338138" rtl="0" algn="just">
              <a:lnSpc>
                <a:spcPct val="90000"/>
              </a:lnSpc>
              <a:spcBef>
                <a:spcPts val="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Phát hiện lỗi (error detection):</a:t>
            </a:r>
            <a:endParaRPr/>
          </a:p>
          <a:p>
            <a:pPr indent="-342900" lvl="1" marL="577850"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Lỗi gây ra bởi suy giảm tín hiệu, tiếng ồn.</a:t>
            </a:r>
            <a:endParaRPr/>
          </a:p>
          <a:p>
            <a:pPr indent="-342900" lvl="1" marL="577850"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Bên nhận phát hiện lỗi: tín hiệu bên gửi cho việc truyền lại hoặc hủy bỏ frame bị lỗi.</a:t>
            </a:r>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Sửa lỗi (error correction):</a:t>
            </a:r>
            <a:endParaRPr/>
          </a:p>
          <a:p>
            <a:pPr indent="-342900" lvl="1" marL="577850"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Bên nhận xác định và sửa các bit lỗi mà không cần phải truyền lại.</a:t>
            </a:r>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solidFill>
                  <a:srgbClr val="FF0000"/>
                </a:solidFill>
                <a:latin typeface="Times New Roman"/>
                <a:ea typeface="Times New Roman"/>
                <a:cs typeface="Times New Roman"/>
                <a:sym typeface="Times New Roman"/>
              </a:rPr>
              <a:t>Half-duplex và full-duplex</a:t>
            </a:r>
            <a:endParaRPr/>
          </a:p>
          <a:p>
            <a:pPr indent="-342900" lvl="1" marL="577850"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Full-duplex: các node tại các đầu cuối của kết nối có thể truyền và nhận đồng thời.</a:t>
            </a:r>
            <a:endParaRPr/>
          </a:p>
          <a:p>
            <a:pPr indent="-342900" lvl="1" marL="577850" rtl="0" algn="just">
              <a:lnSpc>
                <a:spcPct val="90000"/>
              </a:lnSpc>
              <a:spcBef>
                <a:spcPts val="500"/>
              </a:spcBef>
              <a:spcAft>
                <a:spcPts val="0"/>
              </a:spcAft>
              <a:buClr>
                <a:schemeClr val="dk1"/>
              </a:buClr>
              <a:buSzPts val="2200"/>
              <a:buFont typeface="Noto Sans Symbols"/>
              <a:buChar char="❑"/>
            </a:pPr>
            <a:r>
              <a:rPr lang="en-US" sz="2200">
                <a:latin typeface="Times New Roman"/>
                <a:ea typeface="Times New Roman"/>
                <a:cs typeface="Times New Roman"/>
                <a:sym typeface="Times New Roman"/>
              </a:rPr>
              <a:t>Half-duplex: các node không thể vừa truyền, vừa nhận dữ liệu.</a:t>
            </a:r>
            <a:endParaRPr/>
          </a:p>
        </p:txBody>
      </p:sp>
      <p:sp>
        <p:nvSpPr>
          <p:cNvPr id="3005" name="Google Shape;3005;p70"/>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5.1 Các dịch vụ tầng link</a:t>
            </a:r>
            <a:endParaRPr/>
          </a:p>
        </p:txBody>
      </p:sp>
      <p:sp>
        <p:nvSpPr>
          <p:cNvPr id="3006" name="Google Shape;3006;p7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71"/>
          <p:cNvSpPr txBox="1"/>
          <p:nvPr>
            <p:ph type="title"/>
          </p:nvPr>
        </p:nvSpPr>
        <p:spPr>
          <a:xfrm>
            <a:off x="3010485" y="1972114"/>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5.2 Phát hiện và sửa lỗi</a:t>
            </a:r>
            <a:endParaRPr b="1" sz="7200">
              <a:latin typeface="Times New Roman"/>
              <a:ea typeface="Times New Roman"/>
              <a:cs typeface="Times New Roman"/>
              <a:sym typeface="Times New Roman"/>
            </a:endParaRPr>
          </a:p>
        </p:txBody>
      </p:sp>
      <p:sp>
        <p:nvSpPr>
          <p:cNvPr id="3012" name="Google Shape;3012;p7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72"/>
          <p:cNvSpPr txBox="1"/>
          <p:nvPr>
            <p:ph type="title"/>
          </p:nvPr>
        </p:nvSpPr>
        <p:spPr>
          <a:xfrm>
            <a:off x="652461" y="931863"/>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5.2 Phát hiện lỗi</a:t>
            </a:r>
            <a:endParaRPr/>
          </a:p>
        </p:txBody>
      </p:sp>
      <p:sp>
        <p:nvSpPr>
          <p:cNvPr id="3018" name="Google Shape;3018;p7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019" name="Google Shape;3019;p72"/>
          <p:cNvGrpSpPr/>
          <p:nvPr/>
        </p:nvGrpSpPr>
        <p:grpSpPr>
          <a:xfrm>
            <a:off x="5868985" y="1874044"/>
            <a:ext cx="5670550" cy="3109912"/>
            <a:chOff x="1485900" y="3611400"/>
            <a:chExt cx="5670550" cy="3109912"/>
          </a:xfrm>
        </p:grpSpPr>
        <p:pic>
          <p:nvPicPr>
            <p:cNvPr descr="521 Error Detection" id="3020" name="Google Shape;3020;p72"/>
            <p:cNvPicPr preferRelativeResize="0"/>
            <p:nvPr/>
          </p:nvPicPr>
          <p:blipFill rotWithShape="1">
            <a:blip r:embed="rId3">
              <a:alphaModFix/>
            </a:blip>
            <a:srcRect b="0" l="0" r="0" t="0"/>
            <a:stretch/>
          </p:blipFill>
          <p:spPr>
            <a:xfrm>
              <a:off x="1485900" y="3611400"/>
              <a:ext cx="5670550" cy="3109912"/>
            </a:xfrm>
            <a:prstGeom prst="rect">
              <a:avLst/>
            </a:prstGeom>
            <a:noFill/>
            <a:ln>
              <a:noFill/>
            </a:ln>
          </p:spPr>
        </p:pic>
        <p:sp>
          <p:nvSpPr>
            <p:cNvPr id="3021" name="Google Shape;3021;p72"/>
            <p:cNvSpPr/>
            <p:nvPr/>
          </p:nvSpPr>
          <p:spPr>
            <a:xfrm>
              <a:off x="5384800" y="3916363"/>
              <a:ext cx="176213" cy="1936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022" name="Google Shape;3022;p72"/>
            <p:cNvSpPr txBox="1"/>
            <p:nvPr/>
          </p:nvSpPr>
          <p:spPr>
            <a:xfrm>
              <a:off x="4773613" y="3873500"/>
              <a:ext cx="94297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otherwise</a:t>
              </a:r>
              <a:endParaRPr/>
            </a:p>
          </p:txBody>
        </p:sp>
      </p:grpSp>
      <p:sp>
        <p:nvSpPr>
          <p:cNvPr id="3023" name="Google Shape;3023;p72"/>
          <p:cNvSpPr txBox="1"/>
          <p:nvPr>
            <p:ph idx="1" type="body"/>
          </p:nvPr>
        </p:nvSpPr>
        <p:spPr>
          <a:xfrm>
            <a:off x="652461" y="1585282"/>
            <a:ext cx="5002751" cy="4486275"/>
          </a:xfrm>
          <a:prstGeom prst="rect">
            <a:avLst/>
          </a:prstGeom>
          <a:noFill/>
          <a:ln>
            <a:noFill/>
          </a:ln>
        </p:spPr>
        <p:txBody>
          <a:bodyPr anchorCtr="0" anchor="t" bIns="45700" lIns="91425" spcFirstLastPara="1" rIns="91425" wrap="square" tIns="45700">
            <a:normAutofit/>
          </a:bodyPr>
          <a:lstStyle/>
          <a:p>
            <a:pPr indent="-393700" lvl="0" marL="393700" marR="0" rtl="0" algn="just">
              <a:lnSpc>
                <a:spcPct val="9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EDC = Error Detection and Correction bits (redundancy).</a:t>
            </a:r>
            <a:endParaRPr/>
          </a:p>
          <a:p>
            <a:pPr indent="-393700" lvl="0" marL="393700" marR="0" rtl="0" algn="just">
              <a:lnSpc>
                <a:spcPct val="9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D = dữ liệu được bảo vệ bởi kiểm tra lỗi, có thể chứa các trường header.</a:t>
            </a:r>
            <a:endParaRPr/>
          </a:p>
          <a:p>
            <a:pPr indent="-393700" lvl="0" marL="393700" marR="0" rtl="0" algn="just">
              <a:lnSpc>
                <a:spcPct val="90000"/>
              </a:lnSpc>
              <a:spcBef>
                <a:spcPts val="100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Việc phát hiện lỗi không đảm bảo 100%.</a:t>
            </a:r>
            <a:endParaRPr/>
          </a:p>
          <a:p>
            <a:pPr indent="-344488" lvl="1" marL="63341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Giao thức có thể bỏ qua một số lỗi.</a:t>
            </a:r>
            <a:endParaRPr/>
          </a:p>
          <a:p>
            <a:pPr indent="-344488" lvl="1" marL="63341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Times New Roman"/>
                <a:ea typeface="Times New Roman"/>
                <a:cs typeface="Times New Roman"/>
                <a:sym typeface="Times New Roman"/>
              </a:rPr>
              <a:t>Trường EDC lớn hơn field giúp việc phát hiện và sửa lỗi tốt hơn.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73"/>
          <p:cNvSpPr txBox="1"/>
          <p:nvPr>
            <p:ph idx="1" type="body"/>
          </p:nvPr>
        </p:nvSpPr>
        <p:spPr>
          <a:xfrm>
            <a:off x="652461" y="1609872"/>
            <a:ext cx="10887075" cy="4752253"/>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sz="2800">
                <a:solidFill>
                  <a:srgbClr val="FF0000"/>
                </a:solidFill>
                <a:latin typeface="Times New Roman"/>
                <a:ea typeface="Times New Roman"/>
                <a:cs typeface="Times New Roman"/>
                <a:sym typeface="Times New Roman"/>
              </a:rPr>
              <a:t>Bit parity đơn: </a:t>
            </a:r>
            <a:r>
              <a:rPr lang="en-US" sz="2800">
                <a:latin typeface="Times New Roman"/>
                <a:ea typeface="Times New Roman"/>
                <a:cs typeface="Times New Roman"/>
                <a:sym typeface="Times New Roman"/>
              </a:rPr>
              <a:t>Phát hiện các lỗi bit đơn</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Có 2 loại parity: parity chẵn (Even Parity) và parity lẻ (Odd Parity)</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Parity chẵn:</a:t>
            </a:r>
            <a:endParaRPr/>
          </a:p>
          <a:p>
            <a:pPr indent="-344488"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Nếu tổng chẵn,  bit parity 0 được thêm vào cuối ⬄ mạch truyền đúng.</a:t>
            </a:r>
            <a:endParaRPr/>
          </a:p>
          <a:p>
            <a:pPr indent="-344488"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Nếu tổng lẻ, bit parity 1 được thêm vào cuối ⬄ Có 1 bit nào đó trong khối dữ liệu bị sai.</a:t>
            </a:r>
            <a:endParaRPr>
              <a:latin typeface="Times New Roman"/>
              <a:ea typeface="Times New Roman"/>
              <a:cs typeface="Times New Roman"/>
              <a:sym typeface="Times New Roman"/>
            </a:endParaRPr>
          </a:p>
          <a:p>
            <a:pPr indent="-457200" lvl="0" marL="457200" rtl="0" algn="just">
              <a:lnSpc>
                <a:spcPct val="90000"/>
              </a:lnSpc>
              <a:spcBef>
                <a:spcPts val="1000"/>
              </a:spcBef>
              <a:spcAft>
                <a:spcPts val="0"/>
              </a:spcAft>
              <a:buClr>
                <a:schemeClr val="dk1"/>
              </a:buClr>
              <a:buSzPts val="2800"/>
              <a:buFont typeface="Noto Sans Symbols"/>
              <a:buChar char="❖"/>
            </a:pPr>
            <a:r>
              <a:rPr lang="en-US" sz="2800">
                <a:latin typeface="Times New Roman"/>
                <a:ea typeface="Times New Roman"/>
                <a:cs typeface="Times New Roman"/>
                <a:sym typeface="Times New Roman"/>
              </a:rPr>
              <a:t>Parity lẻ:</a:t>
            </a:r>
            <a:endParaRPr/>
          </a:p>
          <a:p>
            <a:pPr indent="-344488"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Nếu tổng lẻ,  bit parity 0 được thêm vào cuối ⬄ mạch truyền đúng.</a:t>
            </a:r>
            <a:endParaRPr/>
          </a:p>
          <a:p>
            <a:pPr indent="-344488" lvl="1" marL="688975"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Nếu tổng chẵn, bit parity 1 được thêm vào cuối ⬄ Có 1 bit nào đó trong khối dữ liệu bị sai.</a:t>
            </a:r>
            <a:endParaRPr>
              <a:latin typeface="Times New Roman"/>
              <a:ea typeface="Times New Roman"/>
              <a:cs typeface="Times New Roman"/>
              <a:sym typeface="Times New Roman"/>
            </a:endParaRPr>
          </a:p>
        </p:txBody>
      </p:sp>
      <p:sp>
        <p:nvSpPr>
          <p:cNvPr id="3029" name="Google Shape;3029;p73"/>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5.2 Kiểm tra chẵn lẻ (Parity checking)</a:t>
            </a:r>
            <a:endParaRPr/>
          </a:p>
        </p:txBody>
      </p:sp>
      <p:sp>
        <p:nvSpPr>
          <p:cNvPr id="3030" name="Google Shape;3030;p7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74"/>
          <p:cNvSpPr txBox="1"/>
          <p:nvPr>
            <p:ph idx="1" type="body"/>
          </p:nvPr>
        </p:nvSpPr>
        <p:spPr>
          <a:xfrm>
            <a:off x="628650" y="1685925"/>
            <a:ext cx="1594045" cy="64770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Ví dụ:</a:t>
            </a:r>
            <a:endParaRPr/>
          </a:p>
        </p:txBody>
      </p:sp>
      <p:sp>
        <p:nvSpPr>
          <p:cNvPr id="3036" name="Google Shape;3036;p7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37" name="Google Shape;3037;p74"/>
          <p:cNvGraphicFramePr/>
          <p:nvPr/>
        </p:nvGraphicFramePr>
        <p:xfrm>
          <a:off x="853733" y="2428154"/>
          <a:ext cx="3000000" cy="3000000"/>
        </p:xfrm>
        <a:graphic>
          <a:graphicData uri="http://schemas.openxmlformats.org/drawingml/2006/table">
            <a:tbl>
              <a:tblPr bandRow="1" firstRow="1">
                <a:noFill/>
                <a:tableStyleId>{5A54A452-52A8-475D-BF72-43B074261E9B}</a:tableStyleId>
              </a:tblPr>
              <a:tblGrid>
                <a:gridCol w="2336700"/>
                <a:gridCol w="2450700"/>
                <a:gridCol w="2222700"/>
              </a:tblGrid>
              <a:tr h="266800">
                <a:tc rowSpan="2">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5 bit dữ</a:t>
                      </a:r>
                      <a:r>
                        <a:rPr lang="en-US" sz="2400">
                          <a:latin typeface="Times New Roman"/>
                          <a:ea typeface="Times New Roman"/>
                          <a:cs typeface="Times New Roman"/>
                          <a:sym typeface="Times New Roman"/>
                        </a:rPr>
                        <a:t> liệu</a:t>
                      </a:r>
                      <a:endParaRPr sz="2400">
                        <a:latin typeface="Times New Roman"/>
                        <a:ea typeface="Times New Roman"/>
                        <a:cs typeface="Times New Roman"/>
                        <a:sym typeface="Times New Roman"/>
                      </a:endParaRPr>
                    </a:p>
                  </a:txBody>
                  <a:tcPr marT="45725" marB="45725" marR="91450" marL="91450" anchor="ctr"/>
                </a:tc>
                <a:tc gridSpan="2">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Byte có</a:t>
                      </a:r>
                      <a:r>
                        <a:rPr lang="en-US" sz="2400">
                          <a:latin typeface="Times New Roman"/>
                          <a:ea typeface="Times New Roman"/>
                          <a:cs typeface="Times New Roman"/>
                          <a:sym typeface="Times New Roman"/>
                        </a:rPr>
                        <a:t> bit chẵn lẻ</a:t>
                      </a:r>
                      <a:endParaRPr sz="2400">
                        <a:latin typeface="Times New Roman"/>
                        <a:ea typeface="Times New Roman"/>
                        <a:cs typeface="Times New Roman"/>
                        <a:sym typeface="Times New Roman"/>
                      </a:endParaRPr>
                    </a:p>
                  </a:txBody>
                  <a:tcPr marT="45725" marB="45725" marR="91450" marL="91450" anchor="ctr"/>
                </a:tc>
                <a:tc hMerge="1"/>
              </a:tr>
              <a:tr h="370850">
                <a:tc vMerge="1"/>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Quy luật</a:t>
                      </a:r>
                      <a:r>
                        <a:rPr lang="en-US" sz="2400">
                          <a:latin typeface="Times New Roman"/>
                          <a:ea typeface="Times New Roman"/>
                          <a:cs typeface="Times New Roman"/>
                          <a:sym typeface="Times New Roman"/>
                        </a:rPr>
                        <a:t> số chẵn</a:t>
                      </a:r>
                      <a:endParaRPr sz="2400">
                        <a:latin typeface="Times New Roman"/>
                        <a:ea typeface="Times New Roman"/>
                        <a:cs typeface="Times New Roman"/>
                        <a:sym typeface="Times New Roman"/>
                      </a:endParaRPr>
                    </a:p>
                  </a:txBody>
                  <a:tcPr marT="45725" marB="45725" marR="91450" marL="91450" anchor="ctr"/>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Quy</a:t>
                      </a:r>
                      <a:r>
                        <a:rPr lang="en-US" sz="2400">
                          <a:latin typeface="Times New Roman"/>
                          <a:ea typeface="Times New Roman"/>
                          <a:cs typeface="Times New Roman"/>
                          <a:sym typeface="Times New Roman"/>
                        </a:rPr>
                        <a:t> luật số lẻ</a:t>
                      </a:r>
                      <a:endParaRPr sz="2400">
                        <a:latin typeface="Times New Roman"/>
                        <a:ea typeface="Times New Roman"/>
                        <a:cs typeface="Times New Roman"/>
                        <a:sym typeface="Times New Roman"/>
                      </a:endParaRPr>
                    </a:p>
                  </a:txBody>
                  <a:tcPr marT="45725" marB="45725" marR="91450" marL="91450" anchor="ctr"/>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00000</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00000</a:t>
                      </a:r>
                      <a:r>
                        <a:rPr b="1" lang="en-US" sz="2400">
                          <a:solidFill>
                            <a:srgbClr val="FF0000"/>
                          </a:solidFill>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00000</a:t>
                      </a:r>
                      <a:r>
                        <a:rPr b="1" lang="en-US" sz="2400">
                          <a:solidFill>
                            <a:srgbClr val="FF0000"/>
                          </a:solidFill>
                          <a:latin typeface="Times New Roman"/>
                          <a:ea typeface="Times New Roman"/>
                          <a:cs typeface="Times New Roman"/>
                          <a:sym typeface="Times New Roman"/>
                        </a:rPr>
                        <a:t>1</a:t>
                      </a:r>
                      <a:endParaRPr/>
                    </a:p>
                  </a:txBody>
                  <a:tcPr marT="45725" marB="45725" marR="91450" marL="91450"/>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01100</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01100</a:t>
                      </a:r>
                      <a:r>
                        <a:rPr b="1" lang="en-US" sz="2400">
                          <a:solidFill>
                            <a:srgbClr val="FF0000"/>
                          </a:solidFill>
                          <a:latin typeface="Times New Roman"/>
                          <a:ea typeface="Times New Roman"/>
                          <a:cs typeface="Times New Roman"/>
                          <a:sym typeface="Times New Roman"/>
                        </a:rPr>
                        <a:t>0</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01100</a:t>
                      </a:r>
                      <a:r>
                        <a:rPr b="1" lang="en-US" sz="2400">
                          <a:solidFill>
                            <a:srgbClr val="FF0000"/>
                          </a:solidFill>
                          <a:latin typeface="Times New Roman"/>
                          <a:ea typeface="Times New Roman"/>
                          <a:cs typeface="Times New Roman"/>
                          <a:sym typeface="Times New Roman"/>
                        </a:rPr>
                        <a:t>1</a:t>
                      </a:r>
                      <a:endParaRPr/>
                    </a:p>
                  </a:txBody>
                  <a:tcPr marT="45725" marB="45725" marR="91450" marL="91450"/>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11001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11001</a:t>
                      </a:r>
                      <a:r>
                        <a:rPr b="1" lang="en-US" sz="2400">
                          <a:solidFill>
                            <a:srgbClr val="FF0000"/>
                          </a:solidFill>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11001</a:t>
                      </a:r>
                      <a:r>
                        <a:rPr b="1" lang="en-US" sz="2400">
                          <a:solidFill>
                            <a:srgbClr val="FF0000"/>
                          </a:solidFill>
                          <a:latin typeface="Times New Roman"/>
                          <a:ea typeface="Times New Roman"/>
                          <a:cs typeface="Times New Roman"/>
                          <a:sym typeface="Times New Roman"/>
                        </a:rPr>
                        <a:t>0</a:t>
                      </a:r>
                      <a:endParaRPr/>
                    </a:p>
                  </a:txBody>
                  <a:tcPr marT="45725" marB="45725" marR="91450" marL="91450"/>
                </a:tc>
              </a:tr>
              <a:tr h="370850">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11111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11111</a:t>
                      </a:r>
                      <a:r>
                        <a:rPr b="1" lang="en-US" sz="2400">
                          <a:solidFill>
                            <a:srgbClr val="FF0000"/>
                          </a:solidFill>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spcBef>
                          <a:spcPts val="0"/>
                        </a:spcBef>
                        <a:spcAft>
                          <a:spcPts val="0"/>
                        </a:spcAft>
                        <a:buNone/>
                      </a:pPr>
                      <a:r>
                        <a:rPr lang="en-US" sz="2400">
                          <a:latin typeface="Times New Roman"/>
                          <a:ea typeface="Times New Roman"/>
                          <a:cs typeface="Times New Roman"/>
                          <a:sym typeface="Times New Roman"/>
                        </a:rPr>
                        <a:t>11111</a:t>
                      </a:r>
                      <a:r>
                        <a:rPr b="1" lang="en-US" sz="2400">
                          <a:solidFill>
                            <a:srgbClr val="FF0000"/>
                          </a:solidFill>
                          <a:latin typeface="Times New Roman"/>
                          <a:ea typeface="Times New Roman"/>
                          <a:cs typeface="Times New Roman"/>
                          <a:sym typeface="Times New Roman"/>
                        </a:rPr>
                        <a:t>0</a:t>
                      </a:r>
                      <a:endParaRPr/>
                    </a:p>
                  </a:txBody>
                  <a:tcPr marT="45725" marB="45725" marR="91450" marL="91450"/>
                </a:tc>
              </a:tr>
            </a:tbl>
          </a:graphicData>
        </a:graphic>
      </p:graphicFrame>
      <p:sp>
        <p:nvSpPr>
          <p:cNvPr id="3038" name="Google Shape;3038;p74"/>
          <p:cNvSpPr txBox="1"/>
          <p:nvPr>
            <p:ph type="title"/>
          </p:nvPr>
        </p:nvSpPr>
        <p:spPr>
          <a:xfrm>
            <a:off x="628650" y="943696"/>
            <a:ext cx="7731638" cy="64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5.2 Kiểm tra chẵn lẻ (Parity checking)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7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44" name="Google Shape;3044;p75"/>
          <p:cNvSpPr txBox="1"/>
          <p:nvPr>
            <p:ph idx="1" type="body"/>
          </p:nvPr>
        </p:nvSpPr>
        <p:spPr>
          <a:xfrm>
            <a:off x="770194" y="1664483"/>
            <a:ext cx="7448550" cy="424732"/>
          </a:xfrm>
          <a:prstGeom prst="rect">
            <a:avLst/>
          </a:prstGeom>
          <a:noFill/>
          <a:ln>
            <a:noFill/>
          </a:ln>
        </p:spPr>
        <p:txBody>
          <a:bodyPr anchorCtr="0" anchor="t" bIns="45700" lIns="91425" spcFirstLastPara="1" rIns="91425" wrap="square" tIns="45700">
            <a:spAutoFit/>
          </a:bodyPr>
          <a:lstStyle/>
          <a:p>
            <a:pPr indent="-393700" lvl="0" marL="393700" rtl="0" algn="just">
              <a:lnSpc>
                <a:spcPct val="90000"/>
              </a:lnSpc>
              <a:spcBef>
                <a:spcPts val="0"/>
              </a:spcBef>
              <a:spcAft>
                <a:spcPts val="0"/>
              </a:spcAft>
              <a:buClr>
                <a:schemeClr val="dk1"/>
              </a:buClr>
              <a:buSzPts val="2400"/>
              <a:buFont typeface="Noto Sans Symbols"/>
              <a:buChar char="❖"/>
            </a:pPr>
            <a:r>
              <a:rPr b="1" lang="en-US" sz="2400">
                <a:solidFill>
                  <a:srgbClr val="FF0000"/>
                </a:solidFill>
                <a:latin typeface="Times New Roman"/>
                <a:ea typeface="Times New Roman"/>
                <a:cs typeface="Times New Roman"/>
                <a:sym typeface="Times New Roman"/>
              </a:rPr>
              <a:t>Bit parity 2 chiều: </a:t>
            </a:r>
            <a:r>
              <a:rPr lang="en-US" sz="2400">
                <a:latin typeface="Times New Roman"/>
                <a:ea typeface="Times New Roman"/>
                <a:cs typeface="Times New Roman"/>
                <a:sym typeface="Times New Roman"/>
              </a:rPr>
              <a:t>Phát hiện và sửa lỗi các bit đơn.</a:t>
            </a:r>
            <a:endParaRPr/>
          </a:p>
        </p:txBody>
      </p:sp>
      <p:sp>
        <p:nvSpPr>
          <p:cNvPr id="3045" name="Google Shape;3045;p75"/>
          <p:cNvSpPr txBox="1"/>
          <p:nvPr>
            <p:ph type="title"/>
          </p:nvPr>
        </p:nvSpPr>
        <p:spPr>
          <a:xfrm>
            <a:off x="628650" y="943696"/>
            <a:ext cx="7731638" cy="64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5.2 Kiểm tra chẵn lẻ (Parity checking)</a:t>
            </a:r>
            <a:endParaRPr/>
          </a:p>
        </p:txBody>
      </p:sp>
      <p:pic>
        <p:nvPicPr>
          <p:cNvPr descr="523 Double Bit Parity" id="3046" name="Google Shape;3046;p75"/>
          <p:cNvPicPr preferRelativeResize="0"/>
          <p:nvPr/>
        </p:nvPicPr>
        <p:blipFill rotWithShape="1">
          <a:blip r:embed="rId3">
            <a:alphaModFix/>
          </a:blip>
          <a:srcRect b="0" l="0" r="0" t="0"/>
          <a:stretch/>
        </p:blipFill>
        <p:spPr>
          <a:xfrm>
            <a:off x="1914073" y="2162302"/>
            <a:ext cx="5160792" cy="4087812"/>
          </a:xfrm>
          <a:prstGeom prst="rect">
            <a:avLst/>
          </a:prstGeom>
          <a:noFill/>
          <a:ln>
            <a:noFill/>
          </a:ln>
        </p:spPr>
      </p:pic>
      <p:sp>
        <p:nvSpPr>
          <p:cNvPr id="3047" name="Google Shape;3047;p75"/>
          <p:cNvSpPr txBox="1"/>
          <p:nvPr/>
        </p:nvSpPr>
        <p:spPr>
          <a:xfrm rot="5400000">
            <a:off x="2288431" y="5154317"/>
            <a:ext cx="245327" cy="3006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8" name="Google Shape;3048;p75"/>
          <p:cNvSpPr txBox="1"/>
          <p:nvPr/>
        </p:nvSpPr>
        <p:spPr>
          <a:xfrm>
            <a:off x="2360342" y="5027205"/>
            <a:ext cx="23033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O</a:t>
            </a:r>
            <a:endParaRPr/>
          </a:p>
        </p:txBody>
      </p:sp>
      <p:sp>
        <p:nvSpPr>
          <p:cNvPr id="3049" name="Google Shape;3049;p75"/>
          <p:cNvSpPr txBox="1"/>
          <p:nvPr/>
        </p:nvSpPr>
        <p:spPr>
          <a:xfrm rot="5400000">
            <a:off x="4595901" y="5154317"/>
            <a:ext cx="245327" cy="30066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0" name="Google Shape;3050;p75"/>
          <p:cNvSpPr txBox="1"/>
          <p:nvPr/>
        </p:nvSpPr>
        <p:spPr>
          <a:xfrm>
            <a:off x="4667812" y="5027205"/>
            <a:ext cx="23033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Times New Roman"/>
                <a:ea typeface="Times New Roman"/>
                <a:cs typeface="Times New Roman"/>
                <a:sym typeface="Times New Roman"/>
              </a:rPr>
              <a:t>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7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56" name="Google Shape;3056;p76"/>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5.2 Cyclic Redundancy Check (CRC)</a:t>
            </a:r>
            <a:endParaRPr/>
          </a:p>
        </p:txBody>
      </p:sp>
      <p:sp>
        <p:nvSpPr>
          <p:cNvPr id="3057" name="Google Shape;3057;p76"/>
          <p:cNvSpPr txBox="1"/>
          <p:nvPr>
            <p:ph idx="1" type="body"/>
          </p:nvPr>
        </p:nvSpPr>
        <p:spPr>
          <a:xfrm>
            <a:off x="655985" y="1721105"/>
            <a:ext cx="5416204" cy="4486275"/>
          </a:xfrm>
          <a:prstGeom prst="rect">
            <a:avLst/>
          </a:prstGeom>
          <a:noFill/>
          <a:ln>
            <a:noFill/>
          </a:ln>
        </p:spPr>
        <p:txBody>
          <a:bodyPr anchorCtr="0" anchor="t" bIns="45700" lIns="91425" spcFirstLastPara="1" rIns="91425" wrap="square" tIns="45700">
            <a:normAutofit fontScale="92500" lnSpcReduction="10000"/>
          </a:bodyPr>
          <a:lstStyle/>
          <a:p>
            <a:pPr indent="-457200" lvl="0" marL="457200" rtl="0" algn="just">
              <a:lnSpc>
                <a:spcPct val="90000"/>
              </a:lnSpc>
              <a:spcBef>
                <a:spcPts val="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Phát hiện lỗi code mạnh hơn.</a:t>
            </a:r>
            <a:endParaRPr/>
          </a:p>
          <a:p>
            <a:pPr indent="-457200" lvl="0" marL="457200" rtl="0" algn="just">
              <a:lnSpc>
                <a:spcPct val="9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Xem các bit dữ liệu, D, như một số nhị phân.</a:t>
            </a:r>
            <a:endParaRPr/>
          </a:p>
          <a:p>
            <a:pPr indent="-457200" lvl="0" marL="457200" rtl="0" algn="just">
              <a:lnSpc>
                <a:spcPct val="9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Chọn mẫu r+1 bit (bộ khởi tạo), G.</a:t>
            </a:r>
            <a:endParaRPr/>
          </a:p>
          <a:p>
            <a:pPr indent="-457200" lvl="0" marL="457200" rtl="0" algn="just">
              <a:lnSpc>
                <a:spcPct val="9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Mục tiêu: chọn r bit CRC, R, như thế:</a:t>
            </a:r>
            <a:endParaRPr/>
          </a:p>
          <a:p>
            <a:pPr indent="-344488" lvl="1" marL="801688" rtl="0" algn="just">
              <a:lnSpc>
                <a:spcPct val="90000"/>
              </a:lnSpc>
              <a:spcBef>
                <a:spcPts val="800"/>
              </a:spcBef>
              <a:spcAft>
                <a:spcPts val="0"/>
              </a:spcAft>
              <a:buClr>
                <a:schemeClr val="dk1"/>
              </a:buClr>
              <a:buSzPct val="100000"/>
              <a:buFont typeface="Noto Sans Symbols"/>
              <a:buChar char="❖"/>
            </a:pPr>
            <a:r>
              <a:rPr lang="en-US" sz="2200">
                <a:latin typeface="Times New Roman"/>
                <a:ea typeface="Times New Roman"/>
                <a:cs typeface="Times New Roman"/>
                <a:sym typeface="Times New Roman"/>
              </a:rPr>
              <a:t>&lt;D, R&gt; chính xác chia hết cho G (theo cơ số 2).</a:t>
            </a:r>
            <a:endParaRPr/>
          </a:p>
          <a:p>
            <a:pPr indent="-344488" lvl="1" marL="801688" rtl="0" algn="just">
              <a:lnSpc>
                <a:spcPct val="90000"/>
              </a:lnSpc>
              <a:spcBef>
                <a:spcPts val="800"/>
              </a:spcBef>
              <a:spcAft>
                <a:spcPts val="0"/>
              </a:spcAft>
              <a:buClr>
                <a:schemeClr val="dk1"/>
              </a:buClr>
              <a:buSzPct val="100000"/>
              <a:buFont typeface="Noto Sans Symbols"/>
              <a:buChar char="❖"/>
            </a:pPr>
            <a:r>
              <a:rPr lang="en-US" sz="2200">
                <a:latin typeface="Times New Roman"/>
                <a:ea typeface="Times New Roman"/>
                <a:cs typeface="Times New Roman"/>
                <a:sym typeface="Times New Roman"/>
              </a:rPr>
              <a:t>Bên nhận biết G, chia &lt;D, R&gt; cho G. Nếu phần dư khác không: lỗi được phát hiện..</a:t>
            </a:r>
            <a:endParaRPr/>
          </a:p>
          <a:p>
            <a:pPr indent="-344488" lvl="1" marL="801688" rtl="0" algn="just">
              <a:lnSpc>
                <a:spcPct val="90000"/>
              </a:lnSpc>
              <a:spcBef>
                <a:spcPts val="800"/>
              </a:spcBef>
              <a:spcAft>
                <a:spcPts val="0"/>
              </a:spcAft>
              <a:buClr>
                <a:schemeClr val="dk1"/>
              </a:buClr>
              <a:buSzPct val="100000"/>
              <a:buFont typeface="Noto Sans Symbols"/>
              <a:buChar char="❖"/>
            </a:pPr>
            <a:r>
              <a:rPr lang="en-US" sz="2200">
                <a:latin typeface="Times New Roman"/>
                <a:ea typeface="Times New Roman"/>
                <a:cs typeface="Times New Roman"/>
                <a:sym typeface="Times New Roman"/>
              </a:rPr>
              <a:t>Có thể phát hiện tất cả các lỗi nhỏ hơn r+1 bits.</a:t>
            </a:r>
            <a:endParaRPr/>
          </a:p>
          <a:p>
            <a:pPr indent="-457200" lvl="0" marL="457200" rtl="0" algn="just">
              <a:lnSpc>
                <a:spcPct val="90000"/>
              </a:lnSpc>
              <a:spcBef>
                <a:spcPts val="1000"/>
              </a:spcBef>
              <a:spcAft>
                <a:spcPts val="0"/>
              </a:spcAft>
              <a:buClr>
                <a:schemeClr val="dk1"/>
              </a:buClr>
              <a:buSzPct val="100000"/>
              <a:buFont typeface="Noto Sans Symbols"/>
              <a:buChar char="❖"/>
            </a:pPr>
            <a:r>
              <a:rPr lang="en-US" sz="2600">
                <a:latin typeface="Times New Roman"/>
                <a:ea typeface="Times New Roman"/>
                <a:cs typeface="Times New Roman"/>
                <a:sym typeface="Times New Roman"/>
              </a:rPr>
              <a:t>Được sử dụng rộng rãi trong thực tế (Ethernet, 802.11 Wifi, ATM).</a:t>
            </a:r>
            <a:endParaRPr/>
          </a:p>
        </p:txBody>
      </p:sp>
      <p:pic>
        <p:nvPicPr>
          <p:cNvPr id="3058" name="Google Shape;3058;p76"/>
          <p:cNvPicPr preferRelativeResize="0"/>
          <p:nvPr/>
        </p:nvPicPr>
        <p:blipFill rotWithShape="1">
          <a:blip r:embed="rId3">
            <a:alphaModFix/>
          </a:blip>
          <a:srcRect b="0" l="0" r="0" t="0"/>
          <a:stretch/>
        </p:blipFill>
        <p:spPr>
          <a:xfrm>
            <a:off x="7467599" y="3800547"/>
            <a:ext cx="2866898" cy="1050372"/>
          </a:xfrm>
          <a:prstGeom prst="rect">
            <a:avLst/>
          </a:prstGeom>
          <a:noFill/>
          <a:ln>
            <a:noFill/>
          </a:ln>
        </p:spPr>
      </p:pic>
      <p:pic>
        <p:nvPicPr>
          <p:cNvPr id="3059" name="Google Shape;3059;p76"/>
          <p:cNvPicPr preferRelativeResize="0"/>
          <p:nvPr/>
        </p:nvPicPr>
        <p:blipFill rotWithShape="1">
          <a:blip r:embed="rId4">
            <a:alphaModFix/>
          </a:blip>
          <a:srcRect b="0" l="0" r="0" t="0"/>
          <a:stretch/>
        </p:blipFill>
        <p:spPr>
          <a:xfrm>
            <a:off x="6488129" y="1800123"/>
            <a:ext cx="4825838" cy="178015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77"/>
          <p:cNvSpPr txBox="1"/>
          <p:nvPr>
            <p:ph idx="1" type="body"/>
          </p:nvPr>
        </p:nvSpPr>
        <p:spPr>
          <a:xfrm>
            <a:off x="1194411" y="1716702"/>
            <a:ext cx="4089067" cy="2203167"/>
          </a:xfrm>
          <a:prstGeom prst="rect">
            <a:avLst/>
          </a:prstGeom>
          <a:noFill/>
          <a:ln>
            <a:noFill/>
          </a:ln>
        </p:spPr>
        <p:txBody>
          <a:bodyPr anchorCtr="0" anchor="t" bIns="45700" lIns="91425" spcFirstLastPara="1" rIns="91425" wrap="square" tIns="45700">
            <a:spAutoFit/>
          </a:bodyPr>
          <a:lstStyle/>
          <a:p>
            <a:pPr indent="-457200" lvl="0" marL="457200"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Đa thức sinh: x4 + x + 1.</a:t>
            </a:r>
            <a:endParaRPr/>
          </a:p>
          <a:p>
            <a:pPr indent="-457200" lvl="0" marL="4572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Chuỗi dữ liệu cần truyền:</a:t>
            </a:r>
            <a:endParaRPr/>
          </a:p>
          <a:p>
            <a:pPr indent="0" lvl="1" marL="685800" rtl="0" algn="just">
              <a:lnSpc>
                <a:spcPct val="90000"/>
              </a:lnSpc>
              <a:spcBef>
                <a:spcPts val="500"/>
              </a:spcBef>
              <a:spcAft>
                <a:spcPts val="0"/>
              </a:spcAft>
              <a:buClr>
                <a:schemeClr val="dk1"/>
              </a:buClr>
              <a:buSzPts val="2400"/>
              <a:buNone/>
            </a:pPr>
            <a:r>
              <a:rPr lang="en-US">
                <a:latin typeface="Times New Roman"/>
                <a:ea typeface="Times New Roman"/>
                <a:cs typeface="Times New Roman"/>
                <a:sym typeface="Times New Roman"/>
              </a:rPr>
              <a:t>x7 + x5 + x.</a:t>
            </a:r>
            <a:endParaRPr/>
          </a:p>
          <a:p>
            <a:pPr indent="-457200" lvl="0" marL="4572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Dịch trái: r = 4.</a:t>
            </a:r>
            <a:endParaRPr/>
          </a:p>
          <a:p>
            <a:pPr indent="-457200" lvl="0" marL="457200"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Hãy tính chuỗi CRC.</a:t>
            </a:r>
            <a:endParaRPr/>
          </a:p>
        </p:txBody>
      </p:sp>
      <p:sp>
        <p:nvSpPr>
          <p:cNvPr id="3065" name="Google Shape;3065;p77"/>
          <p:cNvSpPr txBox="1"/>
          <p:nvPr>
            <p:ph type="title"/>
          </p:nvPr>
        </p:nvSpPr>
        <p:spPr>
          <a:xfrm>
            <a:off x="765171" y="1062878"/>
            <a:ext cx="3169639"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sz="4000">
                <a:latin typeface="Times New Roman"/>
                <a:ea typeface="Times New Roman"/>
                <a:cs typeface="Times New Roman"/>
                <a:sym typeface="Times New Roman"/>
              </a:rPr>
              <a:t>5.2 CRC: ví dụ</a:t>
            </a:r>
            <a:endParaRPr/>
          </a:p>
        </p:txBody>
      </p:sp>
      <p:sp>
        <p:nvSpPr>
          <p:cNvPr id="3066" name="Google Shape;3066;p7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067" name="Google Shape;3067;p77"/>
          <p:cNvGrpSpPr/>
          <p:nvPr/>
        </p:nvGrpSpPr>
        <p:grpSpPr>
          <a:xfrm>
            <a:off x="5704068" y="1540888"/>
            <a:ext cx="4552020" cy="673922"/>
            <a:chOff x="4449009" y="849864"/>
            <a:chExt cx="4552020" cy="673922"/>
          </a:xfrm>
        </p:grpSpPr>
        <p:sp>
          <p:nvSpPr>
            <p:cNvPr id="3068" name="Google Shape;3068;p77"/>
            <p:cNvSpPr/>
            <p:nvPr/>
          </p:nvSpPr>
          <p:spPr>
            <a:xfrm>
              <a:off x="4473828" y="849864"/>
              <a:ext cx="4527201"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10100010</a:t>
              </a:r>
              <a:r>
                <a:rPr b="0" i="0" lang="en-US" sz="2000" u="none" cap="none" strike="noStrike">
                  <a:solidFill>
                    <a:srgbClr val="FF0000"/>
                  </a:solidFill>
                  <a:latin typeface="Calibri"/>
                  <a:ea typeface="Calibri"/>
                  <a:cs typeface="Calibri"/>
                  <a:sym typeface="Calibri"/>
                </a:rPr>
                <a:t>0000</a:t>
              </a:r>
              <a:endParaRPr b="0" i="0" sz="2000" u="none" cap="none" strike="noStrike">
                <a:solidFill>
                  <a:srgbClr val="FF0000"/>
                </a:solidFill>
                <a:latin typeface="Arial"/>
                <a:ea typeface="Arial"/>
                <a:cs typeface="Arial"/>
                <a:sym typeface="Arial"/>
              </a:endParaRPr>
            </a:p>
          </p:txBody>
        </p:sp>
        <p:sp>
          <p:nvSpPr>
            <p:cNvPr id="3069" name="Google Shape;3069;p77"/>
            <p:cNvSpPr/>
            <p:nvPr/>
          </p:nvSpPr>
          <p:spPr>
            <a:xfrm>
              <a:off x="4473828" y="1108328"/>
              <a:ext cx="1838965"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70" name="Google Shape;3070;p77"/>
            <p:cNvCxnSpPr/>
            <p:nvPr/>
          </p:nvCxnSpPr>
          <p:spPr>
            <a:xfrm>
              <a:off x="4449009" y="1451954"/>
              <a:ext cx="2996642" cy="0"/>
            </a:xfrm>
            <a:prstGeom prst="straightConnector1">
              <a:avLst/>
            </a:prstGeom>
            <a:noFill/>
            <a:ln cap="flat" cmpd="sng" w="12700">
              <a:solidFill>
                <a:srgbClr val="000000"/>
              </a:solidFill>
              <a:prstDash val="solid"/>
              <a:miter lim="800000"/>
              <a:headEnd len="sm" w="sm" type="none"/>
              <a:tailEnd len="sm" w="sm" type="none"/>
            </a:ln>
          </p:spPr>
        </p:cxnSp>
      </p:grpSp>
      <p:grpSp>
        <p:nvGrpSpPr>
          <p:cNvPr id="3071" name="Google Shape;3071;p77"/>
          <p:cNvGrpSpPr/>
          <p:nvPr/>
        </p:nvGrpSpPr>
        <p:grpSpPr>
          <a:xfrm>
            <a:off x="5897287" y="2142014"/>
            <a:ext cx="4314910" cy="674601"/>
            <a:chOff x="4588642" y="1494987"/>
            <a:chExt cx="4314910" cy="674601"/>
          </a:xfrm>
        </p:grpSpPr>
        <p:sp>
          <p:nvSpPr>
            <p:cNvPr id="3072" name="Google Shape;3072;p77"/>
            <p:cNvSpPr/>
            <p:nvPr/>
          </p:nvSpPr>
          <p:spPr>
            <a:xfrm>
              <a:off x="4724399" y="1494987"/>
              <a:ext cx="4179153"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1110100000</a:t>
              </a:r>
              <a:endParaRPr b="0" i="0" sz="2000" u="none" cap="none" strike="noStrike">
                <a:solidFill>
                  <a:srgbClr val="000000"/>
                </a:solidFill>
                <a:latin typeface="Arial"/>
                <a:ea typeface="Arial"/>
                <a:cs typeface="Arial"/>
                <a:sym typeface="Arial"/>
              </a:endParaRPr>
            </a:p>
          </p:txBody>
        </p:sp>
        <p:sp>
          <p:nvSpPr>
            <p:cNvPr id="3073" name="Google Shape;3073;p77"/>
            <p:cNvSpPr/>
            <p:nvPr/>
          </p:nvSpPr>
          <p:spPr>
            <a:xfrm>
              <a:off x="4738886" y="1754130"/>
              <a:ext cx="1838965"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74" name="Google Shape;3074;p77"/>
            <p:cNvCxnSpPr/>
            <p:nvPr/>
          </p:nvCxnSpPr>
          <p:spPr>
            <a:xfrm>
              <a:off x="4588642" y="2102942"/>
              <a:ext cx="2996642" cy="0"/>
            </a:xfrm>
            <a:prstGeom prst="straightConnector1">
              <a:avLst/>
            </a:prstGeom>
            <a:noFill/>
            <a:ln cap="flat" cmpd="sng" w="12700">
              <a:solidFill>
                <a:srgbClr val="000000"/>
              </a:solidFill>
              <a:prstDash val="solid"/>
              <a:miter lim="800000"/>
              <a:headEnd len="sm" w="sm" type="none"/>
              <a:tailEnd len="sm" w="sm" type="none"/>
            </a:ln>
          </p:spPr>
        </p:cxnSp>
      </p:grpSp>
      <p:grpSp>
        <p:nvGrpSpPr>
          <p:cNvPr id="3075" name="Google Shape;3075;p77"/>
          <p:cNvGrpSpPr/>
          <p:nvPr/>
        </p:nvGrpSpPr>
        <p:grpSpPr>
          <a:xfrm>
            <a:off x="6201018" y="3333728"/>
            <a:ext cx="4115736" cy="694116"/>
            <a:chOff x="4945959" y="2642704"/>
            <a:chExt cx="4115736" cy="694116"/>
          </a:xfrm>
        </p:grpSpPr>
        <p:sp>
          <p:nvSpPr>
            <p:cNvPr id="3076" name="Google Shape;3076;p77"/>
            <p:cNvSpPr/>
            <p:nvPr/>
          </p:nvSpPr>
          <p:spPr>
            <a:xfrm>
              <a:off x="5071065" y="2642704"/>
              <a:ext cx="3990630"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11110000</a:t>
              </a:r>
              <a:endParaRPr b="0" i="0" sz="2000" u="none" cap="none" strike="noStrike">
                <a:solidFill>
                  <a:srgbClr val="000000"/>
                </a:solidFill>
                <a:latin typeface="Arial"/>
                <a:ea typeface="Arial"/>
                <a:cs typeface="Arial"/>
                <a:sym typeface="Arial"/>
              </a:endParaRPr>
            </a:p>
          </p:txBody>
        </p:sp>
        <p:sp>
          <p:nvSpPr>
            <p:cNvPr id="3077" name="Google Shape;3077;p77"/>
            <p:cNvSpPr/>
            <p:nvPr/>
          </p:nvSpPr>
          <p:spPr>
            <a:xfrm>
              <a:off x="5071731" y="2921362"/>
              <a:ext cx="2102554"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78" name="Google Shape;3078;p77"/>
            <p:cNvCxnSpPr/>
            <p:nvPr/>
          </p:nvCxnSpPr>
          <p:spPr>
            <a:xfrm>
              <a:off x="4945959" y="3265078"/>
              <a:ext cx="2996642" cy="0"/>
            </a:xfrm>
            <a:prstGeom prst="straightConnector1">
              <a:avLst/>
            </a:prstGeom>
            <a:noFill/>
            <a:ln cap="flat" cmpd="sng" w="12700">
              <a:solidFill>
                <a:srgbClr val="000000"/>
              </a:solidFill>
              <a:prstDash val="solid"/>
              <a:miter lim="800000"/>
              <a:headEnd len="sm" w="sm" type="none"/>
              <a:tailEnd len="sm" w="sm" type="none"/>
            </a:ln>
          </p:spPr>
        </p:cxnSp>
      </p:grpSp>
      <p:grpSp>
        <p:nvGrpSpPr>
          <p:cNvPr id="3079" name="Google Shape;3079;p77"/>
          <p:cNvGrpSpPr/>
          <p:nvPr/>
        </p:nvGrpSpPr>
        <p:grpSpPr>
          <a:xfrm>
            <a:off x="6326124" y="3951014"/>
            <a:ext cx="3216276" cy="682585"/>
            <a:chOff x="5071065" y="3259990"/>
            <a:chExt cx="3216276" cy="682585"/>
          </a:xfrm>
        </p:grpSpPr>
        <p:sp>
          <p:nvSpPr>
            <p:cNvPr id="3080" name="Google Shape;3080;p77"/>
            <p:cNvSpPr/>
            <p:nvPr/>
          </p:nvSpPr>
          <p:spPr>
            <a:xfrm>
              <a:off x="5187514" y="3259990"/>
              <a:ext cx="3099827"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1101000</a:t>
              </a:r>
              <a:endParaRPr b="0" i="0" sz="2000" u="none" cap="none" strike="noStrike">
                <a:solidFill>
                  <a:srgbClr val="000000"/>
                </a:solidFill>
                <a:latin typeface="Arial"/>
                <a:ea typeface="Arial"/>
                <a:cs typeface="Arial"/>
                <a:sym typeface="Arial"/>
              </a:endParaRPr>
            </a:p>
          </p:txBody>
        </p:sp>
        <p:sp>
          <p:nvSpPr>
            <p:cNvPr id="3081" name="Google Shape;3081;p77"/>
            <p:cNvSpPr/>
            <p:nvPr/>
          </p:nvSpPr>
          <p:spPr>
            <a:xfrm>
              <a:off x="5189706" y="3527117"/>
              <a:ext cx="2102554"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82" name="Google Shape;3082;p77"/>
            <p:cNvCxnSpPr/>
            <p:nvPr/>
          </p:nvCxnSpPr>
          <p:spPr>
            <a:xfrm>
              <a:off x="5071065" y="3871700"/>
              <a:ext cx="2996642" cy="0"/>
            </a:xfrm>
            <a:prstGeom prst="straightConnector1">
              <a:avLst/>
            </a:prstGeom>
            <a:noFill/>
            <a:ln cap="flat" cmpd="sng" w="12700">
              <a:solidFill>
                <a:srgbClr val="000000"/>
              </a:solidFill>
              <a:prstDash val="solid"/>
              <a:miter lim="800000"/>
              <a:headEnd len="sm" w="sm" type="none"/>
              <a:tailEnd len="sm" w="sm" type="none"/>
            </a:ln>
          </p:spPr>
        </p:cxnSp>
      </p:grpSp>
      <p:grpSp>
        <p:nvGrpSpPr>
          <p:cNvPr id="3083" name="Google Shape;3083;p77"/>
          <p:cNvGrpSpPr/>
          <p:nvPr/>
        </p:nvGrpSpPr>
        <p:grpSpPr>
          <a:xfrm>
            <a:off x="6494165" y="4550624"/>
            <a:ext cx="2996642" cy="689596"/>
            <a:chOff x="5239106" y="3859600"/>
            <a:chExt cx="2996642" cy="689596"/>
          </a:xfrm>
        </p:grpSpPr>
        <p:sp>
          <p:nvSpPr>
            <p:cNvPr id="3084" name="Google Shape;3084;p77"/>
            <p:cNvSpPr/>
            <p:nvPr/>
          </p:nvSpPr>
          <p:spPr>
            <a:xfrm>
              <a:off x="5342046" y="3859600"/>
              <a:ext cx="2668791"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100100</a:t>
              </a:r>
              <a:endParaRPr b="0" i="0" sz="2000" u="none" cap="none" strike="noStrike">
                <a:solidFill>
                  <a:srgbClr val="000000"/>
                </a:solidFill>
                <a:latin typeface="Arial"/>
                <a:ea typeface="Arial"/>
                <a:cs typeface="Arial"/>
                <a:sym typeface="Arial"/>
              </a:endParaRPr>
            </a:p>
          </p:txBody>
        </p:sp>
        <p:sp>
          <p:nvSpPr>
            <p:cNvPr id="3085" name="Google Shape;3085;p77"/>
            <p:cNvSpPr/>
            <p:nvPr/>
          </p:nvSpPr>
          <p:spPr>
            <a:xfrm>
              <a:off x="5342046" y="4133738"/>
              <a:ext cx="2147582"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86" name="Google Shape;3086;p77"/>
            <p:cNvCxnSpPr/>
            <p:nvPr/>
          </p:nvCxnSpPr>
          <p:spPr>
            <a:xfrm>
              <a:off x="5239106" y="4475053"/>
              <a:ext cx="2996642" cy="0"/>
            </a:xfrm>
            <a:prstGeom prst="straightConnector1">
              <a:avLst/>
            </a:prstGeom>
            <a:noFill/>
            <a:ln cap="flat" cmpd="sng" w="12700">
              <a:solidFill>
                <a:srgbClr val="000000"/>
              </a:solidFill>
              <a:prstDash val="solid"/>
              <a:miter lim="800000"/>
              <a:headEnd len="sm" w="sm" type="none"/>
              <a:tailEnd len="sm" w="sm" type="none"/>
            </a:ln>
          </p:spPr>
        </p:cxnSp>
      </p:grpSp>
      <p:sp>
        <p:nvSpPr>
          <p:cNvPr id="3087" name="Google Shape;3087;p77"/>
          <p:cNvSpPr/>
          <p:nvPr/>
        </p:nvSpPr>
        <p:spPr>
          <a:xfrm>
            <a:off x="6857709" y="5134921"/>
            <a:ext cx="214758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0</a:t>
            </a:r>
            <a:r>
              <a:rPr b="1" lang="en-US" sz="2000">
                <a:solidFill>
                  <a:srgbClr val="FF0000"/>
                </a:solidFill>
                <a:latin typeface="Calibri"/>
                <a:ea typeface="Calibri"/>
                <a:cs typeface="Calibri"/>
                <a:sym typeface="Calibri"/>
              </a:rPr>
              <a:t>01</a:t>
            </a:r>
            <a:r>
              <a:rPr b="1" i="0" lang="en-US" sz="2000" u="none" cap="none" strike="noStrike">
                <a:solidFill>
                  <a:srgbClr val="FF0000"/>
                </a:solidFill>
                <a:latin typeface="Calibri"/>
                <a:ea typeface="Calibri"/>
                <a:cs typeface="Calibri"/>
                <a:sym typeface="Calibri"/>
              </a:rPr>
              <a:t>0</a:t>
            </a:r>
            <a:endParaRPr b="1" i="0" sz="2000" u="none" cap="none" strike="noStrike">
              <a:solidFill>
                <a:srgbClr val="FF0000"/>
              </a:solidFill>
              <a:latin typeface="Arial"/>
              <a:ea typeface="Arial"/>
              <a:cs typeface="Arial"/>
              <a:sym typeface="Arial"/>
            </a:endParaRPr>
          </a:p>
        </p:txBody>
      </p:sp>
      <p:grpSp>
        <p:nvGrpSpPr>
          <p:cNvPr id="3088" name="Google Shape;3088;p77"/>
          <p:cNvGrpSpPr/>
          <p:nvPr/>
        </p:nvGrpSpPr>
        <p:grpSpPr>
          <a:xfrm>
            <a:off x="6029280" y="2745627"/>
            <a:ext cx="4139652" cy="675460"/>
            <a:chOff x="4701729" y="2135952"/>
            <a:chExt cx="4139652" cy="675460"/>
          </a:xfrm>
        </p:grpSpPr>
        <p:sp>
          <p:nvSpPr>
            <p:cNvPr id="3089" name="Google Shape;3089;p77"/>
            <p:cNvSpPr/>
            <p:nvPr/>
          </p:nvSpPr>
          <p:spPr>
            <a:xfrm>
              <a:off x="4873467" y="2135952"/>
              <a:ext cx="3967914"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111000000</a:t>
              </a:r>
              <a:endParaRPr b="0" i="0" sz="2000" u="none" cap="none" strike="noStrike">
                <a:solidFill>
                  <a:srgbClr val="000000"/>
                </a:solidFill>
                <a:latin typeface="Arial"/>
                <a:ea typeface="Arial"/>
                <a:cs typeface="Arial"/>
                <a:sym typeface="Arial"/>
              </a:endParaRPr>
            </a:p>
          </p:txBody>
        </p:sp>
        <p:sp>
          <p:nvSpPr>
            <p:cNvPr id="3090" name="Google Shape;3090;p77"/>
            <p:cNvSpPr/>
            <p:nvPr/>
          </p:nvSpPr>
          <p:spPr>
            <a:xfrm>
              <a:off x="4873467" y="2395954"/>
              <a:ext cx="2344039" cy="4154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10011</a:t>
              </a:r>
              <a:endParaRPr b="0" i="0" sz="2000" u="none" cap="none" strike="noStrike">
                <a:solidFill>
                  <a:srgbClr val="000000"/>
                </a:solidFill>
                <a:latin typeface="Arial"/>
                <a:ea typeface="Arial"/>
                <a:cs typeface="Arial"/>
                <a:sym typeface="Arial"/>
              </a:endParaRPr>
            </a:p>
          </p:txBody>
        </p:sp>
        <p:cxnSp>
          <p:nvCxnSpPr>
            <p:cNvPr id="3091" name="Google Shape;3091;p77"/>
            <p:cNvCxnSpPr/>
            <p:nvPr/>
          </p:nvCxnSpPr>
          <p:spPr>
            <a:xfrm>
              <a:off x="4701729" y="2739983"/>
              <a:ext cx="2996642" cy="0"/>
            </a:xfrm>
            <a:prstGeom prst="straightConnector1">
              <a:avLst/>
            </a:prstGeom>
            <a:noFill/>
            <a:ln cap="flat" cmpd="sng" w="12700">
              <a:solidFill>
                <a:srgbClr val="000000"/>
              </a:solidFill>
              <a:prstDash val="solid"/>
              <a:miter lim="800000"/>
              <a:headEnd len="sm" w="sm" type="none"/>
              <a:tailEnd len="sm" w="sm" type="none"/>
            </a:ln>
          </p:spPr>
        </p:cxnSp>
      </p:grpSp>
      <p:graphicFrame>
        <p:nvGraphicFramePr>
          <p:cNvPr id="3092" name="Google Shape;3092;p77"/>
          <p:cNvGraphicFramePr/>
          <p:nvPr/>
        </p:nvGraphicFramePr>
        <p:xfrm>
          <a:off x="1958560" y="4618206"/>
          <a:ext cx="3000000" cy="3000000"/>
        </p:xfrm>
        <a:graphic>
          <a:graphicData uri="http://schemas.openxmlformats.org/drawingml/2006/table">
            <a:tbl>
              <a:tblPr bandRow="1" firstRow="1">
                <a:noFill/>
                <a:tableStyleId>{E4451DEA-755A-4FB5-A35E-D6115FC43DDB}</a:tableStyleId>
              </a:tblPr>
              <a:tblGrid>
                <a:gridCol w="1876400"/>
                <a:gridCol w="1876400"/>
              </a:tblGrid>
              <a:tr h="370850">
                <a:tc>
                  <a:txBody>
                    <a:bodyPr/>
                    <a:lstStyle/>
                    <a:p>
                      <a:pPr indent="0" lvl="0" marL="0" marR="0" rtl="0" algn="ctr">
                        <a:spcBef>
                          <a:spcPts val="0"/>
                        </a:spcBef>
                        <a:spcAft>
                          <a:spcPts val="0"/>
                        </a:spcAft>
                        <a:buNone/>
                      </a:pPr>
                      <a:r>
                        <a:rPr lang="en-US" sz="2000"/>
                        <a:t>10100010</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ctr">
                        <a:spcBef>
                          <a:spcPts val="0"/>
                        </a:spcBef>
                        <a:spcAft>
                          <a:spcPts val="0"/>
                        </a:spcAft>
                        <a:buNone/>
                      </a:pPr>
                      <a:r>
                        <a:rPr lang="en-US" sz="2000">
                          <a:solidFill>
                            <a:srgbClr val="FF0000"/>
                          </a:solidFill>
                        </a:rPr>
                        <a:t>0010</a:t>
                      </a:r>
                      <a:endParaRPr sz="2000">
                        <a:solidFill>
                          <a:srgbClr val="FF0000"/>
                        </a:solidFill>
                        <a:latin typeface="Times New Roman"/>
                        <a:ea typeface="Times New Roman"/>
                        <a:cs typeface="Times New Roman"/>
                        <a:sym typeface="Times New Roman"/>
                      </a:endParaRPr>
                    </a:p>
                  </a:txBody>
                  <a:tcPr marT="45725" marB="45725" marR="91450" marL="91450"/>
                </a:tc>
              </a:tr>
            </a:tbl>
          </a:graphicData>
        </a:graphic>
      </p:graphicFrame>
      <p:sp>
        <p:nvSpPr>
          <p:cNvPr id="3093" name="Google Shape;3093;p77"/>
          <p:cNvSpPr/>
          <p:nvPr/>
        </p:nvSpPr>
        <p:spPr>
          <a:xfrm>
            <a:off x="1179389" y="4598989"/>
            <a:ext cx="620719" cy="415457"/>
          </a:xfrm>
          <a:prstGeom prst="rightArrow">
            <a:avLst>
              <a:gd fmla="val 50000" name="adj1"/>
              <a:gd fmla="val 50000" name="adj2"/>
            </a:avLst>
          </a:prstGeom>
          <a:gradFill>
            <a:gsLst>
              <a:gs pos="0">
                <a:srgbClr val="2968A2"/>
              </a:gs>
              <a:gs pos="48000">
                <a:srgbClr val="5F9DD6"/>
              </a:gs>
              <a:gs pos="100000">
                <a:srgbClr val="9CC2E5"/>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4" name="Google Shape;3094;p77"/>
          <p:cNvSpPr txBox="1"/>
          <p:nvPr/>
        </p:nvSpPr>
        <p:spPr>
          <a:xfrm>
            <a:off x="2039754" y="4208487"/>
            <a:ext cx="165770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dk1"/>
                </a:solidFill>
                <a:latin typeface="Times New Roman"/>
                <a:ea typeface="Times New Roman"/>
                <a:cs typeface="Times New Roman"/>
                <a:sym typeface="Times New Roman"/>
              </a:rPr>
              <a:t>Chuỗi dữ liệu</a:t>
            </a:r>
            <a:endParaRPr/>
          </a:p>
        </p:txBody>
      </p:sp>
      <p:sp>
        <p:nvSpPr>
          <p:cNvPr id="3095" name="Google Shape;3095;p77"/>
          <p:cNvSpPr txBox="1"/>
          <p:nvPr/>
        </p:nvSpPr>
        <p:spPr>
          <a:xfrm>
            <a:off x="3926694" y="4208487"/>
            <a:ext cx="165770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rgbClr val="FF0000"/>
                </a:solidFill>
                <a:latin typeface="Times New Roman"/>
                <a:ea typeface="Times New Roman"/>
                <a:cs typeface="Times New Roman"/>
                <a:sym typeface="Times New Roman"/>
              </a:rPr>
              <a:t>Chuỗi CRC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7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01" name="Google Shape;3101;p78"/>
          <p:cNvSpPr/>
          <p:nvPr/>
        </p:nvSpPr>
        <p:spPr>
          <a:xfrm>
            <a:off x="757715" y="1261646"/>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PHƯƠNG PHÁP PHÁT HIỆN LỖI NÀO SAU ĐÂY CHỈ DÙNG MỘT BIT ĐỂ PHÁT HIỆN LỖI?</a:t>
            </a:r>
            <a:endParaRPr b="1" i="0" sz="3000" u="none" cap="none" strike="noStrike">
              <a:solidFill>
                <a:srgbClr val="000000"/>
              </a:solidFill>
              <a:latin typeface="Calibri"/>
              <a:ea typeface="Calibri"/>
              <a:cs typeface="Calibri"/>
              <a:sym typeface="Calibri"/>
            </a:endParaRPr>
          </a:p>
        </p:txBody>
      </p:sp>
      <p:grpSp>
        <p:nvGrpSpPr>
          <p:cNvPr id="3102" name="Google Shape;3102;p78"/>
          <p:cNvGrpSpPr/>
          <p:nvPr/>
        </p:nvGrpSpPr>
        <p:grpSpPr>
          <a:xfrm>
            <a:off x="757716" y="2727839"/>
            <a:ext cx="9230347" cy="546538"/>
            <a:chOff x="1418897" y="2165131"/>
            <a:chExt cx="9007365" cy="546538"/>
          </a:xfrm>
        </p:grpSpPr>
        <p:sp>
          <p:nvSpPr>
            <p:cNvPr id="3103" name="Google Shape;3103;p7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Kiểm tra </a:t>
              </a:r>
              <a:r>
                <a:rPr b="1" lang="en-US" sz="2600">
                  <a:solidFill>
                    <a:srgbClr val="000000"/>
                  </a:solidFill>
                  <a:latin typeface="Calibri"/>
                  <a:ea typeface="Calibri"/>
                  <a:cs typeface="Calibri"/>
                  <a:sym typeface="Calibri"/>
                </a:rPr>
                <a:t>chẵn lẻ bit đơn</a:t>
              </a:r>
              <a:endParaRPr b="1" i="0" sz="2600" u="none" cap="none" strike="noStrike">
                <a:solidFill>
                  <a:srgbClr val="000000"/>
                </a:solidFill>
                <a:latin typeface="Calibri"/>
                <a:ea typeface="Calibri"/>
                <a:cs typeface="Calibri"/>
                <a:sym typeface="Calibri"/>
              </a:endParaRPr>
            </a:p>
          </p:txBody>
        </p:sp>
        <p:sp>
          <p:nvSpPr>
            <p:cNvPr id="3104" name="Google Shape;3104;p7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3105" name="Google Shape;3105;p78"/>
          <p:cNvGrpSpPr/>
          <p:nvPr/>
        </p:nvGrpSpPr>
        <p:grpSpPr>
          <a:xfrm>
            <a:off x="757715" y="3605453"/>
            <a:ext cx="9230347" cy="546538"/>
            <a:chOff x="1418897" y="2165131"/>
            <a:chExt cx="9007365" cy="546538"/>
          </a:xfrm>
        </p:grpSpPr>
        <p:sp>
          <p:nvSpPr>
            <p:cNvPr id="3106" name="Google Shape;3106;p7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CRC</a:t>
              </a:r>
              <a:endParaRPr b="1" i="0" sz="2600" u="none" cap="none" strike="noStrike">
                <a:solidFill>
                  <a:srgbClr val="000000"/>
                </a:solidFill>
                <a:latin typeface="Calibri"/>
                <a:ea typeface="Calibri"/>
                <a:cs typeface="Calibri"/>
                <a:sym typeface="Calibri"/>
              </a:endParaRPr>
            </a:p>
          </p:txBody>
        </p:sp>
        <p:sp>
          <p:nvSpPr>
            <p:cNvPr id="3107" name="Google Shape;3107;p7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3108" name="Google Shape;3108;p78"/>
          <p:cNvGrpSpPr/>
          <p:nvPr/>
        </p:nvGrpSpPr>
        <p:grpSpPr>
          <a:xfrm>
            <a:off x="757715" y="4483066"/>
            <a:ext cx="9230347" cy="546538"/>
            <a:chOff x="1418897" y="2165131"/>
            <a:chExt cx="9007365" cy="546538"/>
          </a:xfrm>
        </p:grpSpPr>
        <p:sp>
          <p:nvSpPr>
            <p:cNvPr id="3109" name="Google Shape;3109;p7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Checksum</a:t>
              </a:r>
              <a:endParaRPr b="1" i="0" sz="2600" u="none" cap="none" strike="noStrike">
                <a:solidFill>
                  <a:srgbClr val="000000"/>
                </a:solidFill>
                <a:latin typeface="Calibri"/>
                <a:ea typeface="Calibri"/>
                <a:cs typeface="Calibri"/>
                <a:sym typeface="Calibri"/>
              </a:endParaRPr>
            </a:p>
          </p:txBody>
        </p:sp>
        <p:sp>
          <p:nvSpPr>
            <p:cNvPr id="3110" name="Google Shape;3110;p7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3111" name="Google Shape;3111;p78"/>
          <p:cNvGrpSpPr/>
          <p:nvPr/>
        </p:nvGrpSpPr>
        <p:grpSpPr>
          <a:xfrm>
            <a:off x="757715" y="5360678"/>
            <a:ext cx="9230347" cy="546538"/>
            <a:chOff x="1418897" y="2165131"/>
            <a:chExt cx="9007365" cy="546538"/>
          </a:xfrm>
        </p:grpSpPr>
        <p:sp>
          <p:nvSpPr>
            <p:cNvPr id="3112" name="Google Shape;3112;p78"/>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Kiểm tra chẵn lẻ 2 chiều</a:t>
              </a:r>
              <a:endParaRPr b="1" i="0" sz="2600" u="none" cap="none" strike="noStrike">
                <a:solidFill>
                  <a:srgbClr val="000000"/>
                </a:solidFill>
                <a:latin typeface="Calibri"/>
                <a:ea typeface="Calibri"/>
                <a:cs typeface="Calibri"/>
                <a:sym typeface="Calibri"/>
              </a:endParaRPr>
            </a:p>
          </p:txBody>
        </p:sp>
        <p:sp>
          <p:nvSpPr>
            <p:cNvPr id="3113" name="Google Shape;3113;p78"/>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3114" name="Google Shape;3114;p78"/>
          <p:cNvSpPr/>
          <p:nvPr/>
        </p:nvSpPr>
        <p:spPr>
          <a:xfrm>
            <a:off x="797978" y="2603251"/>
            <a:ext cx="854894" cy="795714"/>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78"/>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7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21" name="Google Shape;3121;p79"/>
          <p:cNvSpPr/>
          <p:nvPr/>
        </p:nvSpPr>
        <p:spPr>
          <a:xfrm>
            <a:off x="757715" y="1261646"/>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PHƯƠNG PHÁP PHÁT HIỆN LỖI NÀO SAU ĐÂY DÙNG MỘT PHÉP CHIA LẤY SỐ DƯ?</a:t>
            </a:r>
            <a:endParaRPr b="1" i="0" sz="3000" u="none" cap="none" strike="noStrike">
              <a:solidFill>
                <a:srgbClr val="000000"/>
              </a:solidFill>
              <a:latin typeface="Calibri"/>
              <a:ea typeface="Calibri"/>
              <a:cs typeface="Calibri"/>
              <a:sym typeface="Calibri"/>
            </a:endParaRPr>
          </a:p>
        </p:txBody>
      </p:sp>
      <p:grpSp>
        <p:nvGrpSpPr>
          <p:cNvPr id="3122" name="Google Shape;3122;p79"/>
          <p:cNvGrpSpPr/>
          <p:nvPr/>
        </p:nvGrpSpPr>
        <p:grpSpPr>
          <a:xfrm>
            <a:off x="757716" y="2727839"/>
            <a:ext cx="9230347" cy="546538"/>
            <a:chOff x="1418897" y="2165131"/>
            <a:chExt cx="9007365" cy="546538"/>
          </a:xfrm>
        </p:grpSpPr>
        <p:sp>
          <p:nvSpPr>
            <p:cNvPr id="3123" name="Google Shape;3123;p79"/>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Kiểm tra </a:t>
              </a:r>
              <a:r>
                <a:rPr b="1" lang="en-US" sz="2600">
                  <a:solidFill>
                    <a:srgbClr val="000000"/>
                  </a:solidFill>
                  <a:latin typeface="Calibri"/>
                  <a:ea typeface="Calibri"/>
                  <a:cs typeface="Calibri"/>
                  <a:sym typeface="Calibri"/>
                </a:rPr>
                <a:t>chẵn lẻ bit đơn</a:t>
              </a:r>
              <a:endParaRPr b="1" i="0" sz="2600" u="none" cap="none" strike="noStrike">
                <a:solidFill>
                  <a:srgbClr val="000000"/>
                </a:solidFill>
                <a:latin typeface="Calibri"/>
                <a:ea typeface="Calibri"/>
                <a:cs typeface="Calibri"/>
                <a:sym typeface="Calibri"/>
              </a:endParaRPr>
            </a:p>
          </p:txBody>
        </p:sp>
        <p:sp>
          <p:nvSpPr>
            <p:cNvPr id="3124" name="Google Shape;3124;p79"/>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3125" name="Google Shape;3125;p79"/>
          <p:cNvGrpSpPr/>
          <p:nvPr/>
        </p:nvGrpSpPr>
        <p:grpSpPr>
          <a:xfrm>
            <a:off x="757715" y="3605453"/>
            <a:ext cx="9230347" cy="546538"/>
            <a:chOff x="1418897" y="2165131"/>
            <a:chExt cx="9007365" cy="546538"/>
          </a:xfrm>
        </p:grpSpPr>
        <p:sp>
          <p:nvSpPr>
            <p:cNvPr id="3126" name="Google Shape;3126;p79"/>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CRC</a:t>
              </a:r>
              <a:endParaRPr b="1" i="0" sz="2600" u="none" cap="none" strike="noStrike">
                <a:solidFill>
                  <a:srgbClr val="000000"/>
                </a:solidFill>
                <a:latin typeface="Calibri"/>
                <a:ea typeface="Calibri"/>
                <a:cs typeface="Calibri"/>
                <a:sym typeface="Calibri"/>
              </a:endParaRPr>
            </a:p>
          </p:txBody>
        </p:sp>
        <p:sp>
          <p:nvSpPr>
            <p:cNvPr id="3127" name="Google Shape;3127;p79"/>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3128" name="Google Shape;3128;p79"/>
          <p:cNvGrpSpPr/>
          <p:nvPr/>
        </p:nvGrpSpPr>
        <p:grpSpPr>
          <a:xfrm>
            <a:off x="757715" y="4483066"/>
            <a:ext cx="9230347" cy="546538"/>
            <a:chOff x="1418897" y="2165131"/>
            <a:chExt cx="9007365" cy="546538"/>
          </a:xfrm>
        </p:grpSpPr>
        <p:sp>
          <p:nvSpPr>
            <p:cNvPr id="3129" name="Google Shape;3129;p79"/>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Checksum</a:t>
              </a:r>
              <a:endParaRPr b="1" i="0" sz="2600" u="none" cap="none" strike="noStrike">
                <a:solidFill>
                  <a:srgbClr val="000000"/>
                </a:solidFill>
                <a:latin typeface="Calibri"/>
                <a:ea typeface="Calibri"/>
                <a:cs typeface="Calibri"/>
                <a:sym typeface="Calibri"/>
              </a:endParaRPr>
            </a:p>
          </p:txBody>
        </p:sp>
        <p:sp>
          <p:nvSpPr>
            <p:cNvPr id="3130" name="Google Shape;3130;p79"/>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3131" name="Google Shape;3131;p79"/>
          <p:cNvGrpSpPr/>
          <p:nvPr/>
        </p:nvGrpSpPr>
        <p:grpSpPr>
          <a:xfrm>
            <a:off x="757715" y="5360678"/>
            <a:ext cx="9230347" cy="546538"/>
            <a:chOff x="1418897" y="2165131"/>
            <a:chExt cx="9007365" cy="546538"/>
          </a:xfrm>
        </p:grpSpPr>
        <p:sp>
          <p:nvSpPr>
            <p:cNvPr id="3132" name="Google Shape;3132;p79"/>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Kiểm tra chẵn lẻ 2 chiều</a:t>
              </a:r>
              <a:endParaRPr b="1" i="0" sz="2600" u="none" cap="none" strike="noStrike">
                <a:solidFill>
                  <a:srgbClr val="000000"/>
                </a:solidFill>
                <a:latin typeface="Calibri"/>
                <a:ea typeface="Calibri"/>
                <a:cs typeface="Calibri"/>
                <a:sym typeface="Calibri"/>
              </a:endParaRPr>
            </a:p>
          </p:txBody>
        </p:sp>
        <p:sp>
          <p:nvSpPr>
            <p:cNvPr id="3133" name="Google Shape;3133;p79"/>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3134" name="Google Shape;3134;p79"/>
          <p:cNvSpPr/>
          <p:nvPr/>
        </p:nvSpPr>
        <p:spPr>
          <a:xfrm>
            <a:off x="809556" y="3480864"/>
            <a:ext cx="854894" cy="795714"/>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79"/>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
          <p:cNvSpPr txBox="1"/>
          <p:nvPr>
            <p:ph type="title"/>
          </p:nvPr>
        </p:nvSpPr>
        <p:spPr>
          <a:xfrm>
            <a:off x="3018369" y="1889890"/>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Times New Roman"/>
              <a:buNone/>
            </a:pPr>
            <a:r>
              <a:rPr b="1" lang="en-US" sz="4800">
                <a:latin typeface="Times New Roman"/>
                <a:ea typeface="Times New Roman"/>
                <a:cs typeface="Times New Roman"/>
                <a:sym typeface="Times New Roman"/>
              </a:rPr>
              <a:t>4.2 Mạng chuyển gói (Dataram Network)</a:t>
            </a:r>
            <a:endParaRPr/>
          </a:p>
        </p:txBody>
      </p:sp>
      <p:sp>
        <p:nvSpPr>
          <p:cNvPr id="740" name="Google Shape;740;p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80"/>
          <p:cNvSpPr txBox="1"/>
          <p:nvPr>
            <p:ph type="title"/>
          </p:nvPr>
        </p:nvSpPr>
        <p:spPr>
          <a:xfrm>
            <a:off x="3010485" y="1972114"/>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Times New Roman"/>
              <a:buNone/>
            </a:pPr>
            <a:r>
              <a:rPr b="1" lang="en-US" sz="6600">
                <a:latin typeface="Times New Roman"/>
                <a:ea typeface="Times New Roman"/>
                <a:cs typeface="Times New Roman"/>
                <a:sym typeface="Times New Roman"/>
              </a:rPr>
              <a:t>5.3 Giao thức đa truy cập</a:t>
            </a:r>
            <a:endParaRPr b="1" sz="7200">
              <a:latin typeface="Times New Roman"/>
              <a:ea typeface="Times New Roman"/>
              <a:cs typeface="Times New Roman"/>
              <a:sym typeface="Times New Roman"/>
            </a:endParaRPr>
          </a:p>
        </p:txBody>
      </p:sp>
      <p:sp>
        <p:nvSpPr>
          <p:cNvPr id="3141" name="Google Shape;3141;p8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8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47" name="Google Shape;3147;p81"/>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Kết nối đa truy cập</a:t>
            </a:r>
            <a:endParaRPr/>
          </a:p>
        </p:txBody>
      </p:sp>
      <p:sp>
        <p:nvSpPr>
          <p:cNvPr id="3148" name="Google Shape;3148;p81"/>
          <p:cNvSpPr txBox="1"/>
          <p:nvPr>
            <p:ph idx="1" type="body"/>
          </p:nvPr>
        </p:nvSpPr>
        <p:spPr>
          <a:xfrm>
            <a:off x="587563" y="1714500"/>
            <a:ext cx="7542807" cy="4486275"/>
          </a:xfrm>
          <a:prstGeom prst="rect">
            <a:avLst/>
          </a:prstGeom>
          <a:noFill/>
          <a:ln>
            <a:noFill/>
          </a:ln>
        </p:spPr>
        <p:txBody>
          <a:bodyPr anchorCtr="0" anchor="t" bIns="45700" lIns="91425" spcFirstLastPara="1" rIns="91425" wrap="square" tIns="45700">
            <a:normAutofit/>
          </a:bodyPr>
          <a:lstStyle/>
          <a:p>
            <a:pPr indent="-338138" lvl="0" marL="338138"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Điểm-Điểm (Point-to-Point):</a:t>
            </a:r>
            <a:endParaRPr/>
          </a:p>
          <a:p>
            <a:pPr indent="-341313" lvl="1" marL="576263"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Point-to-Point Protocol cho truy cập dial-up.</a:t>
            </a:r>
            <a:endParaRPr/>
          </a:p>
          <a:p>
            <a:pPr indent="-341313" lvl="1" marL="576263"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Kết nối point-to-point giữa Ethernet switch và host.</a:t>
            </a:r>
            <a:endParaRPr/>
          </a:p>
          <a:p>
            <a:pPr indent="-338138" lvl="0" marL="338138"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Broadcast (dây hoặc đường truyền được chia sẻ):</a:t>
            </a:r>
            <a:endParaRPr/>
          </a:p>
          <a:p>
            <a:pPr indent="-342899" lvl="1" marL="576263"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Ví dụ: Ethernet mô hình cũ, Upstream HFC, 802.11 wireless LAN.</a:t>
            </a:r>
            <a:endParaRPr/>
          </a:p>
          <a:p>
            <a:pPr indent="-342899" lvl="1" marL="576263"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Kênh broadcast đơn được chia sẻ.</a:t>
            </a:r>
            <a:endParaRPr/>
          </a:p>
          <a:p>
            <a:pPr indent="-342899" lvl="1" marL="576263" rtl="0" algn="just">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Giao thoa: nhiều việc có thể truyền đồng thời.</a:t>
            </a:r>
            <a:endParaRPr/>
          </a:p>
          <a:p>
            <a:pPr indent="0" lvl="0" marL="0" rtl="0" algn="just">
              <a:lnSpc>
                <a:spcPct val="9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	🡺 </a:t>
            </a:r>
            <a:r>
              <a:rPr lang="en-US" sz="2400">
                <a:solidFill>
                  <a:srgbClr val="FF0000"/>
                </a:solidFill>
                <a:latin typeface="Times New Roman"/>
                <a:ea typeface="Times New Roman"/>
                <a:cs typeface="Times New Roman"/>
                <a:sym typeface="Times New Roman"/>
              </a:rPr>
              <a:t>Đụng độ (Collision):</a:t>
            </a:r>
            <a:r>
              <a:rPr lang="en-US" sz="2400">
                <a:latin typeface="Times New Roman"/>
                <a:ea typeface="Times New Roman"/>
                <a:cs typeface="Times New Roman"/>
                <a:sym typeface="Times New Roman"/>
              </a:rPr>
              <a:t> xảy ra nếu node nhận được 2 hoặc nhiều tín hiệu cùng lúc.</a:t>
            </a:r>
            <a:endParaRPr sz="2400">
              <a:latin typeface="Times New Roman"/>
              <a:ea typeface="Times New Roman"/>
              <a:cs typeface="Times New Roman"/>
              <a:sym typeface="Times New Roman"/>
            </a:endParaRPr>
          </a:p>
        </p:txBody>
      </p:sp>
      <p:grpSp>
        <p:nvGrpSpPr>
          <p:cNvPr id="3149" name="Google Shape;3149;p81"/>
          <p:cNvGrpSpPr/>
          <p:nvPr/>
        </p:nvGrpSpPr>
        <p:grpSpPr>
          <a:xfrm>
            <a:off x="8240046" y="1914867"/>
            <a:ext cx="1601788" cy="1879600"/>
            <a:chOff x="933450" y="4268788"/>
            <a:chExt cx="1601788" cy="1879600"/>
          </a:xfrm>
        </p:grpSpPr>
        <p:sp>
          <p:nvSpPr>
            <p:cNvPr id="3150" name="Google Shape;3150;p81"/>
            <p:cNvSpPr txBox="1"/>
            <p:nvPr/>
          </p:nvSpPr>
          <p:spPr>
            <a:xfrm>
              <a:off x="933450" y="5694363"/>
              <a:ext cx="1601788" cy="45402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shared wire (e.g., </a:t>
              </a:r>
              <a:endParaRPr/>
            </a:p>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cabled Ethernet)</a:t>
              </a:r>
              <a:endParaRPr/>
            </a:p>
          </p:txBody>
        </p:sp>
        <p:cxnSp>
          <p:nvCxnSpPr>
            <p:cNvPr id="3151" name="Google Shape;3151;p81"/>
            <p:cNvCxnSpPr/>
            <p:nvPr/>
          </p:nvCxnSpPr>
          <p:spPr>
            <a:xfrm flipH="1">
              <a:off x="1544638" y="4522788"/>
              <a:ext cx="466725" cy="890587"/>
            </a:xfrm>
            <a:prstGeom prst="straightConnector1">
              <a:avLst/>
            </a:prstGeom>
            <a:noFill/>
            <a:ln cap="flat" cmpd="sng" w="9525">
              <a:solidFill>
                <a:schemeClr val="dk1"/>
              </a:solidFill>
              <a:prstDash val="solid"/>
              <a:round/>
              <a:headEnd len="med" w="med" type="none"/>
              <a:tailEnd len="med" w="med" type="none"/>
            </a:ln>
          </p:spPr>
        </p:cxnSp>
        <p:cxnSp>
          <p:nvCxnSpPr>
            <p:cNvPr id="3152" name="Google Shape;3152;p81"/>
            <p:cNvCxnSpPr/>
            <p:nvPr/>
          </p:nvCxnSpPr>
          <p:spPr>
            <a:xfrm>
              <a:off x="1527175" y="4994275"/>
              <a:ext cx="242888" cy="1588"/>
            </a:xfrm>
            <a:prstGeom prst="straightConnector1">
              <a:avLst/>
            </a:prstGeom>
            <a:noFill/>
            <a:ln cap="flat" cmpd="sng" w="9525">
              <a:solidFill>
                <a:schemeClr val="dk1"/>
              </a:solidFill>
              <a:prstDash val="solid"/>
              <a:round/>
              <a:headEnd len="med" w="med" type="none"/>
              <a:tailEnd len="med" w="med" type="none"/>
            </a:ln>
          </p:spPr>
        </p:cxnSp>
        <p:cxnSp>
          <p:nvCxnSpPr>
            <p:cNvPr id="3153" name="Google Shape;3153;p81"/>
            <p:cNvCxnSpPr/>
            <p:nvPr/>
          </p:nvCxnSpPr>
          <p:spPr>
            <a:xfrm>
              <a:off x="1392238" y="5330825"/>
              <a:ext cx="190500" cy="1588"/>
            </a:xfrm>
            <a:prstGeom prst="straightConnector1">
              <a:avLst/>
            </a:prstGeom>
            <a:noFill/>
            <a:ln cap="flat" cmpd="sng" w="9525">
              <a:solidFill>
                <a:schemeClr val="dk1"/>
              </a:solidFill>
              <a:prstDash val="solid"/>
              <a:round/>
              <a:headEnd len="med" w="med" type="none"/>
              <a:tailEnd len="med" w="med" type="none"/>
            </a:ln>
          </p:spPr>
        </p:cxnSp>
        <p:cxnSp>
          <p:nvCxnSpPr>
            <p:cNvPr id="3154" name="Google Shape;3154;p81"/>
            <p:cNvCxnSpPr/>
            <p:nvPr/>
          </p:nvCxnSpPr>
          <p:spPr>
            <a:xfrm flipH="1" rot="10800000">
              <a:off x="1836738" y="4854575"/>
              <a:ext cx="177800" cy="7938"/>
            </a:xfrm>
            <a:prstGeom prst="straightConnector1">
              <a:avLst/>
            </a:prstGeom>
            <a:noFill/>
            <a:ln cap="flat" cmpd="sng" w="9525">
              <a:solidFill>
                <a:schemeClr val="dk1"/>
              </a:solidFill>
              <a:prstDash val="solid"/>
              <a:round/>
              <a:headEnd len="med" w="med" type="none"/>
              <a:tailEnd len="med" w="med" type="none"/>
            </a:ln>
          </p:spPr>
        </p:cxnSp>
        <p:cxnSp>
          <p:nvCxnSpPr>
            <p:cNvPr id="3155" name="Google Shape;3155;p81"/>
            <p:cNvCxnSpPr/>
            <p:nvPr/>
          </p:nvCxnSpPr>
          <p:spPr>
            <a:xfrm>
              <a:off x="1708150" y="4627563"/>
              <a:ext cx="242888" cy="1587"/>
            </a:xfrm>
            <a:prstGeom prst="straightConnector1">
              <a:avLst/>
            </a:prstGeom>
            <a:noFill/>
            <a:ln cap="flat" cmpd="sng" w="9525">
              <a:solidFill>
                <a:schemeClr val="dk1"/>
              </a:solidFill>
              <a:prstDash val="solid"/>
              <a:round/>
              <a:headEnd len="med" w="med" type="none"/>
              <a:tailEnd len="med" w="med" type="none"/>
            </a:ln>
          </p:spPr>
        </p:cxnSp>
        <p:cxnSp>
          <p:nvCxnSpPr>
            <p:cNvPr id="3156" name="Google Shape;3156;p81"/>
            <p:cNvCxnSpPr/>
            <p:nvPr/>
          </p:nvCxnSpPr>
          <p:spPr>
            <a:xfrm>
              <a:off x="1708150" y="4627563"/>
              <a:ext cx="242888" cy="1587"/>
            </a:xfrm>
            <a:prstGeom prst="straightConnector1">
              <a:avLst/>
            </a:prstGeom>
            <a:noFill/>
            <a:ln cap="flat" cmpd="sng" w="9525">
              <a:solidFill>
                <a:schemeClr val="dk1"/>
              </a:solidFill>
              <a:prstDash val="solid"/>
              <a:round/>
              <a:headEnd len="med" w="med" type="none"/>
              <a:tailEnd len="med" w="med" type="none"/>
            </a:ln>
          </p:spPr>
        </p:cxnSp>
        <p:cxnSp>
          <p:nvCxnSpPr>
            <p:cNvPr id="3157" name="Google Shape;3157;p81"/>
            <p:cNvCxnSpPr/>
            <p:nvPr/>
          </p:nvCxnSpPr>
          <p:spPr>
            <a:xfrm>
              <a:off x="1639888" y="5264150"/>
              <a:ext cx="190500" cy="1588"/>
            </a:xfrm>
            <a:prstGeom prst="straightConnector1">
              <a:avLst/>
            </a:prstGeom>
            <a:noFill/>
            <a:ln cap="flat" cmpd="sng" w="9525">
              <a:solidFill>
                <a:schemeClr val="dk1"/>
              </a:solidFill>
              <a:prstDash val="solid"/>
              <a:round/>
              <a:headEnd len="med" w="med" type="none"/>
              <a:tailEnd len="med" w="med" type="none"/>
            </a:ln>
          </p:spPr>
        </p:cxnSp>
        <p:grpSp>
          <p:nvGrpSpPr>
            <p:cNvPr id="3158" name="Google Shape;3158;p81"/>
            <p:cNvGrpSpPr/>
            <p:nvPr/>
          </p:nvGrpSpPr>
          <p:grpSpPr>
            <a:xfrm flipH="1">
              <a:off x="977900" y="5140325"/>
              <a:ext cx="501650" cy="512763"/>
              <a:chOff x="2839" y="3501"/>
              <a:chExt cx="755" cy="803"/>
            </a:xfrm>
          </p:grpSpPr>
          <p:pic>
            <p:nvPicPr>
              <p:cNvPr descr="desktop_computer_stylized_medium" id="3159" name="Google Shape;3159;p81"/>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3160" name="Google Shape;3160;p81"/>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1" name="Google Shape;3161;p81"/>
            <p:cNvGrpSpPr/>
            <p:nvPr/>
          </p:nvGrpSpPr>
          <p:grpSpPr>
            <a:xfrm flipH="1">
              <a:off x="1131888" y="4695825"/>
              <a:ext cx="501650" cy="512763"/>
              <a:chOff x="2839" y="3501"/>
              <a:chExt cx="755" cy="803"/>
            </a:xfrm>
          </p:grpSpPr>
          <p:pic>
            <p:nvPicPr>
              <p:cNvPr descr="desktop_computer_stylized_medium" id="3162" name="Google Shape;3162;p81"/>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3163" name="Google Shape;3163;p81"/>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4" name="Google Shape;3164;p81"/>
            <p:cNvGrpSpPr/>
            <p:nvPr/>
          </p:nvGrpSpPr>
          <p:grpSpPr>
            <a:xfrm flipH="1">
              <a:off x="1282700" y="4268788"/>
              <a:ext cx="501650" cy="512762"/>
              <a:chOff x="2839" y="3501"/>
              <a:chExt cx="755" cy="803"/>
            </a:xfrm>
          </p:grpSpPr>
          <p:pic>
            <p:nvPicPr>
              <p:cNvPr descr="desktop_computer_stylized_medium" id="3165" name="Google Shape;3165;p81"/>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3166" name="Google Shape;3166;p81"/>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7" name="Google Shape;3167;p81"/>
            <p:cNvGrpSpPr/>
            <p:nvPr/>
          </p:nvGrpSpPr>
          <p:grpSpPr>
            <a:xfrm>
              <a:off x="1955800" y="4656138"/>
              <a:ext cx="501650" cy="512762"/>
              <a:chOff x="2839" y="3501"/>
              <a:chExt cx="755" cy="803"/>
            </a:xfrm>
          </p:grpSpPr>
          <p:pic>
            <p:nvPicPr>
              <p:cNvPr descr="desktop_computer_stylized_medium" id="3168" name="Google Shape;3168;p81"/>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3169" name="Google Shape;3169;p81"/>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70" name="Google Shape;3170;p81"/>
            <p:cNvGrpSpPr/>
            <p:nvPr/>
          </p:nvGrpSpPr>
          <p:grpSpPr>
            <a:xfrm>
              <a:off x="1757363" y="5095875"/>
              <a:ext cx="501650" cy="512763"/>
              <a:chOff x="2839" y="3501"/>
              <a:chExt cx="755" cy="803"/>
            </a:xfrm>
          </p:grpSpPr>
          <p:pic>
            <p:nvPicPr>
              <p:cNvPr descr="desktop_computer_stylized_medium" id="3171" name="Google Shape;3171;p81"/>
              <p:cNvPicPr preferRelativeResize="0"/>
              <p:nvPr/>
            </p:nvPicPr>
            <p:blipFill rotWithShape="1">
              <a:blip r:embed="rId3">
                <a:alphaModFix/>
              </a:blip>
              <a:srcRect b="0" l="0" r="0" t="0"/>
              <a:stretch/>
            </p:blipFill>
            <p:spPr>
              <a:xfrm>
                <a:off x="2839" y="3501"/>
                <a:ext cx="755" cy="803"/>
              </a:xfrm>
              <a:prstGeom prst="rect">
                <a:avLst/>
              </a:prstGeom>
              <a:noFill/>
              <a:ln>
                <a:noFill/>
              </a:ln>
            </p:spPr>
          </p:pic>
          <p:sp>
            <p:nvSpPr>
              <p:cNvPr id="3172" name="Google Shape;3172;p81"/>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73" name="Google Shape;3173;p81"/>
          <p:cNvGrpSpPr/>
          <p:nvPr/>
        </p:nvGrpSpPr>
        <p:grpSpPr>
          <a:xfrm>
            <a:off x="9115121" y="3977552"/>
            <a:ext cx="1690688" cy="1951037"/>
            <a:chOff x="2781300" y="4186238"/>
            <a:chExt cx="1690688" cy="1951037"/>
          </a:xfrm>
        </p:grpSpPr>
        <p:sp>
          <p:nvSpPr>
            <p:cNvPr id="3174" name="Google Shape;3174;p81"/>
            <p:cNvSpPr txBox="1"/>
            <p:nvPr/>
          </p:nvSpPr>
          <p:spPr>
            <a:xfrm>
              <a:off x="2781300" y="5683250"/>
              <a:ext cx="1690688" cy="45402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shared RF</a:t>
              </a:r>
              <a:endParaRPr/>
            </a:p>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 (e.g., 802.11 WiFi)</a:t>
              </a:r>
              <a:endParaRPr/>
            </a:p>
          </p:txBody>
        </p:sp>
        <p:grpSp>
          <p:nvGrpSpPr>
            <p:cNvPr id="3175" name="Google Shape;3175;p81"/>
            <p:cNvGrpSpPr/>
            <p:nvPr/>
          </p:nvGrpSpPr>
          <p:grpSpPr>
            <a:xfrm>
              <a:off x="3038475" y="4186238"/>
              <a:ext cx="635000" cy="491904"/>
              <a:chOff x="3061" y="2530"/>
              <a:chExt cx="400" cy="310"/>
            </a:xfrm>
          </p:grpSpPr>
          <p:grpSp>
            <p:nvGrpSpPr>
              <p:cNvPr id="3176" name="Google Shape;3176;p81"/>
              <p:cNvGrpSpPr/>
              <p:nvPr/>
            </p:nvGrpSpPr>
            <p:grpSpPr>
              <a:xfrm>
                <a:off x="3061" y="2530"/>
                <a:ext cx="327" cy="81"/>
                <a:chOff x="2199" y="955"/>
                <a:chExt cx="2547" cy="506"/>
              </a:xfrm>
            </p:grpSpPr>
            <p:sp>
              <p:nvSpPr>
                <p:cNvPr id="3177" name="Google Shape;3177;p81"/>
                <p:cNvSpPr/>
                <p:nvPr/>
              </p:nvSpPr>
              <p:spPr>
                <a:xfrm>
                  <a:off x="2199" y="1166"/>
                  <a:ext cx="260" cy="281"/>
                </a:xfrm>
                <a:custGeom>
                  <a:rect b="b" l="l" r="r" t="t"/>
                  <a:pathLst>
                    <a:path extrusionOk="0" h="281" w="260">
                      <a:moveTo>
                        <a:pt x="260" y="0"/>
                      </a:moveTo>
                      <a:cubicBezTo>
                        <a:pt x="224" y="19"/>
                        <a:pt x="79" y="77"/>
                        <a:pt x="42" y="112"/>
                      </a:cubicBezTo>
                      <a:cubicBezTo>
                        <a:pt x="5" y="143"/>
                        <a:pt x="0" y="183"/>
                        <a:pt x="35" y="211"/>
                      </a:cubicBezTo>
                      <a:cubicBezTo>
                        <a:pt x="70" y="239"/>
                        <a:pt x="208" y="266"/>
                        <a:pt x="253" y="281"/>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8" name="Google Shape;3178;p81"/>
                <p:cNvSpPr/>
                <p:nvPr/>
              </p:nvSpPr>
              <p:spPr>
                <a:xfrm>
                  <a:off x="2482" y="1040"/>
                  <a:ext cx="900" cy="421"/>
                </a:xfrm>
                <a:custGeom>
                  <a:rect b="b" l="l" r="r" t="t"/>
                  <a:pathLst>
                    <a:path extrusionOk="0" h="421" w="90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81"/>
                <p:cNvSpPr/>
                <p:nvPr/>
              </p:nvSpPr>
              <p:spPr>
                <a:xfrm>
                  <a:off x="2782" y="1068"/>
                  <a:ext cx="428" cy="269"/>
                </a:xfrm>
                <a:custGeom>
                  <a:rect b="b" l="l" r="r" t="t"/>
                  <a:pathLst>
                    <a:path extrusionOk="0" h="269" w="428">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0" name="Google Shape;3180;p81"/>
                <p:cNvSpPr/>
                <p:nvPr/>
              </p:nvSpPr>
              <p:spPr>
                <a:xfrm>
                  <a:off x="3554" y="1075"/>
                  <a:ext cx="377" cy="239"/>
                </a:xfrm>
                <a:custGeom>
                  <a:rect b="b" l="l" r="r" t="t"/>
                  <a:pathLst>
                    <a:path extrusionOk="0" h="239" w="377">
                      <a:moveTo>
                        <a:pt x="42" y="239"/>
                      </a:moveTo>
                      <a:cubicBezTo>
                        <a:pt x="89" y="224"/>
                        <a:pt x="285" y="178"/>
                        <a:pt x="335" y="146"/>
                      </a:cubicBezTo>
                      <a:cubicBezTo>
                        <a:pt x="372" y="115"/>
                        <a:pt x="377" y="75"/>
                        <a:pt x="342" y="47"/>
                      </a:cubicBezTo>
                      <a:cubicBezTo>
                        <a:pt x="286" y="23"/>
                        <a:pt x="71"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1" name="Google Shape;3181;p81"/>
                <p:cNvSpPr/>
                <p:nvPr/>
              </p:nvSpPr>
              <p:spPr>
                <a:xfrm>
                  <a:off x="3646" y="997"/>
                  <a:ext cx="660" cy="336"/>
                </a:xfrm>
                <a:custGeom>
                  <a:rect b="b" l="l" r="r" t="t"/>
                  <a:pathLst>
                    <a:path extrusionOk="0" h="300" w="646">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81"/>
                <p:cNvSpPr/>
                <p:nvPr/>
              </p:nvSpPr>
              <p:spPr>
                <a:xfrm>
                  <a:off x="4116" y="955"/>
                  <a:ext cx="630" cy="397"/>
                </a:xfrm>
                <a:custGeom>
                  <a:rect b="b" l="l" r="r" t="t"/>
                  <a:pathLst>
                    <a:path extrusionOk="0" h="397" w="63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laptop_keyboard" id="3183" name="Google Shape;3183;p81"/>
              <p:cNvPicPr preferRelativeResize="0"/>
              <p:nvPr/>
            </p:nvPicPr>
            <p:blipFill rotWithShape="1">
              <a:blip r:embed="rId4">
                <a:alphaModFix/>
              </a:blip>
              <a:srcRect b="0" l="0" r="0" t="0"/>
              <a:stretch/>
            </p:blipFill>
            <p:spPr>
              <a:xfrm flipH="1" rot="109064">
                <a:off x="3109" y="2736"/>
                <a:ext cx="245" cy="100"/>
              </a:xfrm>
              <a:prstGeom prst="rect">
                <a:avLst/>
              </a:prstGeom>
              <a:noFill/>
              <a:ln>
                <a:noFill/>
              </a:ln>
            </p:spPr>
          </p:pic>
          <p:sp>
            <p:nvSpPr>
              <p:cNvPr id="3184" name="Google Shape;3184;p81"/>
              <p:cNvSpPr/>
              <p:nvPr/>
            </p:nvSpPr>
            <p:spPr>
              <a:xfrm>
                <a:off x="3190" y="2638"/>
                <a:ext cx="197" cy="13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3185" name="Google Shape;3185;p81"/>
              <p:cNvPicPr preferRelativeResize="0"/>
              <p:nvPr/>
            </p:nvPicPr>
            <p:blipFill rotWithShape="1">
              <a:blip r:embed="rId5">
                <a:alphaModFix/>
              </a:blip>
              <a:srcRect b="0" l="0" r="0" t="0"/>
              <a:stretch/>
            </p:blipFill>
            <p:spPr>
              <a:xfrm>
                <a:off x="3200" y="2641"/>
                <a:ext cx="179" cy="120"/>
              </a:xfrm>
              <a:prstGeom prst="rect">
                <a:avLst/>
              </a:prstGeom>
              <a:noFill/>
              <a:ln>
                <a:noFill/>
              </a:ln>
            </p:spPr>
          </p:pic>
          <p:sp>
            <p:nvSpPr>
              <p:cNvPr id="3186" name="Google Shape;3186;p81"/>
              <p:cNvSpPr/>
              <p:nvPr/>
            </p:nvSpPr>
            <p:spPr>
              <a:xfrm>
                <a:off x="3226" y="2634"/>
                <a:ext cx="167" cy="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7" name="Google Shape;3187;p81"/>
              <p:cNvSpPr/>
              <p:nvPr/>
            </p:nvSpPr>
            <p:spPr>
              <a:xfrm>
                <a:off x="3189" y="2634"/>
                <a:ext cx="46" cy="102"/>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8" name="Google Shape;3188;p81"/>
              <p:cNvSpPr/>
              <p:nvPr/>
            </p:nvSpPr>
            <p:spPr>
              <a:xfrm>
                <a:off x="3342" y="2652"/>
                <a:ext cx="50" cy="117"/>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9" name="Google Shape;3189;p81"/>
              <p:cNvSpPr/>
              <p:nvPr/>
            </p:nvSpPr>
            <p:spPr>
              <a:xfrm>
                <a:off x="3188" y="2730"/>
                <a:ext cx="183" cy="40"/>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0" name="Google Shape;3190;p81"/>
              <p:cNvSpPr/>
              <p:nvPr/>
            </p:nvSpPr>
            <p:spPr>
              <a:xfrm>
                <a:off x="3347" y="2653"/>
                <a:ext cx="47" cy="118"/>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1" name="Google Shape;3191;p81"/>
              <p:cNvSpPr/>
              <p:nvPr/>
            </p:nvSpPr>
            <p:spPr>
              <a:xfrm>
                <a:off x="3188" y="2736"/>
                <a:ext cx="163" cy="39"/>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92" name="Google Shape;3192;p81"/>
              <p:cNvGrpSpPr/>
              <p:nvPr/>
            </p:nvGrpSpPr>
            <p:grpSpPr>
              <a:xfrm>
                <a:off x="3186" y="2777"/>
                <a:ext cx="55" cy="24"/>
                <a:chOff x="1740" y="2642"/>
                <a:chExt cx="752" cy="327"/>
              </a:xfrm>
            </p:grpSpPr>
            <p:sp>
              <p:nvSpPr>
                <p:cNvPr id="3193" name="Google Shape;3193;p8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4" name="Google Shape;3194;p8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5" name="Google Shape;3195;p8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8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7" name="Google Shape;3197;p8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8" name="Google Shape;3198;p8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99" name="Google Shape;3199;p81"/>
              <p:cNvSpPr/>
              <p:nvPr/>
            </p:nvSpPr>
            <p:spPr>
              <a:xfrm>
                <a:off x="3280" y="2781"/>
                <a:ext cx="67" cy="51"/>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0" name="Google Shape;3200;p81"/>
              <p:cNvSpPr/>
              <p:nvPr/>
            </p:nvSpPr>
            <p:spPr>
              <a:xfrm>
                <a:off x="3109" y="2785"/>
                <a:ext cx="171" cy="4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1" name="Google Shape;3201;p81"/>
              <p:cNvSpPr/>
              <p:nvPr/>
            </p:nvSpPr>
            <p:spPr>
              <a:xfrm>
                <a:off x="3110" y="277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2" name="Google Shape;3202;p81"/>
              <p:cNvSpPr/>
              <p:nvPr/>
            </p:nvSpPr>
            <p:spPr>
              <a:xfrm>
                <a:off x="3110" y="273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3" name="Google Shape;3203;p81"/>
              <p:cNvSpPr/>
              <p:nvPr/>
            </p:nvSpPr>
            <p:spPr>
              <a:xfrm>
                <a:off x="3115" y="2778"/>
                <a:ext cx="162" cy="4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4" name="Google Shape;3204;p81"/>
              <p:cNvSpPr/>
              <p:nvPr/>
            </p:nvSpPr>
            <p:spPr>
              <a:xfrm flipH="1" rot="10800000">
                <a:off x="3277" y="2775"/>
                <a:ext cx="66" cy="4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5" name="Google Shape;3205;p81"/>
              <p:cNvSpPr/>
              <p:nvPr/>
            </p:nvSpPr>
            <p:spPr>
              <a:xfrm>
                <a:off x="3382" y="273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6" name="Google Shape;3206;p81"/>
              <p:cNvSpPr/>
              <p:nvPr/>
            </p:nvSpPr>
            <p:spPr>
              <a:xfrm>
                <a:off x="3382" y="269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07" name="Google Shape;3207;p81"/>
            <p:cNvGrpSpPr/>
            <p:nvPr/>
          </p:nvGrpSpPr>
          <p:grpSpPr>
            <a:xfrm>
              <a:off x="3925888" y="4354513"/>
              <a:ext cx="536575" cy="407766"/>
              <a:chOff x="3328" y="2543"/>
              <a:chExt cx="338" cy="257"/>
            </a:xfrm>
          </p:grpSpPr>
          <p:grpSp>
            <p:nvGrpSpPr>
              <p:cNvPr id="3208" name="Google Shape;3208;p81"/>
              <p:cNvGrpSpPr/>
              <p:nvPr/>
            </p:nvGrpSpPr>
            <p:grpSpPr>
              <a:xfrm>
                <a:off x="3328" y="2543"/>
                <a:ext cx="327" cy="81"/>
                <a:chOff x="2199" y="955"/>
                <a:chExt cx="2547" cy="506"/>
              </a:xfrm>
            </p:grpSpPr>
            <p:sp>
              <p:nvSpPr>
                <p:cNvPr id="3209" name="Google Shape;3209;p81"/>
                <p:cNvSpPr/>
                <p:nvPr/>
              </p:nvSpPr>
              <p:spPr>
                <a:xfrm>
                  <a:off x="2199" y="1166"/>
                  <a:ext cx="260" cy="281"/>
                </a:xfrm>
                <a:custGeom>
                  <a:rect b="b" l="l" r="r" t="t"/>
                  <a:pathLst>
                    <a:path extrusionOk="0" h="281" w="260">
                      <a:moveTo>
                        <a:pt x="260" y="0"/>
                      </a:moveTo>
                      <a:cubicBezTo>
                        <a:pt x="224" y="19"/>
                        <a:pt x="79" y="77"/>
                        <a:pt x="42" y="112"/>
                      </a:cubicBezTo>
                      <a:cubicBezTo>
                        <a:pt x="5" y="143"/>
                        <a:pt x="0" y="183"/>
                        <a:pt x="35" y="211"/>
                      </a:cubicBezTo>
                      <a:cubicBezTo>
                        <a:pt x="70" y="239"/>
                        <a:pt x="208" y="266"/>
                        <a:pt x="253" y="281"/>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0" name="Google Shape;3210;p81"/>
                <p:cNvSpPr/>
                <p:nvPr/>
              </p:nvSpPr>
              <p:spPr>
                <a:xfrm>
                  <a:off x="2482" y="1040"/>
                  <a:ext cx="900" cy="421"/>
                </a:xfrm>
                <a:custGeom>
                  <a:rect b="b" l="l" r="r" t="t"/>
                  <a:pathLst>
                    <a:path extrusionOk="0" h="421" w="90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1" name="Google Shape;3211;p81"/>
                <p:cNvSpPr/>
                <p:nvPr/>
              </p:nvSpPr>
              <p:spPr>
                <a:xfrm>
                  <a:off x="2782" y="1068"/>
                  <a:ext cx="428" cy="269"/>
                </a:xfrm>
                <a:custGeom>
                  <a:rect b="b" l="l" r="r" t="t"/>
                  <a:pathLst>
                    <a:path extrusionOk="0" h="269" w="428">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81"/>
                <p:cNvSpPr/>
                <p:nvPr/>
              </p:nvSpPr>
              <p:spPr>
                <a:xfrm>
                  <a:off x="3554" y="1075"/>
                  <a:ext cx="377" cy="239"/>
                </a:xfrm>
                <a:custGeom>
                  <a:rect b="b" l="l" r="r" t="t"/>
                  <a:pathLst>
                    <a:path extrusionOk="0" h="239" w="377">
                      <a:moveTo>
                        <a:pt x="42" y="239"/>
                      </a:moveTo>
                      <a:cubicBezTo>
                        <a:pt x="89" y="224"/>
                        <a:pt x="285" y="178"/>
                        <a:pt x="335" y="146"/>
                      </a:cubicBezTo>
                      <a:cubicBezTo>
                        <a:pt x="372" y="115"/>
                        <a:pt x="377" y="75"/>
                        <a:pt x="342" y="47"/>
                      </a:cubicBezTo>
                      <a:cubicBezTo>
                        <a:pt x="286" y="23"/>
                        <a:pt x="71"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3" name="Google Shape;3213;p81"/>
                <p:cNvSpPr/>
                <p:nvPr/>
              </p:nvSpPr>
              <p:spPr>
                <a:xfrm>
                  <a:off x="3646" y="997"/>
                  <a:ext cx="660" cy="336"/>
                </a:xfrm>
                <a:custGeom>
                  <a:rect b="b" l="l" r="r" t="t"/>
                  <a:pathLst>
                    <a:path extrusionOk="0" h="300" w="646">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4" name="Google Shape;3214;p81"/>
                <p:cNvSpPr/>
                <p:nvPr/>
              </p:nvSpPr>
              <p:spPr>
                <a:xfrm>
                  <a:off x="4116" y="955"/>
                  <a:ext cx="630" cy="397"/>
                </a:xfrm>
                <a:custGeom>
                  <a:rect b="b" l="l" r="r" t="t"/>
                  <a:pathLst>
                    <a:path extrusionOk="0" h="397" w="63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laptop_keyboard" id="3215" name="Google Shape;3215;p81"/>
              <p:cNvPicPr preferRelativeResize="0"/>
              <p:nvPr/>
            </p:nvPicPr>
            <p:blipFill rotWithShape="1">
              <a:blip r:embed="rId4">
                <a:alphaModFix/>
              </a:blip>
              <a:srcRect b="0" l="0" r="0" t="0"/>
              <a:stretch/>
            </p:blipFill>
            <p:spPr>
              <a:xfrm flipH="1" rot="109064">
                <a:off x="3381" y="2696"/>
                <a:ext cx="245" cy="100"/>
              </a:xfrm>
              <a:prstGeom prst="rect">
                <a:avLst/>
              </a:prstGeom>
              <a:noFill/>
              <a:ln>
                <a:noFill/>
              </a:ln>
            </p:spPr>
          </p:pic>
          <p:sp>
            <p:nvSpPr>
              <p:cNvPr id="3216" name="Google Shape;3216;p81"/>
              <p:cNvSpPr/>
              <p:nvPr/>
            </p:nvSpPr>
            <p:spPr>
              <a:xfrm>
                <a:off x="3462" y="2598"/>
                <a:ext cx="197" cy="13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3217" name="Google Shape;3217;p81"/>
              <p:cNvPicPr preferRelativeResize="0"/>
              <p:nvPr/>
            </p:nvPicPr>
            <p:blipFill rotWithShape="1">
              <a:blip r:embed="rId5">
                <a:alphaModFix/>
              </a:blip>
              <a:srcRect b="0" l="0" r="0" t="0"/>
              <a:stretch/>
            </p:blipFill>
            <p:spPr>
              <a:xfrm>
                <a:off x="3472" y="2601"/>
                <a:ext cx="179" cy="120"/>
              </a:xfrm>
              <a:prstGeom prst="rect">
                <a:avLst/>
              </a:prstGeom>
              <a:noFill/>
              <a:ln>
                <a:noFill/>
              </a:ln>
            </p:spPr>
          </p:pic>
          <p:sp>
            <p:nvSpPr>
              <p:cNvPr id="3218" name="Google Shape;3218;p81"/>
              <p:cNvSpPr/>
              <p:nvPr/>
            </p:nvSpPr>
            <p:spPr>
              <a:xfrm>
                <a:off x="3498" y="2594"/>
                <a:ext cx="167" cy="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9" name="Google Shape;3219;p81"/>
              <p:cNvSpPr/>
              <p:nvPr/>
            </p:nvSpPr>
            <p:spPr>
              <a:xfrm>
                <a:off x="3461" y="2594"/>
                <a:ext cx="46" cy="102"/>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0" name="Google Shape;3220;p81"/>
              <p:cNvSpPr/>
              <p:nvPr/>
            </p:nvSpPr>
            <p:spPr>
              <a:xfrm>
                <a:off x="3614" y="2612"/>
                <a:ext cx="50" cy="117"/>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1" name="Google Shape;3221;p81"/>
              <p:cNvSpPr/>
              <p:nvPr/>
            </p:nvSpPr>
            <p:spPr>
              <a:xfrm>
                <a:off x="3460" y="2690"/>
                <a:ext cx="183" cy="40"/>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2" name="Google Shape;3222;p81"/>
              <p:cNvSpPr/>
              <p:nvPr/>
            </p:nvSpPr>
            <p:spPr>
              <a:xfrm>
                <a:off x="3619" y="2613"/>
                <a:ext cx="47" cy="118"/>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3" name="Google Shape;3223;p81"/>
              <p:cNvSpPr/>
              <p:nvPr/>
            </p:nvSpPr>
            <p:spPr>
              <a:xfrm>
                <a:off x="3460" y="2696"/>
                <a:ext cx="163" cy="39"/>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24" name="Google Shape;3224;p81"/>
              <p:cNvGrpSpPr/>
              <p:nvPr/>
            </p:nvGrpSpPr>
            <p:grpSpPr>
              <a:xfrm>
                <a:off x="3458" y="2737"/>
                <a:ext cx="55" cy="24"/>
                <a:chOff x="1740" y="2642"/>
                <a:chExt cx="752" cy="327"/>
              </a:xfrm>
            </p:grpSpPr>
            <p:sp>
              <p:nvSpPr>
                <p:cNvPr id="3225" name="Google Shape;3225;p8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6" name="Google Shape;3226;p8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7" name="Google Shape;3227;p8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8" name="Google Shape;3228;p8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9" name="Google Shape;3229;p8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0" name="Google Shape;3230;p8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1" name="Google Shape;3231;p81"/>
              <p:cNvSpPr/>
              <p:nvPr/>
            </p:nvSpPr>
            <p:spPr>
              <a:xfrm>
                <a:off x="3552" y="2741"/>
                <a:ext cx="67" cy="51"/>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2" name="Google Shape;3232;p81"/>
              <p:cNvSpPr/>
              <p:nvPr/>
            </p:nvSpPr>
            <p:spPr>
              <a:xfrm>
                <a:off x="3381" y="2745"/>
                <a:ext cx="171" cy="4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3" name="Google Shape;3233;p81"/>
              <p:cNvSpPr/>
              <p:nvPr/>
            </p:nvSpPr>
            <p:spPr>
              <a:xfrm>
                <a:off x="3387" y="2738"/>
                <a:ext cx="162" cy="4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4" name="Google Shape;3234;p81"/>
              <p:cNvSpPr/>
              <p:nvPr/>
            </p:nvSpPr>
            <p:spPr>
              <a:xfrm flipH="1" rot="10800000">
                <a:off x="3549" y="2735"/>
                <a:ext cx="66" cy="4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35" name="Google Shape;3235;p81"/>
            <p:cNvGrpSpPr/>
            <p:nvPr/>
          </p:nvGrpSpPr>
          <p:grpSpPr>
            <a:xfrm>
              <a:off x="3308350" y="4614863"/>
              <a:ext cx="585788" cy="419100"/>
              <a:chOff x="5096" y="2218"/>
              <a:chExt cx="369" cy="264"/>
            </a:xfrm>
          </p:grpSpPr>
          <p:grpSp>
            <p:nvGrpSpPr>
              <p:cNvPr id="3236" name="Google Shape;3236;p81"/>
              <p:cNvGrpSpPr/>
              <p:nvPr/>
            </p:nvGrpSpPr>
            <p:grpSpPr>
              <a:xfrm>
                <a:off x="5096" y="2218"/>
                <a:ext cx="327" cy="81"/>
                <a:chOff x="2199" y="955"/>
                <a:chExt cx="2547" cy="506"/>
              </a:xfrm>
            </p:grpSpPr>
            <p:sp>
              <p:nvSpPr>
                <p:cNvPr id="3237" name="Google Shape;3237;p81"/>
                <p:cNvSpPr/>
                <p:nvPr/>
              </p:nvSpPr>
              <p:spPr>
                <a:xfrm>
                  <a:off x="2199" y="1166"/>
                  <a:ext cx="260" cy="281"/>
                </a:xfrm>
                <a:custGeom>
                  <a:rect b="b" l="l" r="r" t="t"/>
                  <a:pathLst>
                    <a:path extrusionOk="0" h="281" w="260">
                      <a:moveTo>
                        <a:pt x="260" y="0"/>
                      </a:moveTo>
                      <a:cubicBezTo>
                        <a:pt x="224" y="19"/>
                        <a:pt x="79" y="77"/>
                        <a:pt x="42" y="112"/>
                      </a:cubicBezTo>
                      <a:cubicBezTo>
                        <a:pt x="5" y="143"/>
                        <a:pt x="0" y="183"/>
                        <a:pt x="35" y="211"/>
                      </a:cubicBezTo>
                      <a:cubicBezTo>
                        <a:pt x="70" y="239"/>
                        <a:pt x="208" y="266"/>
                        <a:pt x="253" y="281"/>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8" name="Google Shape;3238;p81"/>
                <p:cNvSpPr/>
                <p:nvPr/>
              </p:nvSpPr>
              <p:spPr>
                <a:xfrm>
                  <a:off x="2482" y="1040"/>
                  <a:ext cx="900" cy="421"/>
                </a:xfrm>
                <a:custGeom>
                  <a:rect b="b" l="l" r="r" t="t"/>
                  <a:pathLst>
                    <a:path extrusionOk="0" h="421" w="90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9" name="Google Shape;3239;p81"/>
                <p:cNvSpPr/>
                <p:nvPr/>
              </p:nvSpPr>
              <p:spPr>
                <a:xfrm>
                  <a:off x="2782" y="1068"/>
                  <a:ext cx="428" cy="269"/>
                </a:xfrm>
                <a:custGeom>
                  <a:rect b="b" l="l" r="r" t="t"/>
                  <a:pathLst>
                    <a:path extrusionOk="0" h="269" w="428">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0" name="Google Shape;3240;p81"/>
                <p:cNvSpPr/>
                <p:nvPr/>
              </p:nvSpPr>
              <p:spPr>
                <a:xfrm>
                  <a:off x="3554" y="1075"/>
                  <a:ext cx="377" cy="239"/>
                </a:xfrm>
                <a:custGeom>
                  <a:rect b="b" l="l" r="r" t="t"/>
                  <a:pathLst>
                    <a:path extrusionOk="0" h="239" w="377">
                      <a:moveTo>
                        <a:pt x="42" y="239"/>
                      </a:moveTo>
                      <a:cubicBezTo>
                        <a:pt x="89" y="224"/>
                        <a:pt x="285" y="178"/>
                        <a:pt x="335" y="146"/>
                      </a:cubicBezTo>
                      <a:cubicBezTo>
                        <a:pt x="372" y="115"/>
                        <a:pt x="377" y="75"/>
                        <a:pt x="342" y="47"/>
                      </a:cubicBezTo>
                      <a:cubicBezTo>
                        <a:pt x="286" y="23"/>
                        <a:pt x="71"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1" name="Google Shape;3241;p81"/>
                <p:cNvSpPr/>
                <p:nvPr/>
              </p:nvSpPr>
              <p:spPr>
                <a:xfrm>
                  <a:off x="3646" y="997"/>
                  <a:ext cx="660" cy="336"/>
                </a:xfrm>
                <a:custGeom>
                  <a:rect b="b" l="l" r="r" t="t"/>
                  <a:pathLst>
                    <a:path extrusionOk="0" h="300" w="646">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2" name="Google Shape;3242;p81"/>
                <p:cNvSpPr/>
                <p:nvPr/>
              </p:nvSpPr>
              <p:spPr>
                <a:xfrm>
                  <a:off x="4116" y="955"/>
                  <a:ext cx="630" cy="397"/>
                </a:xfrm>
                <a:custGeom>
                  <a:rect b="b" l="l" r="r" t="t"/>
                  <a:pathLst>
                    <a:path extrusionOk="0" h="397" w="63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access_point_stylized_small" id="3243" name="Google Shape;3243;p81"/>
              <p:cNvPicPr preferRelativeResize="0"/>
              <p:nvPr/>
            </p:nvPicPr>
            <p:blipFill rotWithShape="1">
              <a:blip r:embed="rId6">
                <a:alphaModFix/>
              </a:blip>
              <a:srcRect b="0" l="0" r="0" t="0"/>
              <a:stretch/>
            </p:blipFill>
            <p:spPr>
              <a:xfrm>
                <a:off x="5192" y="2250"/>
                <a:ext cx="273" cy="229"/>
              </a:xfrm>
              <a:prstGeom prst="rect">
                <a:avLst/>
              </a:prstGeom>
              <a:noFill/>
              <a:ln>
                <a:noFill/>
              </a:ln>
            </p:spPr>
          </p:pic>
          <p:pic>
            <p:nvPicPr>
              <p:cNvPr descr="access_point_stylized_small" id="3244" name="Google Shape;3244;p81"/>
              <p:cNvPicPr preferRelativeResize="0"/>
              <p:nvPr/>
            </p:nvPicPr>
            <p:blipFill rotWithShape="1">
              <a:blip r:embed="rId6">
                <a:alphaModFix/>
              </a:blip>
              <a:srcRect b="0" l="0" r="0" t="0"/>
              <a:stretch/>
            </p:blipFill>
            <p:spPr>
              <a:xfrm>
                <a:off x="5195" y="2251"/>
                <a:ext cx="260" cy="231"/>
              </a:xfrm>
              <a:prstGeom prst="rect">
                <a:avLst/>
              </a:prstGeom>
              <a:noFill/>
              <a:ln>
                <a:noFill/>
              </a:ln>
            </p:spPr>
          </p:pic>
        </p:grpSp>
        <p:grpSp>
          <p:nvGrpSpPr>
            <p:cNvPr id="3245" name="Google Shape;3245;p81"/>
            <p:cNvGrpSpPr/>
            <p:nvPr/>
          </p:nvGrpSpPr>
          <p:grpSpPr>
            <a:xfrm>
              <a:off x="3009900" y="5040313"/>
              <a:ext cx="635000" cy="491904"/>
              <a:chOff x="3061" y="2530"/>
              <a:chExt cx="400" cy="310"/>
            </a:xfrm>
          </p:grpSpPr>
          <p:grpSp>
            <p:nvGrpSpPr>
              <p:cNvPr id="3246" name="Google Shape;3246;p81"/>
              <p:cNvGrpSpPr/>
              <p:nvPr/>
            </p:nvGrpSpPr>
            <p:grpSpPr>
              <a:xfrm>
                <a:off x="3061" y="2530"/>
                <a:ext cx="327" cy="81"/>
                <a:chOff x="2199" y="955"/>
                <a:chExt cx="2547" cy="506"/>
              </a:xfrm>
            </p:grpSpPr>
            <p:sp>
              <p:nvSpPr>
                <p:cNvPr id="3247" name="Google Shape;3247;p81"/>
                <p:cNvSpPr/>
                <p:nvPr/>
              </p:nvSpPr>
              <p:spPr>
                <a:xfrm>
                  <a:off x="2199" y="1166"/>
                  <a:ext cx="260" cy="281"/>
                </a:xfrm>
                <a:custGeom>
                  <a:rect b="b" l="l" r="r" t="t"/>
                  <a:pathLst>
                    <a:path extrusionOk="0" h="281" w="260">
                      <a:moveTo>
                        <a:pt x="260" y="0"/>
                      </a:moveTo>
                      <a:cubicBezTo>
                        <a:pt x="224" y="19"/>
                        <a:pt x="79" y="77"/>
                        <a:pt x="42" y="112"/>
                      </a:cubicBezTo>
                      <a:cubicBezTo>
                        <a:pt x="5" y="143"/>
                        <a:pt x="0" y="183"/>
                        <a:pt x="35" y="211"/>
                      </a:cubicBezTo>
                      <a:cubicBezTo>
                        <a:pt x="70" y="239"/>
                        <a:pt x="208" y="266"/>
                        <a:pt x="253" y="281"/>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8" name="Google Shape;3248;p81"/>
                <p:cNvSpPr/>
                <p:nvPr/>
              </p:nvSpPr>
              <p:spPr>
                <a:xfrm>
                  <a:off x="2482" y="1040"/>
                  <a:ext cx="900" cy="421"/>
                </a:xfrm>
                <a:custGeom>
                  <a:rect b="b" l="l" r="r" t="t"/>
                  <a:pathLst>
                    <a:path extrusionOk="0" h="421" w="90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81"/>
                <p:cNvSpPr/>
                <p:nvPr/>
              </p:nvSpPr>
              <p:spPr>
                <a:xfrm>
                  <a:off x="2782" y="1068"/>
                  <a:ext cx="428" cy="269"/>
                </a:xfrm>
                <a:custGeom>
                  <a:rect b="b" l="l" r="r" t="t"/>
                  <a:pathLst>
                    <a:path extrusionOk="0" h="269" w="428">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0" name="Google Shape;3250;p81"/>
                <p:cNvSpPr/>
                <p:nvPr/>
              </p:nvSpPr>
              <p:spPr>
                <a:xfrm>
                  <a:off x="3554" y="1075"/>
                  <a:ext cx="377" cy="239"/>
                </a:xfrm>
                <a:custGeom>
                  <a:rect b="b" l="l" r="r" t="t"/>
                  <a:pathLst>
                    <a:path extrusionOk="0" h="239" w="377">
                      <a:moveTo>
                        <a:pt x="42" y="239"/>
                      </a:moveTo>
                      <a:cubicBezTo>
                        <a:pt x="89" y="224"/>
                        <a:pt x="285" y="178"/>
                        <a:pt x="335" y="146"/>
                      </a:cubicBezTo>
                      <a:cubicBezTo>
                        <a:pt x="372" y="115"/>
                        <a:pt x="377" y="75"/>
                        <a:pt x="342" y="47"/>
                      </a:cubicBezTo>
                      <a:cubicBezTo>
                        <a:pt x="286" y="23"/>
                        <a:pt x="71"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1" name="Google Shape;3251;p81"/>
                <p:cNvSpPr/>
                <p:nvPr/>
              </p:nvSpPr>
              <p:spPr>
                <a:xfrm>
                  <a:off x="3646" y="997"/>
                  <a:ext cx="660" cy="336"/>
                </a:xfrm>
                <a:custGeom>
                  <a:rect b="b" l="l" r="r" t="t"/>
                  <a:pathLst>
                    <a:path extrusionOk="0" h="300" w="646">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2" name="Google Shape;3252;p81"/>
                <p:cNvSpPr/>
                <p:nvPr/>
              </p:nvSpPr>
              <p:spPr>
                <a:xfrm>
                  <a:off x="4116" y="955"/>
                  <a:ext cx="630" cy="397"/>
                </a:xfrm>
                <a:custGeom>
                  <a:rect b="b" l="l" r="r" t="t"/>
                  <a:pathLst>
                    <a:path extrusionOk="0" h="397" w="63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laptop_keyboard" id="3253" name="Google Shape;3253;p81"/>
              <p:cNvPicPr preferRelativeResize="0"/>
              <p:nvPr/>
            </p:nvPicPr>
            <p:blipFill rotWithShape="1">
              <a:blip r:embed="rId4">
                <a:alphaModFix/>
              </a:blip>
              <a:srcRect b="0" l="0" r="0" t="0"/>
              <a:stretch/>
            </p:blipFill>
            <p:spPr>
              <a:xfrm flipH="1" rot="109064">
                <a:off x="3109" y="2736"/>
                <a:ext cx="245" cy="100"/>
              </a:xfrm>
              <a:prstGeom prst="rect">
                <a:avLst/>
              </a:prstGeom>
              <a:noFill/>
              <a:ln>
                <a:noFill/>
              </a:ln>
            </p:spPr>
          </p:pic>
          <p:sp>
            <p:nvSpPr>
              <p:cNvPr id="3254" name="Google Shape;3254;p81"/>
              <p:cNvSpPr/>
              <p:nvPr/>
            </p:nvSpPr>
            <p:spPr>
              <a:xfrm>
                <a:off x="3190" y="2638"/>
                <a:ext cx="197" cy="13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3255" name="Google Shape;3255;p81"/>
              <p:cNvPicPr preferRelativeResize="0"/>
              <p:nvPr/>
            </p:nvPicPr>
            <p:blipFill rotWithShape="1">
              <a:blip r:embed="rId5">
                <a:alphaModFix/>
              </a:blip>
              <a:srcRect b="0" l="0" r="0" t="0"/>
              <a:stretch/>
            </p:blipFill>
            <p:spPr>
              <a:xfrm>
                <a:off x="3200" y="2641"/>
                <a:ext cx="179" cy="120"/>
              </a:xfrm>
              <a:prstGeom prst="rect">
                <a:avLst/>
              </a:prstGeom>
              <a:noFill/>
              <a:ln>
                <a:noFill/>
              </a:ln>
            </p:spPr>
          </p:pic>
          <p:sp>
            <p:nvSpPr>
              <p:cNvPr id="3256" name="Google Shape;3256;p81"/>
              <p:cNvSpPr/>
              <p:nvPr/>
            </p:nvSpPr>
            <p:spPr>
              <a:xfrm>
                <a:off x="3226" y="2634"/>
                <a:ext cx="167" cy="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7" name="Google Shape;3257;p81"/>
              <p:cNvSpPr/>
              <p:nvPr/>
            </p:nvSpPr>
            <p:spPr>
              <a:xfrm>
                <a:off x="3189" y="2634"/>
                <a:ext cx="46" cy="102"/>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8" name="Google Shape;3258;p81"/>
              <p:cNvSpPr/>
              <p:nvPr/>
            </p:nvSpPr>
            <p:spPr>
              <a:xfrm>
                <a:off x="3342" y="2652"/>
                <a:ext cx="50" cy="117"/>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81"/>
              <p:cNvSpPr/>
              <p:nvPr/>
            </p:nvSpPr>
            <p:spPr>
              <a:xfrm>
                <a:off x="3188" y="2730"/>
                <a:ext cx="183" cy="40"/>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0" name="Google Shape;3260;p81"/>
              <p:cNvSpPr/>
              <p:nvPr/>
            </p:nvSpPr>
            <p:spPr>
              <a:xfrm>
                <a:off x="3347" y="2653"/>
                <a:ext cx="47" cy="118"/>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1" name="Google Shape;3261;p81"/>
              <p:cNvSpPr/>
              <p:nvPr/>
            </p:nvSpPr>
            <p:spPr>
              <a:xfrm>
                <a:off x="3188" y="2736"/>
                <a:ext cx="163" cy="39"/>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62" name="Google Shape;3262;p81"/>
              <p:cNvGrpSpPr/>
              <p:nvPr/>
            </p:nvGrpSpPr>
            <p:grpSpPr>
              <a:xfrm>
                <a:off x="3186" y="2777"/>
                <a:ext cx="55" cy="24"/>
                <a:chOff x="1740" y="2642"/>
                <a:chExt cx="752" cy="327"/>
              </a:xfrm>
            </p:grpSpPr>
            <p:sp>
              <p:nvSpPr>
                <p:cNvPr id="3263" name="Google Shape;3263;p8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4" name="Google Shape;3264;p8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5" name="Google Shape;3265;p8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6" name="Google Shape;3266;p8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7" name="Google Shape;3267;p8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8" name="Google Shape;3268;p8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69" name="Google Shape;3269;p81"/>
              <p:cNvSpPr/>
              <p:nvPr/>
            </p:nvSpPr>
            <p:spPr>
              <a:xfrm>
                <a:off x="3280" y="2781"/>
                <a:ext cx="67" cy="51"/>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0" name="Google Shape;3270;p81"/>
              <p:cNvSpPr/>
              <p:nvPr/>
            </p:nvSpPr>
            <p:spPr>
              <a:xfrm>
                <a:off x="3109" y="2785"/>
                <a:ext cx="171" cy="4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1" name="Google Shape;3271;p81"/>
              <p:cNvSpPr/>
              <p:nvPr/>
            </p:nvSpPr>
            <p:spPr>
              <a:xfrm>
                <a:off x="3110" y="277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2" name="Google Shape;3272;p81"/>
              <p:cNvSpPr/>
              <p:nvPr/>
            </p:nvSpPr>
            <p:spPr>
              <a:xfrm>
                <a:off x="3110" y="273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3" name="Google Shape;3273;p81"/>
              <p:cNvSpPr/>
              <p:nvPr/>
            </p:nvSpPr>
            <p:spPr>
              <a:xfrm>
                <a:off x="3115" y="2778"/>
                <a:ext cx="162" cy="4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4" name="Google Shape;3274;p81"/>
              <p:cNvSpPr/>
              <p:nvPr/>
            </p:nvSpPr>
            <p:spPr>
              <a:xfrm flipH="1" rot="10800000">
                <a:off x="3277" y="2775"/>
                <a:ext cx="66" cy="4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5" name="Google Shape;3275;p81"/>
              <p:cNvSpPr/>
              <p:nvPr/>
            </p:nvSpPr>
            <p:spPr>
              <a:xfrm>
                <a:off x="3382" y="273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6" name="Google Shape;3276;p81"/>
              <p:cNvSpPr/>
              <p:nvPr/>
            </p:nvSpPr>
            <p:spPr>
              <a:xfrm>
                <a:off x="3382" y="269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77" name="Google Shape;3277;p81"/>
            <p:cNvGrpSpPr/>
            <p:nvPr/>
          </p:nvGrpSpPr>
          <p:grpSpPr>
            <a:xfrm>
              <a:off x="3492500" y="5095875"/>
              <a:ext cx="635000" cy="491904"/>
              <a:chOff x="3061" y="2530"/>
              <a:chExt cx="400" cy="310"/>
            </a:xfrm>
          </p:grpSpPr>
          <p:grpSp>
            <p:nvGrpSpPr>
              <p:cNvPr id="3278" name="Google Shape;3278;p81"/>
              <p:cNvGrpSpPr/>
              <p:nvPr/>
            </p:nvGrpSpPr>
            <p:grpSpPr>
              <a:xfrm>
                <a:off x="3061" y="2530"/>
                <a:ext cx="327" cy="81"/>
                <a:chOff x="2199" y="955"/>
                <a:chExt cx="2547" cy="506"/>
              </a:xfrm>
            </p:grpSpPr>
            <p:sp>
              <p:nvSpPr>
                <p:cNvPr id="3279" name="Google Shape;3279;p81"/>
                <p:cNvSpPr/>
                <p:nvPr/>
              </p:nvSpPr>
              <p:spPr>
                <a:xfrm>
                  <a:off x="2199" y="1166"/>
                  <a:ext cx="260" cy="281"/>
                </a:xfrm>
                <a:custGeom>
                  <a:rect b="b" l="l" r="r" t="t"/>
                  <a:pathLst>
                    <a:path extrusionOk="0" h="281" w="260">
                      <a:moveTo>
                        <a:pt x="260" y="0"/>
                      </a:moveTo>
                      <a:cubicBezTo>
                        <a:pt x="224" y="19"/>
                        <a:pt x="79" y="77"/>
                        <a:pt x="42" y="112"/>
                      </a:cubicBezTo>
                      <a:cubicBezTo>
                        <a:pt x="5" y="143"/>
                        <a:pt x="0" y="183"/>
                        <a:pt x="35" y="211"/>
                      </a:cubicBezTo>
                      <a:cubicBezTo>
                        <a:pt x="70" y="239"/>
                        <a:pt x="208" y="266"/>
                        <a:pt x="253" y="281"/>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81"/>
                <p:cNvSpPr/>
                <p:nvPr/>
              </p:nvSpPr>
              <p:spPr>
                <a:xfrm>
                  <a:off x="2482" y="1040"/>
                  <a:ext cx="900" cy="421"/>
                </a:xfrm>
                <a:custGeom>
                  <a:rect b="b" l="l" r="r" t="t"/>
                  <a:pathLst>
                    <a:path extrusionOk="0" h="421" w="900">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81"/>
                <p:cNvSpPr/>
                <p:nvPr/>
              </p:nvSpPr>
              <p:spPr>
                <a:xfrm>
                  <a:off x="2782" y="1068"/>
                  <a:ext cx="428" cy="269"/>
                </a:xfrm>
                <a:custGeom>
                  <a:rect b="b" l="l" r="r" t="t"/>
                  <a:pathLst>
                    <a:path extrusionOk="0" h="269" w="428">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2" name="Google Shape;3282;p81"/>
                <p:cNvSpPr/>
                <p:nvPr/>
              </p:nvSpPr>
              <p:spPr>
                <a:xfrm>
                  <a:off x="3554" y="1075"/>
                  <a:ext cx="377" cy="239"/>
                </a:xfrm>
                <a:custGeom>
                  <a:rect b="b" l="l" r="r" t="t"/>
                  <a:pathLst>
                    <a:path extrusionOk="0" h="239" w="377">
                      <a:moveTo>
                        <a:pt x="42" y="239"/>
                      </a:moveTo>
                      <a:cubicBezTo>
                        <a:pt x="89" y="224"/>
                        <a:pt x="285" y="178"/>
                        <a:pt x="335" y="146"/>
                      </a:cubicBezTo>
                      <a:cubicBezTo>
                        <a:pt x="372" y="115"/>
                        <a:pt x="377" y="75"/>
                        <a:pt x="342" y="47"/>
                      </a:cubicBezTo>
                      <a:cubicBezTo>
                        <a:pt x="286" y="23"/>
                        <a:pt x="71"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3" name="Google Shape;3283;p81"/>
                <p:cNvSpPr/>
                <p:nvPr/>
              </p:nvSpPr>
              <p:spPr>
                <a:xfrm>
                  <a:off x="3646" y="997"/>
                  <a:ext cx="660" cy="336"/>
                </a:xfrm>
                <a:custGeom>
                  <a:rect b="b" l="l" r="r" t="t"/>
                  <a:pathLst>
                    <a:path extrusionOk="0" h="300" w="646">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4" name="Google Shape;3284;p81"/>
                <p:cNvSpPr/>
                <p:nvPr/>
              </p:nvSpPr>
              <p:spPr>
                <a:xfrm>
                  <a:off x="4116" y="955"/>
                  <a:ext cx="630" cy="397"/>
                </a:xfrm>
                <a:custGeom>
                  <a:rect b="b" l="l" r="r" t="t"/>
                  <a:pathLst>
                    <a:path extrusionOk="0" h="397" w="630">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laptop_keyboard" id="3285" name="Google Shape;3285;p81"/>
              <p:cNvPicPr preferRelativeResize="0"/>
              <p:nvPr/>
            </p:nvPicPr>
            <p:blipFill rotWithShape="1">
              <a:blip r:embed="rId4">
                <a:alphaModFix/>
              </a:blip>
              <a:srcRect b="0" l="0" r="0" t="0"/>
              <a:stretch/>
            </p:blipFill>
            <p:spPr>
              <a:xfrm flipH="1" rot="109064">
                <a:off x="3109" y="2736"/>
                <a:ext cx="245" cy="100"/>
              </a:xfrm>
              <a:prstGeom prst="rect">
                <a:avLst/>
              </a:prstGeom>
              <a:noFill/>
              <a:ln>
                <a:noFill/>
              </a:ln>
            </p:spPr>
          </p:pic>
          <p:sp>
            <p:nvSpPr>
              <p:cNvPr id="3286" name="Google Shape;3286;p81"/>
              <p:cNvSpPr/>
              <p:nvPr/>
            </p:nvSpPr>
            <p:spPr>
              <a:xfrm>
                <a:off x="3190" y="2638"/>
                <a:ext cx="197" cy="13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screen" id="3287" name="Google Shape;3287;p81"/>
              <p:cNvPicPr preferRelativeResize="0"/>
              <p:nvPr/>
            </p:nvPicPr>
            <p:blipFill rotWithShape="1">
              <a:blip r:embed="rId5">
                <a:alphaModFix/>
              </a:blip>
              <a:srcRect b="0" l="0" r="0" t="0"/>
              <a:stretch/>
            </p:blipFill>
            <p:spPr>
              <a:xfrm>
                <a:off x="3200" y="2641"/>
                <a:ext cx="179" cy="120"/>
              </a:xfrm>
              <a:prstGeom prst="rect">
                <a:avLst/>
              </a:prstGeom>
              <a:noFill/>
              <a:ln>
                <a:noFill/>
              </a:ln>
            </p:spPr>
          </p:pic>
          <p:sp>
            <p:nvSpPr>
              <p:cNvPr id="3288" name="Google Shape;3288;p81"/>
              <p:cNvSpPr/>
              <p:nvPr/>
            </p:nvSpPr>
            <p:spPr>
              <a:xfrm>
                <a:off x="3226" y="2634"/>
                <a:ext cx="167" cy="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9" name="Google Shape;3289;p81"/>
              <p:cNvSpPr/>
              <p:nvPr/>
            </p:nvSpPr>
            <p:spPr>
              <a:xfrm>
                <a:off x="3189" y="2634"/>
                <a:ext cx="46" cy="102"/>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0" name="Google Shape;3290;p81"/>
              <p:cNvSpPr/>
              <p:nvPr/>
            </p:nvSpPr>
            <p:spPr>
              <a:xfrm>
                <a:off x="3342" y="2652"/>
                <a:ext cx="50" cy="117"/>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81"/>
              <p:cNvSpPr/>
              <p:nvPr/>
            </p:nvSpPr>
            <p:spPr>
              <a:xfrm>
                <a:off x="3188" y="2730"/>
                <a:ext cx="183" cy="40"/>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2" name="Google Shape;3292;p81"/>
              <p:cNvSpPr/>
              <p:nvPr/>
            </p:nvSpPr>
            <p:spPr>
              <a:xfrm>
                <a:off x="3347" y="2653"/>
                <a:ext cx="47" cy="118"/>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3" name="Google Shape;3293;p81"/>
              <p:cNvSpPr/>
              <p:nvPr/>
            </p:nvSpPr>
            <p:spPr>
              <a:xfrm>
                <a:off x="3188" y="2736"/>
                <a:ext cx="163" cy="39"/>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94" name="Google Shape;3294;p81"/>
              <p:cNvGrpSpPr/>
              <p:nvPr/>
            </p:nvGrpSpPr>
            <p:grpSpPr>
              <a:xfrm>
                <a:off x="3186" y="2777"/>
                <a:ext cx="55" cy="24"/>
                <a:chOff x="1740" y="2642"/>
                <a:chExt cx="752" cy="327"/>
              </a:xfrm>
            </p:grpSpPr>
            <p:sp>
              <p:nvSpPr>
                <p:cNvPr id="3295" name="Google Shape;3295;p8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6" name="Google Shape;3296;p8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8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8" name="Google Shape;3298;p8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9" name="Google Shape;3299;p8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0" name="Google Shape;3300;p8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01" name="Google Shape;3301;p81"/>
              <p:cNvSpPr/>
              <p:nvPr/>
            </p:nvSpPr>
            <p:spPr>
              <a:xfrm>
                <a:off x="3280" y="2781"/>
                <a:ext cx="67" cy="51"/>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2" name="Google Shape;3302;p81"/>
              <p:cNvSpPr/>
              <p:nvPr/>
            </p:nvSpPr>
            <p:spPr>
              <a:xfrm>
                <a:off x="3109" y="2785"/>
                <a:ext cx="171" cy="4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3" name="Google Shape;3303;p81"/>
              <p:cNvSpPr/>
              <p:nvPr/>
            </p:nvSpPr>
            <p:spPr>
              <a:xfrm>
                <a:off x="3110" y="277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4" name="Google Shape;3304;p81"/>
              <p:cNvSpPr/>
              <p:nvPr/>
            </p:nvSpPr>
            <p:spPr>
              <a:xfrm>
                <a:off x="3110" y="273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5" name="Google Shape;3305;p81"/>
              <p:cNvSpPr/>
              <p:nvPr/>
            </p:nvSpPr>
            <p:spPr>
              <a:xfrm>
                <a:off x="3115" y="2778"/>
                <a:ext cx="162" cy="4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6" name="Google Shape;3306;p81"/>
              <p:cNvSpPr/>
              <p:nvPr/>
            </p:nvSpPr>
            <p:spPr>
              <a:xfrm flipH="1" rot="10800000">
                <a:off x="3277" y="2775"/>
                <a:ext cx="66" cy="4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7" name="Google Shape;3307;p81"/>
              <p:cNvSpPr/>
              <p:nvPr/>
            </p:nvSpPr>
            <p:spPr>
              <a:xfrm>
                <a:off x="3382" y="2736"/>
                <a:ext cx="1" cy="1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8" name="Google Shape;3308;p81"/>
              <p:cNvSpPr/>
              <p:nvPr/>
            </p:nvSpPr>
            <p:spPr>
              <a:xfrm>
                <a:off x="3382" y="2698"/>
                <a:ext cx="79" cy="39"/>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309" name="Google Shape;3309;p81"/>
          <p:cNvGrpSpPr/>
          <p:nvPr/>
        </p:nvGrpSpPr>
        <p:grpSpPr>
          <a:xfrm>
            <a:off x="10154679" y="2275837"/>
            <a:ext cx="1273175" cy="1495425"/>
            <a:chOff x="4808538" y="4649788"/>
            <a:chExt cx="1273175" cy="1495425"/>
          </a:xfrm>
        </p:grpSpPr>
        <p:sp>
          <p:nvSpPr>
            <p:cNvPr id="3310" name="Google Shape;3310;p81"/>
            <p:cNvSpPr txBox="1"/>
            <p:nvPr/>
          </p:nvSpPr>
          <p:spPr>
            <a:xfrm>
              <a:off x="5070475" y="5691188"/>
              <a:ext cx="1011238" cy="45402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shared RF</a:t>
              </a:r>
              <a:endParaRPr/>
            </a:p>
            <a:p>
              <a:pPr indent="0" lvl="0" marL="0" marR="0" rtl="0" algn="ctr">
                <a:lnSpc>
                  <a:spcPct val="85000"/>
                </a:lnSpc>
                <a:spcBef>
                  <a:spcPts val="0"/>
                </a:spcBef>
                <a:spcAft>
                  <a:spcPts val="0"/>
                </a:spcAft>
                <a:buNone/>
              </a:pPr>
              <a:r>
                <a:rPr i="0" lang="en-US" sz="1400">
                  <a:solidFill>
                    <a:schemeClr val="dk1"/>
                  </a:solidFill>
                  <a:latin typeface="Arial"/>
                  <a:ea typeface="Arial"/>
                  <a:cs typeface="Arial"/>
                  <a:sym typeface="Arial"/>
                </a:rPr>
                <a:t>(satellite) </a:t>
              </a:r>
              <a:endParaRPr/>
            </a:p>
          </p:txBody>
        </p:sp>
        <p:grpSp>
          <p:nvGrpSpPr>
            <p:cNvPr id="3311" name="Google Shape;3311;p81"/>
            <p:cNvGrpSpPr/>
            <p:nvPr/>
          </p:nvGrpSpPr>
          <p:grpSpPr>
            <a:xfrm>
              <a:off x="4808538" y="5362575"/>
              <a:ext cx="288925" cy="220663"/>
              <a:chOff x="2274" y="2821"/>
              <a:chExt cx="215" cy="238"/>
            </a:xfrm>
          </p:grpSpPr>
          <p:sp>
            <p:nvSpPr>
              <p:cNvPr id="3312" name="Google Shape;3312;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13" name="Google Shape;3313;p81"/>
              <p:cNvCxnSpPr/>
              <p:nvPr/>
            </p:nvCxnSpPr>
            <p:spPr>
              <a:xfrm>
                <a:off x="2317" y="2951"/>
                <a:ext cx="30" cy="1"/>
              </a:xfrm>
              <a:prstGeom prst="straightConnector1">
                <a:avLst/>
              </a:prstGeom>
              <a:noFill/>
              <a:ln cap="flat" cmpd="sng" w="9525">
                <a:solidFill>
                  <a:srgbClr val="000000"/>
                </a:solidFill>
                <a:prstDash val="solid"/>
                <a:round/>
                <a:headEnd len="med" w="med" type="none"/>
                <a:tailEnd len="med" w="med" type="none"/>
              </a:ln>
            </p:spPr>
          </p:cxnSp>
          <p:sp>
            <p:nvSpPr>
              <p:cNvPr id="3314" name="Google Shape;3314;p81"/>
              <p:cNvSpPr/>
              <p:nvPr/>
            </p:nvSpPr>
            <p:spPr>
              <a:xfrm>
                <a:off x="2317" y="2923"/>
                <a:ext cx="44" cy="109"/>
              </a:xfrm>
              <a:custGeom>
                <a:rect b="b" l="l" r="r" t="t"/>
                <a:pathLst>
                  <a:path extrusionOk="0" h="219" w="87">
                    <a:moveTo>
                      <a:pt x="87" y="219"/>
                    </a:moveTo>
                    <a:lnTo>
                      <a:pt x="0" y="55"/>
                    </a:lnTo>
                    <a:lnTo>
                      <a:pt x="28"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15" name="Google Shape;3315;p81"/>
              <p:cNvCxnSpPr/>
              <p:nvPr/>
            </p:nvCxnSpPr>
            <p:spPr>
              <a:xfrm flipH="1" rot="10800000">
                <a:off x="2300" y="2951"/>
                <a:ext cx="47" cy="83"/>
              </a:xfrm>
              <a:prstGeom prst="straightConnector1">
                <a:avLst/>
              </a:prstGeom>
              <a:noFill/>
              <a:ln cap="flat" cmpd="sng" w="9525">
                <a:solidFill>
                  <a:srgbClr val="000000"/>
                </a:solidFill>
                <a:prstDash val="solid"/>
                <a:round/>
                <a:headEnd len="med" w="med" type="none"/>
                <a:tailEnd len="med" w="med" type="none"/>
              </a:ln>
            </p:spPr>
          </p:cxnSp>
          <p:sp>
            <p:nvSpPr>
              <p:cNvPr id="3316" name="Google Shape;3316;p81"/>
              <p:cNvSpPr/>
              <p:nvPr/>
            </p:nvSpPr>
            <p:spPr>
              <a:xfrm>
                <a:off x="2317" y="3005"/>
                <a:ext cx="86" cy="27"/>
              </a:xfrm>
              <a:custGeom>
                <a:rect b="b" l="l" r="r" t="t"/>
                <a:pathLst>
                  <a:path extrusionOk="0" h="55" w="172">
                    <a:moveTo>
                      <a:pt x="28" y="55"/>
                    </a:moveTo>
                    <a:lnTo>
                      <a:pt x="0" y="0"/>
                    </a:lnTo>
                    <a:lnTo>
                      <a:pt x="172" y="0"/>
                    </a:lnTo>
                    <a:lnTo>
                      <a:pt x="146" y="55"/>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17" name="Google Shape;3317;p81"/>
              <p:cNvCxnSpPr/>
              <p:nvPr/>
            </p:nvCxnSpPr>
            <p:spPr>
              <a:xfrm rot="10800000">
                <a:off x="2375" y="2960"/>
                <a:ext cx="46" cy="74"/>
              </a:xfrm>
              <a:prstGeom prst="straightConnector1">
                <a:avLst/>
              </a:prstGeom>
              <a:noFill/>
              <a:ln cap="flat" cmpd="sng" w="9525">
                <a:solidFill>
                  <a:srgbClr val="000000"/>
                </a:solidFill>
                <a:prstDash val="solid"/>
                <a:round/>
                <a:headEnd len="med" w="med" type="none"/>
                <a:tailEnd len="med" w="med" type="none"/>
              </a:ln>
            </p:spPr>
          </p:cxnSp>
          <p:sp>
            <p:nvSpPr>
              <p:cNvPr id="3318" name="Google Shape;3318;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9" name="Google Shape;3319;p81"/>
              <p:cNvSpPr/>
              <p:nvPr/>
            </p:nvSpPr>
            <p:spPr>
              <a:xfrm>
                <a:off x="2290" y="3043"/>
                <a:ext cx="171" cy="1"/>
              </a:xfrm>
              <a:custGeom>
                <a:rect b="b" l="l" r="r" t="t"/>
                <a:pathLst>
                  <a:path extrusionOk="0" h="1" w="343">
                    <a:moveTo>
                      <a:pt x="343" y="0"/>
                    </a:moveTo>
                    <a:lnTo>
                      <a:pt x="0" y="0"/>
                    </a:lnTo>
                    <a:lnTo>
                      <a:pt x="343"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0" name="Google Shape;3320;p81"/>
              <p:cNvSpPr/>
              <p:nvPr/>
            </p:nvSpPr>
            <p:spPr>
              <a:xfrm>
                <a:off x="2347" y="2951"/>
                <a:ext cx="27" cy="83"/>
              </a:xfrm>
              <a:prstGeom prst="rect">
                <a:avLst/>
              </a:prstGeom>
              <a:solidFill>
                <a:srgbClr val="3333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1" name="Google Shape;3321;p81"/>
              <p:cNvSpPr/>
              <p:nvPr/>
            </p:nvSpPr>
            <p:spPr>
              <a:xfrm>
                <a:off x="2281" y="2821"/>
                <a:ext cx="208" cy="175"/>
              </a:xfrm>
              <a:custGeom>
                <a:rect b="b" l="l" r="r" t="t"/>
                <a:pathLst>
                  <a:path extrusionOk="0" h="350" w="415">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22" name="Google Shape;3322;p81"/>
              <p:cNvCxnSpPr/>
              <p:nvPr/>
            </p:nvCxnSpPr>
            <p:spPr>
              <a:xfrm rot="10800000">
                <a:off x="2285" y="2824"/>
                <a:ext cx="136" cy="2"/>
              </a:xfrm>
              <a:prstGeom prst="straightConnector1">
                <a:avLst/>
              </a:prstGeom>
              <a:noFill/>
              <a:ln cap="flat" cmpd="sng" w="9525">
                <a:solidFill>
                  <a:srgbClr val="000000"/>
                </a:solidFill>
                <a:prstDash val="solid"/>
                <a:round/>
                <a:headEnd len="med" w="med" type="none"/>
                <a:tailEnd len="med" w="med" type="none"/>
              </a:ln>
            </p:spPr>
          </p:cxnSp>
          <p:cxnSp>
            <p:nvCxnSpPr>
              <p:cNvPr id="3323" name="Google Shape;3323;p81"/>
              <p:cNvCxnSpPr/>
              <p:nvPr/>
            </p:nvCxnSpPr>
            <p:spPr>
              <a:xfrm flipH="1">
                <a:off x="2372" y="2826"/>
                <a:ext cx="49" cy="102"/>
              </a:xfrm>
              <a:prstGeom prst="straightConnector1">
                <a:avLst/>
              </a:prstGeom>
              <a:noFill/>
              <a:ln cap="flat" cmpd="sng" w="9525">
                <a:solidFill>
                  <a:srgbClr val="000000"/>
                </a:solidFill>
                <a:prstDash val="solid"/>
                <a:round/>
                <a:headEnd len="med" w="med" type="none"/>
                <a:tailEnd len="med" w="med" type="none"/>
              </a:ln>
            </p:spPr>
          </p:cxnSp>
          <p:cxnSp>
            <p:nvCxnSpPr>
              <p:cNvPr id="3324" name="Google Shape;3324;p81"/>
              <p:cNvCxnSpPr/>
              <p:nvPr/>
            </p:nvCxnSpPr>
            <p:spPr>
              <a:xfrm>
                <a:off x="2421" y="2826"/>
                <a:ext cx="67" cy="144"/>
              </a:xfrm>
              <a:prstGeom prst="straightConnector1">
                <a:avLst/>
              </a:prstGeom>
              <a:noFill/>
              <a:ln cap="flat" cmpd="sng" w="9525">
                <a:solidFill>
                  <a:srgbClr val="000000"/>
                </a:solidFill>
                <a:prstDash val="solid"/>
                <a:round/>
                <a:headEnd len="med" w="med" type="none"/>
                <a:tailEnd len="med" w="med" type="none"/>
              </a:ln>
            </p:spPr>
          </p:cxnSp>
          <p:sp>
            <p:nvSpPr>
              <p:cNvPr id="3325" name="Google Shape;3325;p81"/>
              <p:cNvSpPr/>
              <p:nvPr/>
            </p:nvSpPr>
            <p:spPr>
              <a:xfrm>
                <a:off x="2349" y="2902"/>
                <a:ext cx="51" cy="40"/>
              </a:xfrm>
              <a:custGeom>
                <a:rect b="b" l="l" r="r" t="t"/>
                <a:pathLst>
                  <a:path extrusionOk="0" h="80" w="101">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26" name="Google Shape;3326;p81"/>
            <p:cNvGrpSpPr/>
            <p:nvPr/>
          </p:nvGrpSpPr>
          <p:grpSpPr>
            <a:xfrm>
              <a:off x="5314950" y="5343525"/>
              <a:ext cx="223838" cy="254000"/>
              <a:chOff x="2274" y="2821"/>
              <a:chExt cx="215" cy="238"/>
            </a:xfrm>
          </p:grpSpPr>
          <p:sp>
            <p:nvSpPr>
              <p:cNvPr id="3327" name="Google Shape;3327;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28" name="Google Shape;3328;p81"/>
              <p:cNvCxnSpPr/>
              <p:nvPr/>
            </p:nvCxnSpPr>
            <p:spPr>
              <a:xfrm>
                <a:off x="2317" y="2951"/>
                <a:ext cx="30" cy="1"/>
              </a:xfrm>
              <a:prstGeom prst="straightConnector1">
                <a:avLst/>
              </a:prstGeom>
              <a:noFill/>
              <a:ln cap="flat" cmpd="sng" w="9525">
                <a:solidFill>
                  <a:srgbClr val="000000"/>
                </a:solidFill>
                <a:prstDash val="solid"/>
                <a:round/>
                <a:headEnd len="med" w="med" type="none"/>
                <a:tailEnd len="med" w="med" type="none"/>
              </a:ln>
            </p:spPr>
          </p:cxnSp>
          <p:sp>
            <p:nvSpPr>
              <p:cNvPr id="3329" name="Google Shape;3329;p81"/>
              <p:cNvSpPr/>
              <p:nvPr/>
            </p:nvSpPr>
            <p:spPr>
              <a:xfrm>
                <a:off x="2317" y="2923"/>
                <a:ext cx="44" cy="109"/>
              </a:xfrm>
              <a:custGeom>
                <a:rect b="b" l="l" r="r" t="t"/>
                <a:pathLst>
                  <a:path extrusionOk="0" h="219" w="87">
                    <a:moveTo>
                      <a:pt x="87" y="219"/>
                    </a:moveTo>
                    <a:lnTo>
                      <a:pt x="0" y="55"/>
                    </a:lnTo>
                    <a:lnTo>
                      <a:pt x="28"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30" name="Google Shape;3330;p81"/>
              <p:cNvCxnSpPr/>
              <p:nvPr/>
            </p:nvCxnSpPr>
            <p:spPr>
              <a:xfrm flipH="1" rot="10800000">
                <a:off x="2300" y="2951"/>
                <a:ext cx="47" cy="83"/>
              </a:xfrm>
              <a:prstGeom prst="straightConnector1">
                <a:avLst/>
              </a:prstGeom>
              <a:noFill/>
              <a:ln cap="flat" cmpd="sng" w="9525">
                <a:solidFill>
                  <a:srgbClr val="000000"/>
                </a:solidFill>
                <a:prstDash val="solid"/>
                <a:round/>
                <a:headEnd len="med" w="med" type="none"/>
                <a:tailEnd len="med" w="med" type="none"/>
              </a:ln>
            </p:spPr>
          </p:cxnSp>
          <p:sp>
            <p:nvSpPr>
              <p:cNvPr id="3331" name="Google Shape;3331;p81"/>
              <p:cNvSpPr/>
              <p:nvPr/>
            </p:nvSpPr>
            <p:spPr>
              <a:xfrm>
                <a:off x="2317" y="3005"/>
                <a:ext cx="86" cy="27"/>
              </a:xfrm>
              <a:custGeom>
                <a:rect b="b" l="l" r="r" t="t"/>
                <a:pathLst>
                  <a:path extrusionOk="0" h="55" w="172">
                    <a:moveTo>
                      <a:pt x="28" y="55"/>
                    </a:moveTo>
                    <a:lnTo>
                      <a:pt x="0" y="0"/>
                    </a:lnTo>
                    <a:lnTo>
                      <a:pt x="172" y="0"/>
                    </a:lnTo>
                    <a:lnTo>
                      <a:pt x="146" y="55"/>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32" name="Google Shape;3332;p81"/>
              <p:cNvCxnSpPr/>
              <p:nvPr/>
            </p:nvCxnSpPr>
            <p:spPr>
              <a:xfrm rot="10800000">
                <a:off x="2375" y="2960"/>
                <a:ext cx="46" cy="74"/>
              </a:xfrm>
              <a:prstGeom prst="straightConnector1">
                <a:avLst/>
              </a:prstGeom>
              <a:noFill/>
              <a:ln cap="flat" cmpd="sng" w="9525">
                <a:solidFill>
                  <a:srgbClr val="000000"/>
                </a:solidFill>
                <a:prstDash val="solid"/>
                <a:round/>
                <a:headEnd len="med" w="med" type="none"/>
                <a:tailEnd len="med" w="med" type="none"/>
              </a:ln>
            </p:spPr>
          </p:cxnSp>
          <p:sp>
            <p:nvSpPr>
              <p:cNvPr id="3333" name="Google Shape;3333;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4" name="Google Shape;3334;p81"/>
              <p:cNvSpPr/>
              <p:nvPr/>
            </p:nvSpPr>
            <p:spPr>
              <a:xfrm>
                <a:off x="2290" y="3043"/>
                <a:ext cx="171" cy="1"/>
              </a:xfrm>
              <a:custGeom>
                <a:rect b="b" l="l" r="r" t="t"/>
                <a:pathLst>
                  <a:path extrusionOk="0" h="1" w="343">
                    <a:moveTo>
                      <a:pt x="343" y="0"/>
                    </a:moveTo>
                    <a:lnTo>
                      <a:pt x="0" y="0"/>
                    </a:lnTo>
                    <a:lnTo>
                      <a:pt x="343"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5" name="Google Shape;3335;p81"/>
              <p:cNvSpPr/>
              <p:nvPr/>
            </p:nvSpPr>
            <p:spPr>
              <a:xfrm>
                <a:off x="2347" y="2951"/>
                <a:ext cx="27" cy="83"/>
              </a:xfrm>
              <a:prstGeom prst="rect">
                <a:avLst/>
              </a:prstGeom>
              <a:solidFill>
                <a:srgbClr val="3333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6" name="Google Shape;3336;p81"/>
              <p:cNvSpPr/>
              <p:nvPr/>
            </p:nvSpPr>
            <p:spPr>
              <a:xfrm>
                <a:off x="2281" y="2821"/>
                <a:ext cx="208" cy="175"/>
              </a:xfrm>
              <a:custGeom>
                <a:rect b="b" l="l" r="r" t="t"/>
                <a:pathLst>
                  <a:path extrusionOk="0" h="350" w="415">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37" name="Google Shape;3337;p81"/>
              <p:cNvCxnSpPr/>
              <p:nvPr/>
            </p:nvCxnSpPr>
            <p:spPr>
              <a:xfrm rot="10800000">
                <a:off x="2285" y="2824"/>
                <a:ext cx="136" cy="2"/>
              </a:xfrm>
              <a:prstGeom prst="straightConnector1">
                <a:avLst/>
              </a:prstGeom>
              <a:noFill/>
              <a:ln cap="flat" cmpd="sng" w="9525">
                <a:solidFill>
                  <a:srgbClr val="000000"/>
                </a:solidFill>
                <a:prstDash val="solid"/>
                <a:round/>
                <a:headEnd len="med" w="med" type="none"/>
                <a:tailEnd len="med" w="med" type="none"/>
              </a:ln>
            </p:spPr>
          </p:cxnSp>
          <p:cxnSp>
            <p:nvCxnSpPr>
              <p:cNvPr id="3338" name="Google Shape;3338;p81"/>
              <p:cNvCxnSpPr/>
              <p:nvPr/>
            </p:nvCxnSpPr>
            <p:spPr>
              <a:xfrm flipH="1">
                <a:off x="2372" y="2826"/>
                <a:ext cx="49" cy="102"/>
              </a:xfrm>
              <a:prstGeom prst="straightConnector1">
                <a:avLst/>
              </a:prstGeom>
              <a:noFill/>
              <a:ln cap="flat" cmpd="sng" w="9525">
                <a:solidFill>
                  <a:srgbClr val="000000"/>
                </a:solidFill>
                <a:prstDash val="solid"/>
                <a:round/>
                <a:headEnd len="med" w="med" type="none"/>
                <a:tailEnd len="med" w="med" type="none"/>
              </a:ln>
            </p:spPr>
          </p:cxnSp>
          <p:cxnSp>
            <p:nvCxnSpPr>
              <p:cNvPr id="3339" name="Google Shape;3339;p81"/>
              <p:cNvCxnSpPr/>
              <p:nvPr/>
            </p:nvCxnSpPr>
            <p:spPr>
              <a:xfrm>
                <a:off x="2421" y="2826"/>
                <a:ext cx="67" cy="144"/>
              </a:xfrm>
              <a:prstGeom prst="straightConnector1">
                <a:avLst/>
              </a:prstGeom>
              <a:noFill/>
              <a:ln cap="flat" cmpd="sng" w="9525">
                <a:solidFill>
                  <a:srgbClr val="000000"/>
                </a:solidFill>
                <a:prstDash val="solid"/>
                <a:round/>
                <a:headEnd len="med" w="med" type="none"/>
                <a:tailEnd len="med" w="med" type="none"/>
              </a:ln>
            </p:spPr>
          </p:cxnSp>
          <p:sp>
            <p:nvSpPr>
              <p:cNvPr id="3340" name="Google Shape;3340;p81"/>
              <p:cNvSpPr/>
              <p:nvPr/>
            </p:nvSpPr>
            <p:spPr>
              <a:xfrm>
                <a:off x="2349" y="2902"/>
                <a:ext cx="51" cy="40"/>
              </a:xfrm>
              <a:custGeom>
                <a:rect b="b" l="l" r="r" t="t"/>
                <a:pathLst>
                  <a:path extrusionOk="0" h="80" w="101">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41" name="Google Shape;3341;p81"/>
            <p:cNvGrpSpPr/>
            <p:nvPr/>
          </p:nvGrpSpPr>
          <p:grpSpPr>
            <a:xfrm flipH="1">
              <a:off x="5694363" y="5372100"/>
              <a:ext cx="298450" cy="211138"/>
              <a:chOff x="2274" y="2821"/>
              <a:chExt cx="215" cy="238"/>
            </a:xfrm>
          </p:grpSpPr>
          <p:sp>
            <p:nvSpPr>
              <p:cNvPr id="3342" name="Google Shape;3342;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43" name="Google Shape;3343;p81"/>
              <p:cNvCxnSpPr/>
              <p:nvPr/>
            </p:nvCxnSpPr>
            <p:spPr>
              <a:xfrm>
                <a:off x="2317" y="2951"/>
                <a:ext cx="30" cy="1"/>
              </a:xfrm>
              <a:prstGeom prst="straightConnector1">
                <a:avLst/>
              </a:prstGeom>
              <a:noFill/>
              <a:ln cap="flat" cmpd="sng" w="9525">
                <a:solidFill>
                  <a:srgbClr val="000000"/>
                </a:solidFill>
                <a:prstDash val="solid"/>
                <a:round/>
                <a:headEnd len="med" w="med" type="none"/>
                <a:tailEnd len="med" w="med" type="none"/>
              </a:ln>
            </p:spPr>
          </p:cxnSp>
          <p:sp>
            <p:nvSpPr>
              <p:cNvPr id="3344" name="Google Shape;3344;p81"/>
              <p:cNvSpPr/>
              <p:nvPr/>
            </p:nvSpPr>
            <p:spPr>
              <a:xfrm>
                <a:off x="2317" y="2923"/>
                <a:ext cx="44" cy="109"/>
              </a:xfrm>
              <a:custGeom>
                <a:rect b="b" l="l" r="r" t="t"/>
                <a:pathLst>
                  <a:path extrusionOk="0" h="219" w="87">
                    <a:moveTo>
                      <a:pt x="87" y="219"/>
                    </a:moveTo>
                    <a:lnTo>
                      <a:pt x="0" y="55"/>
                    </a:lnTo>
                    <a:lnTo>
                      <a:pt x="28"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45" name="Google Shape;3345;p81"/>
              <p:cNvCxnSpPr/>
              <p:nvPr/>
            </p:nvCxnSpPr>
            <p:spPr>
              <a:xfrm flipH="1" rot="10800000">
                <a:off x="2300" y="2951"/>
                <a:ext cx="47" cy="83"/>
              </a:xfrm>
              <a:prstGeom prst="straightConnector1">
                <a:avLst/>
              </a:prstGeom>
              <a:noFill/>
              <a:ln cap="flat" cmpd="sng" w="9525">
                <a:solidFill>
                  <a:srgbClr val="000000"/>
                </a:solidFill>
                <a:prstDash val="solid"/>
                <a:round/>
                <a:headEnd len="med" w="med" type="none"/>
                <a:tailEnd len="med" w="med" type="none"/>
              </a:ln>
            </p:spPr>
          </p:cxnSp>
          <p:sp>
            <p:nvSpPr>
              <p:cNvPr id="3346" name="Google Shape;3346;p81"/>
              <p:cNvSpPr/>
              <p:nvPr/>
            </p:nvSpPr>
            <p:spPr>
              <a:xfrm>
                <a:off x="2317" y="3005"/>
                <a:ext cx="86" cy="27"/>
              </a:xfrm>
              <a:custGeom>
                <a:rect b="b" l="l" r="r" t="t"/>
                <a:pathLst>
                  <a:path extrusionOk="0" h="55" w="172">
                    <a:moveTo>
                      <a:pt x="28" y="55"/>
                    </a:moveTo>
                    <a:lnTo>
                      <a:pt x="0" y="0"/>
                    </a:lnTo>
                    <a:lnTo>
                      <a:pt x="172" y="0"/>
                    </a:lnTo>
                    <a:lnTo>
                      <a:pt x="146" y="55"/>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47" name="Google Shape;3347;p81"/>
              <p:cNvCxnSpPr/>
              <p:nvPr/>
            </p:nvCxnSpPr>
            <p:spPr>
              <a:xfrm rot="10800000">
                <a:off x="2375" y="2960"/>
                <a:ext cx="46" cy="74"/>
              </a:xfrm>
              <a:prstGeom prst="straightConnector1">
                <a:avLst/>
              </a:prstGeom>
              <a:noFill/>
              <a:ln cap="flat" cmpd="sng" w="9525">
                <a:solidFill>
                  <a:srgbClr val="000000"/>
                </a:solidFill>
                <a:prstDash val="solid"/>
                <a:round/>
                <a:headEnd len="med" w="med" type="none"/>
                <a:tailEnd len="med" w="med" type="none"/>
              </a:ln>
            </p:spPr>
          </p:cxnSp>
          <p:sp>
            <p:nvSpPr>
              <p:cNvPr id="3348" name="Google Shape;3348;p81"/>
              <p:cNvSpPr/>
              <p:nvPr/>
            </p:nvSpPr>
            <p:spPr>
              <a:xfrm>
                <a:off x="2274" y="3034"/>
                <a:ext cx="215" cy="25"/>
              </a:xfrm>
              <a:custGeom>
                <a:rect b="b" l="l" r="r" t="t"/>
                <a:pathLst>
                  <a:path extrusionOk="0" h="50" w="43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9" name="Google Shape;3349;p81"/>
              <p:cNvSpPr/>
              <p:nvPr/>
            </p:nvSpPr>
            <p:spPr>
              <a:xfrm>
                <a:off x="2290" y="3043"/>
                <a:ext cx="171" cy="1"/>
              </a:xfrm>
              <a:custGeom>
                <a:rect b="b" l="l" r="r" t="t"/>
                <a:pathLst>
                  <a:path extrusionOk="0" h="1" w="343">
                    <a:moveTo>
                      <a:pt x="343" y="0"/>
                    </a:moveTo>
                    <a:lnTo>
                      <a:pt x="0" y="0"/>
                    </a:lnTo>
                    <a:lnTo>
                      <a:pt x="343" y="0"/>
                    </a:lnTo>
                  </a:path>
                </a:pathLst>
              </a:custGeom>
              <a:solidFill>
                <a:srgbClr val="3333FF"/>
              </a:solidFill>
              <a:ln cap="flat" cmpd="sng" w="9525">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0" name="Google Shape;3350;p81"/>
              <p:cNvSpPr/>
              <p:nvPr/>
            </p:nvSpPr>
            <p:spPr>
              <a:xfrm>
                <a:off x="2347" y="2951"/>
                <a:ext cx="27" cy="83"/>
              </a:xfrm>
              <a:prstGeom prst="rect">
                <a:avLst/>
              </a:prstGeom>
              <a:solidFill>
                <a:srgbClr val="3333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81"/>
              <p:cNvSpPr/>
              <p:nvPr/>
            </p:nvSpPr>
            <p:spPr>
              <a:xfrm>
                <a:off x="2281" y="2821"/>
                <a:ext cx="208" cy="175"/>
              </a:xfrm>
              <a:custGeom>
                <a:rect b="b" l="l" r="r" t="t"/>
                <a:pathLst>
                  <a:path extrusionOk="0" h="350" w="415">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52" name="Google Shape;3352;p81"/>
              <p:cNvCxnSpPr/>
              <p:nvPr/>
            </p:nvCxnSpPr>
            <p:spPr>
              <a:xfrm rot="10800000">
                <a:off x="2285" y="2824"/>
                <a:ext cx="136" cy="2"/>
              </a:xfrm>
              <a:prstGeom prst="straightConnector1">
                <a:avLst/>
              </a:prstGeom>
              <a:noFill/>
              <a:ln cap="flat" cmpd="sng" w="9525">
                <a:solidFill>
                  <a:srgbClr val="000000"/>
                </a:solidFill>
                <a:prstDash val="solid"/>
                <a:round/>
                <a:headEnd len="med" w="med" type="none"/>
                <a:tailEnd len="med" w="med" type="none"/>
              </a:ln>
            </p:spPr>
          </p:cxnSp>
          <p:cxnSp>
            <p:nvCxnSpPr>
              <p:cNvPr id="3353" name="Google Shape;3353;p81"/>
              <p:cNvCxnSpPr/>
              <p:nvPr/>
            </p:nvCxnSpPr>
            <p:spPr>
              <a:xfrm flipH="1">
                <a:off x="2372" y="2826"/>
                <a:ext cx="49" cy="102"/>
              </a:xfrm>
              <a:prstGeom prst="straightConnector1">
                <a:avLst/>
              </a:prstGeom>
              <a:noFill/>
              <a:ln cap="flat" cmpd="sng" w="9525">
                <a:solidFill>
                  <a:srgbClr val="000000"/>
                </a:solidFill>
                <a:prstDash val="solid"/>
                <a:round/>
                <a:headEnd len="med" w="med" type="none"/>
                <a:tailEnd len="med" w="med" type="none"/>
              </a:ln>
            </p:spPr>
          </p:cxnSp>
          <p:cxnSp>
            <p:nvCxnSpPr>
              <p:cNvPr id="3354" name="Google Shape;3354;p81"/>
              <p:cNvCxnSpPr/>
              <p:nvPr/>
            </p:nvCxnSpPr>
            <p:spPr>
              <a:xfrm>
                <a:off x="2421" y="2826"/>
                <a:ext cx="67" cy="144"/>
              </a:xfrm>
              <a:prstGeom prst="straightConnector1">
                <a:avLst/>
              </a:prstGeom>
              <a:noFill/>
              <a:ln cap="flat" cmpd="sng" w="9525">
                <a:solidFill>
                  <a:srgbClr val="000000"/>
                </a:solidFill>
                <a:prstDash val="solid"/>
                <a:round/>
                <a:headEnd len="med" w="med" type="none"/>
                <a:tailEnd len="med" w="med" type="none"/>
              </a:ln>
            </p:spPr>
          </p:cxnSp>
          <p:sp>
            <p:nvSpPr>
              <p:cNvPr id="3355" name="Google Shape;3355;p81"/>
              <p:cNvSpPr/>
              <p:nvPr/>
            </p:nvSpPr>
            <p:spPr>
              <a:xfrm>
                <a:off x="2349" y="2902"/>
                <a:ext cx="51" cy="40"/>
              </a:xfrm>
              <a:custGeom>
                <a:rect b="b" l="l" r="r" t="t"/>
                <a:pathLst>
                  <a:path extrusionOk="0" h="80" w="101">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MMj03957750000[1]" id="3356" name="Google Shape;3356;p81"/>
            <p:cNvPicPr preferRelativeResize="0"/>
            <p:nvPr/>
          </p:nvPicPr>
          <p:blipFill rotWithShape="1">
            <a:blip r:embed="rId7">
              <a:alphaModFix/>
            </a:blip>
            <a:srcRect b="0" l="0" r="0" t="0"/>
            <a:stretch/>
          </p:blipFill>
          <p:spPr>
            <a:xfrm>
              <a:off x="5081588" y="4649788"/>
              <a:ext cx="561975" cy="479425"/>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82"/>
          <p:cNvSpPr txBox="1"/>
          <p:nvPr>
            <p:ph idx="1" type="body"/>
          </p:nvPr>
        </p:nvSpPr>
        <p:spPr>
          <a:xfrm>
            <a:off x="2374802" y="2486096"/>
            <a:ext cx="7182584" cy="4343400"/>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Thuật toán phân phối (distributed algorithm): xác định khi nào node có thể truyền.</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Truyền thông về kênh truyền chia sẻ phải sử dụng chính kênh đó.</a:t>
            </a:r>
            <a:endParaRPr/>
          </a:p>
          <a:p>
            <a:pPr indent="-279400" lvl="0" marL="457200" rtl="0" algn="just">
              <a:lnSpc>
                <a:spcPct val="90000"/>
              </a:lnSpc>
              <a:spcBef>
                <a:spcPts val="1000"/>
              </a:spcBef>
              <a:spcAft>
                <a:spcPts val="0"/>
              </a:spcAft>
              <a:buClr>
                <a:schemeClr val="dk1"/>
              </a:buClr>
              <a:buSzPts val="2800"/>
              <a:buFont typeface="Noto Sans Symbols"/>
              <a:buNone/>
            </a:pPr>
            <a:r>
              <a:t/>
            </a:r>
            <a:endParaRPr>
              <a:latin typeface="Times New Roman"/>
              <a:ea typeface="Times New Roman"/>
              <a:cs typeface="Times New Roman"/>
              <a:sym typeface="Times New Roman"/>
            </a:endParaRPr>
          </a:p>
        </p:txBody>
      </p:sp>
      <p:sp>
        <p:nvSpPr>
          <p:cNvPr id="3362" name="Google Shape;3362;p8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63" name="Google Shape;3363;p82"/>
          <p:cNvSpPr txBox="1"/>
          <p:nvPr>
            <p:ph type="title"/>
          </p:nvPr>
        </p:nvSpPr>
        <p:spPr>
          <a:xfrm>
            <a:off x="2822256" y="1533455"/>
            <a:ext cx="6547486" cy="66675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Các giao thức đa truy cập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8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69" name="Google Shape;3369;p83"/>
          <p:cNvSpPr txBox="1"/>
          <p:nvPr>
            <p:ph type="title"/>
          </p:nvPr>
        </p:nvSpPr>
        <p:spPr>
          <a:xfrm>
            <a:off x="504385" y="895350"/>
            <a:ext cx="7697080" cy="647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Các giao thức MAC: phân loại</a:t>
            </a:r>
            <a:endParaRPr/>
          </a:p>
        </p:txBody>
      </p:sp>
      <p:sp>
        <p:nvSpPr>
          <p:cNvPr id="3370" name="Google Shape;3370;p83"/>
          <p:cNvSpPr txBox="1"/>
          <p:nvPr>
            <p:ph idx="1" type="body"/>
          </p:nvPr>
        </p:nvSpPr>
        <p:spPr>
          <a:xfrm>
            <a:off x="628650" y="1587016"/>
            <a:ext cx="7448550" cy="4543425"/>
          </a:xfrm>
          <a:prstGeom prst="rect">
            <a:avLst/>
          </a:prstGeom>
          <a:noFill/>
          <a:ln>
            <a:noFill/>
          </a:ln>
        </p:spPr>
        <p:txBody>
          <a:bodyPr anchorCtr="0" anchor="t" bIns="45700" lIns="91425" spcFirstLastPara="1" rIns="91425" wrap="square" tIns="45700">
            <a:noAutofit/>
          </a:bodyPr>
          <a:lstStyle/>
          <a:p>
            <a:pPr indent="-338138" lvl="1" marL="338138" rtl="0" algn="l">
              <a:lnSpc>
                <a:spcPct val="90000"/>
              </a:lnSpc>
              <a:spcBef>
                <a:spcPts val="0"/>
              </a:spcBef>
              <a:spcAft>
                <a:spcPts val="0"/>
              </a:spcAft>
              <a:buClr>
                <a:schemeClr val="dk1"/>
              </a:buClr>
              <a:buSzPts val="2800"/>
              <a:buFont typeface="Noto Sans Symbols"/>
              <a:buChar char="❖"/>
            </a:pPr>
            <a:r>
              <a:rPr b="1" lang="en-US" sz="2800">
                <a:solidFill>
                  <a:srgbClr val="FF0000"/>
                </a:solidFill>
                <a:latin typeface="Times New Roman"/>
                <a:ea typeface="Times New Roman"/>
                <a:cs typeface="Times New Roman"/>
                <a:sym typeface="Times New Roman"/>
              </a:rPr>
              <a:t>Phân hoạch kênh (channel partitioning):</a:t>
            </a:r>
            <a:endParaRPr/>
          </a:p>
          <a:p>
            <a:pPr indent="-342900" lvl="2" marL="5778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Chia kênh truyền thành “các mảnh” nhỏ hơn (các slot thời gian, tần số, mã).</a:t>
            </a:r>
            <a:endParaRPr/>
          </a:p>
          <a:p>
            <a:pPr indent="-342900" lvl="2" marL="5778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Cấp phát mảnh này cho node để sử dụng độc quyền.</a:t>
            </a:r>
            <a:endParaRPr/>
          </a:p>
          <a:p>
            <a:pPr indent="-338138" lvl="1" marL="338138" rtl="0" algn="l">
              <a:lnSpc>
                <a:spcPct val="90000"/>
              </a:lnSpc>
              <a:spcBef>
                <a:spcPts val="1200"/>
              </a:spcBef>
              <a:spcAft>
                <a:spcPts val="0"/>
              </a:spcAft>
              <a:buClr>
                <a:schemeClr val="dk1"/>
              </a:buClr>
              <a:buSzPts val="2800"/>
              <a:buFont typeface="Noto Sans Symbols"/>
              <a:buChar char="❖"/>
            </a:pPr>
            <a:r>
              <a:rPr b="1" lang="en-US" sz="2800">
                <a:solidFill>
                  <a:srgbClr val="FF0000"/>
                </a:solidFill>
                <a:latin typeface="Times New Roman"/>
                <a:ea typeface="Times New Roman"/>
                <a:cs typeface="Times New Roman"/>
                <a:sym typeface="Times New Roman"/>
              </a:rPr>
              <a:t>Truy cập ngẫu nhiên (random access):</a:t>
            </a:r>
            <a:endParaRPr/>
          </a:p>
          <a:p>
            <a:pPr indent="-342900" lvl="2" marL="5778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Kênh truyền thông được chia, cho phép đụng độ.</a:t>
            </a:r>
            <a:endParaRPr/>
          </a:p>
          <a:p>
            <a:pPr indent="-342900" lvl="2" marL="5778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“phục hồi” đụng độ.</a:t>
            </a:r>
            <a:endParaRPr/>
          </a:p>
          <a:p>
            <a:pPr indent="-338138" lvl="1" marL="338138" rtl="0" algn="l">
              <a:lnSpc>
                <a:spcPct val="90000"/>
              </a:lnSpc>
              <a:spcBef>
                <a:spcPts val="1200"/>
              </a:spcBef>
              <a:spcAft>
                <a:spcPts val="0"/>
              </a:spcAft>
              <a:buClr>
                <a:schemeClr val="dk1"/>
              </a:buClr>
              <a:buSzPts val="2800"/>
              <a:buFont typeface="Noto Sans Symbols"/>
              <a:buChar char="❖"/>
            </a:pPr>
            <a:r>
              <a:rPr b="1" lang="en-US" sz="2800">
                <a:solidFill>
                  <a:srgbClr val="FF0000"/>
                </a:solidFill>
                <a:latin typeface="Times New Roman"/>
                <a:ea typeface="Times New Roman"/>
                <a:cs typeface="Times New Roman"/>
                <a:sym typeface="Times New Roman"/>
              </a:rPr>
              <a:t>“Xoay</a:t>
            </a:r>
            <a:r>
              <a:rPr lang="en-US" sz="2800">
                <a:latin typeface="Times New Roman"/>
                <a:ea typeface="Times New Roman"/>
                <a:cs typeface="Times New Roman"/>
                <a:sym typeface="Times New Roman"/>
              </a:rPr>
              <a:t> </a:t>
            </a:r>
            <a:r>
              <a:rPr b="1" lang="en-US" sz="2800">
                <a:solidFill>
                  <a:srgbClr val="FF0000"/>
                </a:solidFill>
                <a:latin typeface="Times New Roman"/>
                <a:ea typeface="Times New Roman"/>
                <a:cs typeface="Times New Roman"/>
                <a:sym typeface="Times New Roman"/>
              </a:rPr>
              <a:t>vòng”:</a:t>
            </a:r>
            <a:endParaRPr/>
          </a:p>
          <a:p>
            <a:pPr indent="-342900" lvl="2" marL="577850" rtl="0" algn="l">
              <a:lnSpc>
                <a:spcPct val="90000"/>
              </a:lnSpc>
              <a:spcBef>
                <a:spcPts val="12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Các node thay phiên nhau, nhưng các node có quyền nhiều hơn có thể giữ phiên truyền lâu hơn.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84"/>
          <p:cNvSpPr txBox="1"/>
          <p:nvPr>
            <p:ph idx="1" type="body"/>
          </p:nvPr>
        </p:nvSpPr>
        <p:spPr>
          <a:xfrm>
            <a:off x="676275" y="2133680"/>
            <a:ext cx="10887075" cy="2877258"/>
          </a:xfrm>
          <a:prstGeom prst="rect">
            <a:avLst/>
          </a:prstGeom>
          <a:noFill/>
          <a:ln>
            <a:noFill/>
          </a:ln>
        </p:spPr>
        <p:txBody>
          <a:bodyPr anchorCtr="0" anchor="t" bIns="45700" lIns="91425" spcFirstLastPara="1" rIns="91425" wrap="square" tIns="45700">
            <a:noAutofit/>
          </a:bodyPr>
          <a:lstStyle/>
          <a:p>
            <a:pPr indent="-338138" lvl="0" marL="338138"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Truy cập đến kênh truyền theo hình thức “xoay vòng”.</a:t>
            </a:r>
            <a:endParaRPr/>
          </a:p>
          <a:p>
            <a:pPr indent="-338138" lvl="0" marL="338138"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Mỗi trạm (station) có slot với độ dài cố định (độ dài = thời gian truyền packet) trong mỗi vòng (round).</a:t>
            </a:r>
            <a:endParaRPr/>
          </a:p>
          <a:p>
            <a:pPr indent="-338138" lvl="0" marL="338138"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Các slot không sử dụng sẽ nhàn rỗi.</a:t>
            </a:r>
            <a:endParaRPr/>
          </a:p>
          <a:p>
            <a:pPr indent="-338138" lvl="0" marL="338138"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Ví dụ: LAN có 6 trạm: 1, 3, 4 có gói được gửi, các slot 2, 5, 6 sẽ nhàn rỗi.</a:t>
            </a:r>
            <a:endParaRPr/>
          </a:p>
        </p:txBody>
      </p:sp>
      <p:sp>
        <p:nvSpPr>
          <p:cNvPr id="3376" name="Google Shape;3376;p8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77" name="Google Shape;3377;p84"/>
          <p:cNvSpPr txBox="1"/>
          <p:nvPr>
            <p:ph type="title"/>
          </p:nvPr>
        </p:nvSpPr>
        <p:spPr>
          <a:xfrm>
            <a:off x="676275" y="883627"/>
            <a:ext cx="10887075" cy="11702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Phân hoạch kênh: TDMA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(Time Division Multiple Access)</a:t>
            </a:r>
            <a:endParaRPr/>
          </a:p>
        </p:txBody>
      </p:sp>
      <p:grpSp>
        <p:nvGrpSpPr>
          <p:cNvPr id="3378" name="Google Shape;3378;p84"/>
          <p:cNvGrpSpPr/>
          <p:nvPr/>
        </p:nvGrpSpPr>
        <p:grpSpPr>
          <a:xfrm>
            <a:off x="3080826" y="4966347"/>
            <a:ext cx="6466456" cy="1146514"/>
            <a:chOff x="3327881" y="4726717"/>
            <a:chExt cx="6084887" cy="866046"/>
          </a:xfrm>
        </p:grpSpPr>
        <p:cxnSp>
          <p:nvCxnSpPr>
            <p:cNvPr id="3379" name="Google Shape;3379;p84"/>
            <p:cNvCxnSpPr/>
            <p:nvPr/>
          </p:nvCxnSpPr>
          <p:spPr>
            <a:xfrm>
              <a:off x="3327881" y="5516563"/>
              <a:ext cx="6084887" cy="0"/>
            </a:xfrm>
            <a:prstGeom prst="straightConnector1">
              <a:avLst/>
            </a:prstGeom>
            <a:noFill/>
            <a:ln cap="flat" cmpd="sng" w="9525">
              <a:solidFill>
                <a:schemeClr val="dk1"/>
              </a:solidFill>
              <a:prstDash val="solid"/>
              <a:round/>
              <a:headEnd len="med" w="med" type="none"/>
              <a:tailEnd len="med" w="med" type="none"/>
            </a:ln>
          </p:spPr>
        </p:cxnSp>
        <p:sp>
          <p:nvSpPr>
            <p:cNvPr id="3380" name="Google Shape;3380;p84"/>
            <p:cNvSpPr/>
            <p:nvPr/>
          </p:nvSpPr>
          <p:spPr>
            <a:xfrm>
              <a:off x="3550131" y="5289550"/>
              <a:ext cx="479425" cy="230188"/>
            </a:xfrm>
            <a:prstGeom prst="rect">
              <a:avLst/>
            </a:prstGeom>
            <a:solidFill>
              <a:srgbClr val="3333CC"/>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81" name="Google Shape;3381;p84"/>
            <p:cNvSpPr/>
            <p:nvPr/>
          </p:nvSpPr>
          <p:spPr>
            <a:xfrm>
              <a:off x="4508981" y="5289550"/>
              <a:ext cx="479425" cy="230188"/>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82" name="Google Shape;3382;p84"/>
            <p:cNvSpPr/>
            <p:nvPr/>
          </p:nvSpPr>
          <p:spPr>
            <a:xfrm>
              <a:off x="4983643" y="5289550"/>
              <a:ext cx="479425" cy="230188"/>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383" name="Google Shape;3383;p84"/>
            <p:cNvCxnSpPr/>
            <p:nvPr/>
          </p:nvCxnSpPr>
          <p:spPr>
            <a:xfrm>
              <a:off x="3551718" y="5176838"/>
              <a:ext cx="0" cy="338137"/>
            </a:xfrm>
            <a:prstGeom prst="straightConnector1">
              <a:avLst/>
            </a:prstGeom>
            <a:noFill/>
            <a:ln cap="flat" cmpd="sng" w="28575">
              <a:solidFill>
                <a:schemeClr val="dk1"/>
              </a:solidFill>
              <a:prstDash val="solid"/>
              <a:round/>
              <a:headEnd len="med" w="med" type="none"/>
              <a:tailEnd len="med" w="med" type="none"/>
            </a:ln>
          </p:spPr>
        </p:cxnSp>
        <p:cxnSp>
          <p:nvCxnSpPr>
            <p:cNvPr id="3384" name="Google Shape;3384;p84"/>
            <p:cNvCxnSpPr/>
            <p:nvPr/>
          </p:nvCxnSpPr>
          <p:spPr>
            <a:xfrm>
              <a:off x="6417156" y="5180013"/>
              <a:ext cx="0" cy="338137"/>
            </a:xfrm>
            <a:prstGeom prst="straightConnector1">
              <a:avLst/>
            </a:prstGeom>
            <a:noFill/>
            <a:ln cap="flat" cmpd="sng" w="9525">
              <a:solidFill>
                <a:schemeClr val="dk1"/>
              </a:solidFill>
              <a:prstDash val="solid"/>
              <a:round/>
              <a:headEnd len="med" w="med" type="none"/>
              <a:tailEnd len="med" w="med" type="none"/>
            </a:ln>
          </p:spPr>
        </p:cxnSp>
        <p:sp>
          <p:nvSpPr>
            <p:cNvPr id="3385" name="Google Shape;3385;p84"/>
            <p:cNvSpPr txBox="1"/>
            <p:nvPr/>
          </p:nvSpPr>
          <p:spPr>
            <a:xfrm>
              <a:off x="3650143" y="5256213"/>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1</a:t>
              </a:r>
              <a:endParaRPr/>
            </a:p>
          </p:txBody>
        </p:sp>
        <p:sp>
          <p:nvSpPr>
            <p:cNvPr id="3386" name="Google Shape;3386;p84"/>
            <p:cNvSpPr txBox="1"/>
            <p:nvPr/>
          </p:nvSpPr>
          <p:spPr>
            <a:xfrm>
              <a:off x="4596293" y="5241925"/>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3</a:t>
              </a:r>
              <a:endParaRPr/>
            </a:p>
          </p:txBody>
        </p:sp>
        <p:sp>
          <p:nvSpPr>
            <p:cNvPr id="3387" name="Google Shape;3387;p84"/>
            <p:cNvSpPr txBox="1"/>
            <p:nvPr/>
          </p:nvSpPr>
          <p:spPr>
            <a:xfrm>
              <a:off x="5061431" y="5248275"/>
              <a:ext cx="2968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4</a:t>
              </a:r>
              <a:endParaRPr/>
            </a:p>
          </p:txBody>
        </p:sp>
        <p:sp>
          <p:nvSpPr>
            <p:cNvPr id="3388" name="Google Shape;3388;p84"/>
            <p:cNvSpPr/>
            <p:nvPr/>
          </p:nvSpPr>
          <p:spPr>
            <a:xfrm>
              <a:off x="6407631" y="5284788"/>
              <a:ext cx="479425" cy="230187"/>
            </a:xfrm>
            <a:prstGeom prst="rect">
              <a:avLst/>
            </a:prstGeom>
            <a:solidFill>
              <a:srgbClr val="3333CC"/>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89" name="Google Shape;3389;p84"/>
            <p:cNvSpPr/>
            <p:nvPr/>
          </p:nvSpPr>
          <p:spPr>
            <a:xfrm>
              <a:off x="7366481" y="5284788"/>
              <a:ext cx="479425" cy="230187"/>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90" name="Google Shape;3390;p84"/>
            <p:cNvSpPr/>
            <p:nvPr/>
          </p:nvSpPr>
          <p:spPr>
            <a:xfrm>
              <a:off x="7841143" y="5284788"/>
              <a:ext cx="479425" cy="230187"/>
            </a:xfrm>
            <a:prstGeom prst="rect">
              <a:avLst/>
            </a:prstGeom>
            <a:solidFill>
              <a:srgbClr val="00CC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391" name="Google Shape;3391;p84"/>
            <p:cNvCxnSpPr/>
            <p:nvPr/>
          </p:nvCxnSpPr>
          <p:spPr>
            <a:xfrm>
              <a:off x="6409218" y="5172075"/>
              <a:ext cx="0" cy="338138"/>
            </a:xfrm>
            <a:prstGeom prst="straightConnector1">
              <a:avLst/>
            </a:prstGeom>
            <a:noFill/>
            <a:ln cap="flat" cmpd="sng" w="38100">
              <a:solidFill>
                <a:schemeClr val="dk1"/>
              </a:solidFill>
              <a:prstDash val="solid"/>
              <a:round/>
              <a:headEnd len="med" w="med" type="none"/>
              <a:tailEnd len="med" w="med" type="none"/>
            </a:ln>
          </p:spPr>
        </p:cxnSp>
        <p:sp>
          <p:nvSpPr>
            <p:cNvPr id="3392" name="Google Shape;3392;p84"/>
            <p:cNvSpPr txBox="1"/>
            <p:nvPr/>
          </p:nvSpPr>
          <p:spPr>
            <a:xfrm>
              <a:off x="6507643" y="5251450"/>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1</a:t>
              </a:r>
              <a:endParaRPr/>
            </a:p>
          </p:txBody>
        </p:sp>
        <p:sp>
          <p:nvSpPr>
            <p:cNvPr id="3393" name="Google Shape;3393;p84"/>
            <p:cNvSpPr txBox="1"/>
            <p:nvPr/>
          </p:nvSpPr>
          <p:spPr>
            <a:xfrm>
              <a:off x="7453793" y="5237163"/>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3</a:t>
              </a:r>
              <a:endParaRPr/>
            </a:p>
          </p:txBody>
        </p:sp>
        <p:sp>
          <p:nvSpPr>
            <p:cNvPr id="3394" name="Google Shape;3394;p84"/>
            <p:cNvSpPr txBox="1"/>
            <p:nvPr/>
          </p:nvSpPr>
          <p:spPr>
            <a:xfrm>
              <a:off x="7918931" y="5243513"/>
              <a:ext cx="2968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4</a:t>
              </a:r>
              <a:endParaRPr/>
            </a:p>
          </p:txBody>
        </p:sp>
        <p:cxnSp>
          <p:nvCxnSpPr>
            <p:cNvPr id="3395" name="Google Shape;3395;p84"/>
            <p:cNvCxnSpPr/>
            <p:nvPr/>
          </p:nvCxnSpPr>
          <p:spPr>
            <a:xfrm>
              <a:off x="4032731" y="5281613"/>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396" name="Google Shape;3396;p84"/>
            <p:cNvCxnSpPr/>
            <p:nvPr/>
          </p:nvCxnSpPr>
          <p:spPr>
            <a:xfrm>
              <a:off x="4508981" y="5286375"/>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397" name="Google Shape;3397;p84"/>
            <p:cNvCxnSpPr/>
            <p:nvPr/>
          </p:nvCxnSpPr>
          <p:spPr>
            <a:xfrm>
              <a:off x="4985231" y="5286375"/>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398" name="Google Shape;3398;p84"/>
            <p:cNvCxnSpPr/>
            <p:nvPr/>
          </p:nvCxnSpPr>
          <p:spPr>
            <a:xfrm>
              <a:off x="5461481" y="5286375"/>
              <a:ext cx="0" cy="238125"/>
            </a:xfrm>
            <a:prstGeom prst="straightConnector1">
              <a:avLst/>
            </a:prstGeom>
            <a:noFill/>
            <a:ln>
              <a:noFill/>
            </a:ln>
          </p:spPr>
        </p:cxnSp>
        <p:cxnSp>
          <p:nvCxnSpPr>
            <p:cNvPr id="3399" name="Google Shape;3399;p84"/>
            <p:cNvCxnSpPr/>
            <p:nvPr/>
          </p:nvCxnSpPr>
          <p:spPr>
            <a:xfrm>
              <a:off x="5942493" y="5276850"/>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400" name="Google Shape;3400;p84"/>
            <p:cNvCxnSpPr/>
            <p:nvPr/>
          </p:nvCxnSpPr>
          <p:spPr>
            <a:xfrm>
              <a:off x="6890231" y="5281613"/>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401" name="Google Shape;3401;p84"/>
            <p:cNvCxnSpPr/>
            <p:nvPr/>
          </p:nvCxnSpPr>
          <p:spPr>
            <a:xfrm>
              <a:off x="7837968" y="5276850"/>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402" name="Google Shape;3402;p84"/>
            <p:cNvCxnSpPr/>
            <p:nvPr/>
          </p:nvCxnSpPr>
          <p:spPr>
            <a:xfrm>
              <a:off x="8785706" y="5272088"/>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403" name="Google Shape;3403;p84"/>
            <p:cNvCxnSpPr/>
            <p:nvPr/>
          </p:nvCxnSpPr>
          <p:spPr>
            <a:xfrm>
              <a:off x="8318981" y="5281613"/>
              <a:ext cx="0" cy="238125"/>
            </a:xfrm>
            <a:prstGeom prst="straightConnector1">
              <a:avLst/>
            </a:prstGeom>
            <a:noFill/>
            <a:ln cap="flat" cmpd="sng" w="28575">
              <a:solidFill>
                <a:schemeClr val="dk1"/>
              </a:solidFill>
              <a:prstDash val="solid"/>
              <a:round/>
              <a:headEnd len="med" w="med" type="none"/>
              <a:tailEnd len="med" w="med" type="none"/>
            </a:ln>
          </p:spPr>
        </p:cxnSp>
        <p:cxnSp>
          <p:nvCxnSpPr>
            <p:cNvPr id="3404" name="Google Shape;3404;p84"/>
            <p:cNvCxnSpPr/>
            <p:nvPr/>
          </p:nvCxnSpPr>
          <p:spPr>
            <a:xfrm>
              <a:off x="9266718" y="5186363"/>
              <a:ext cx="0" cy="338137"/>
            </a:xfrm>
            <a:prstGeom prst="straightConnector1">
              <a:avLst/>
            </a:prstGeom>
            <a:noFill/>
            <a:ln cap="flat" cmpd="sng" w="38100">
              <a:solidFill>
                <a:schemeClr val="dk1"/>
              </a:solidFill>
              <a:prstDash val="solid"/>
              <a:round/>
              <a:headEnd len="med" w="med" type="none"/>
              <a:tailEnd len="med" w="med" type="none"/>
            </a:ln>
          </p:spPr>
        </p:cxnSp>
        <p:cxnSp>
          <p:nvCxnSpPr>
            <p:cNvPr id="3405" name="Google Shape;3405;p84"/>
            <p:cNvCxnSpPr/>
            <p:nvPr/>
          </p:nvCxnSpPr>
          <p:spPr>
            <a:xfrm>
              <a:off x="7366481" y="5281613"/>
              <a:ext cx="0" cy="238125"/>
            </a:xfrm>
            <a:prstGeom prst="straightConnector1">
              <a:avLst/>
            </a:prstGeom>
            <a:noFill/>
            <a:ln cap="flat" cmpd="sng" w="28575">
              <a:solidFill>
                <a:schemeClr val="dk1"/>
              </a:solidFill>
              <a:prstDash val="solid"/>
              <a:round/>
              <a:headEnd len="med" w="med" type="none"/>
              <a:tailEnd len="med" w="med" type="none"/>
            </a:ln>
          </p:spPr>
        </p:cxnSp>
        <p:sp>
          <p:nvSpPr>
            <p:cNvPr id="3406" name="Google Shape;3406;p84"/>
            <p:cNvSpPr txBox="1"/>
            <p:nvPr/>
          </p:nvSpPr>
          <p:spPr>
            <a:xfrm>
              <a:off x="4648108" y="4753704"/>
              <a:ext cx="680596" cy="488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imes New Roman"/>
                  <a:ea typeface="Times New Roman"/>
                  <a:cs typeface="Times New Roman"/>
                  <a:sym typeface="Times New Roman"/>
                </a:rPr>
                <a:t>6-slot</a:t>
              </a:r>
              <a:endParaRPr/>
            </a:p>
            <a:p>
              <a:pPr indent="0" lvl="0" marL="0" marR="0" rtl="0" algn="l">
                <a:spcBef>
                  <a:spcPts val="0"/>
                </a:spcBef>
                <a:spcAft>
                  <a:spcPts val="0"/>
                </a:spcAft>
                <a:buNone/>
              </a:pPr>
              <a:r>
                <a:rPr i="0" lang="en-US" sz="1800">
                  <a:solidFill>
                    <a:schemeClr val="dk1"/>
                  </a:solidFill>
                  <a:latin typeface="Times New Roman"/>
                  <a:ea typeface="Times New Roman"/>
                  <a:cs typeface="Times New Roman"/>
                  <a:sym typeface="Times New Roman"/>
                </a:rPr>
                <a:t>frame</a:t>
              </a:r>
              <a:endParaRPr/>
            </a:p>
          </p:txBody>
        </p:sp>
        <p:cxnSp>
          <p:nvCxnSpPr>
            <p:cNvPr id="3407" name="Google Shape;3407;p84"/>
            <p:cNvCxnSpPr/>
            <p:nvPr/>
          </p:nvCxnSpPr>
          <p:spPr>
            <a:xfrm>
              <a:off x="5407506" y="4994275"/>
              <a:ext cx="989012" cy="0"/>
            </a:xfrm>
            <a:prstGeom prst="straightConnector1">
              <a:avLst/>
            </a:prstGeom>
            <a:noFill/>
            <a:ln cap="flat" cmpd="sng" w="9525">
              <a:solidFill>
                <a:schemeClr val="dk1"/>
              </a:solidFill>
              <a:prstDash val="solid"/>
              <a:round/>
              <a:headEnd len="med" w="med" type="none"/>
              <a:tailEnd len="med" w="med" type="triangle"/>
            </a:ln>
          </p:spPr>
        </p:cxnSp>
        <p:cxnSp>
          <p:nvCxnSpPr>
            <p:cNvPr id="3408" name="Google Shape;3408;p84"/>
            <p:cNvCxnSpPr/>
            <p:nvPr/>
          </p:nvCxnSpPr>
          <p:spPr>
            <a:xfrm rot="10800000">
              <a:off x="3562831" y="4989513"/>
              <a:ext cx="989012" cy="0"/>
            </a:xfrm>
            <a:prstGeom prst="straightConnector1">
              <a:avLst/>
            </a:prstGeom>
            <a:noFill/>
            <a:ln cap="flat" cmpd="sng" w="9525">
              <a:solidFill>
                <a:schemeClr val="dk1"/>
              </a:solidFill>
              <a:prstDash val="solid"/>
              <a:round/>
              <a:headEnd len="med" w="med" type="none"/>
              <a:tailEnd len="med" w="med" type="triangle"/>
            </a:ln>
          </p:spPr>
        </p:cxnSp>
        <p:cxnSp>
          <p:nvCxnSpPr>
            <p:cNvPr id="3409" name="Google Shape;3409;p84"/>
            <p:cNvCxnSpPr/>
            <p:nvPr/>
          </p:nvCxnSpPr>
          <p:spPr>
            <a:xfrm>
              <a:off x="3542193" y="4902200"/>
              <a:ext cx="0" cy="304800"/>
            </a:xfrm>
            <a:prstGeom prst="straightConnector1">
              <a:avLst/>
            </a:prstGeom>
            <a:noFill/>
            <a:ln cap="flat" cmpd="sng" w="9525">
              <a:solidFill>
                <a:schemeClr val="dk1"/>
              </a:solidFill>
              <a:prstDash val="dash"/>
              <a:round/>
              <a:headEnd len="med" w="med" type="none"/>
              <a:tailEnd len="med" w="med" type="none"/>
            </a:ln>
          </p:spPr>
        </p:cxnSp>
        <p:cxnSp>
          <p:nvCxnSpPr>
            <p:cNvPr id="3410" name="Google Shape;3410;p84"/>
            <p:cNvCxnSpPr/>
            <p:nvPr/>
          </p:nvCxnSpPr>
          <p:spPr>
            <a:xfrm>
              <a:off x="6401281" y="4892675"/>
              <a:ext cx="0" cy="304800"/>
            </a:xfrm>
            <a:prstGeom prst="straightConnector1">
              <a:avLst/>
            </a:prstGeom>
            <a:noFill/>
            <a:ln cap="flat" cmpd="sng" w="9525">
              <a:solidFill>
                <a:schemeClr val="dk1"/>
              </a:solidFill>
              <a:prstDash val="dash"/>
              <a:round/>
              <a:headEnd len="med" w="med" type="none"/>
              <a:tailEnd len="med" w="med" type="none"/>
            </a:ln>
          </p:spPr>
        </p:cxnSp>
        <p:sp>
          <p:nvSpPr>
            <p:cNvPr id="3411" name="Google Shape;3411;p84"/>
            <p:cNvSpPr txBox="1"/>
            <p:nvPr/>
          </p:nvSpPr>
          <p:spPr>
            <a:xfrm>
              <a:off x="7511957" y="4726717"/>
              <a:ext cx="680596" cy="488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Times New Roman"/>
                  <a:ea typeface="Times New Roman"/>
                  <a:cs typeface="Times New Roman"/>
                  <a:sym typeface="Times New Roman"/>
                </a:rPr>
                <a:t>6-slot</a:t>
              </a:r>
              <a:endParaRPr/>
            </a:p>
            <a:p>
              <a:pPr indent="0" lvl="0" marL="0" marR="0" rtl="0" algn="l">
                <a:spcBef>
                  <a:spcPts val="0"/>
                </a:spcBef>
                <a:spcAft>
                  <a:spcPts val="0"/>
                </a:spcAft>
                <a:buNone/>
              </a:pPr>
              <a:r>
                <a:rPr i="0" lang="en-US" sz="1800">
                  <a:solidFill>
                    <a:schemeClr val="dk1"/>
                  </a:solidFill>
                  <a:latin typeface="Times New Roman"/>
                  <a:ea typeface="Times New Roman"/>
                  <a:cs typeface="Times New Roman"/>
                  <a:sym typeface="Times New Roman"/>
                </a:rPr>
                <a:t>frame</a:t>
              </a:r>
              <a:endParaRPr/>
            </a:p>
          </p:txBody>
        </p:sp>
        <p:cxnSp>
          <p:nvCxnSpPr>
            <p:cNvPr id="3412" name="Google Shape;3412;p84"/>
            <p:cNvCxnSpPr/>
            <p:nvPr/>
          </p:nvCxnSpPr>
          <p:spPr>
            <a:xfrm>
              <a:off x="8271356" y="5000625"/>
              <a:ext cx="989012" cy="0"/>
            </a:xfrm>
            <a:prstGeom prst="straightConnector1">
              <a:avLst/>
            </a:prstGeom>
            <a:noFill/>
            <a:ln cap="flat" cmpd="sng" w="9525">
              <a:solidFill>
                <a:schemeClr val="dk1"/>
              </a:solidFill>
              <a:prstDash val="solid"/>
              <a:round/>
              <a:headEnd len="med" w="med" type="none"/>
              <a:tailEnd len="med" w="med" type="triangle"/>
            </a:ln>
          </p:spPr>
        </p:cxnSp>
        <p:cxnSp>
          <p:nvCxnSpPr>
            <p:cNvPr id="3413" name="Google Shape;3413;p84"/>
            <p:cNvCxnSpPr/>
            <p:nvPr/>
          </p:nvCxnSpPr>
          <p:spPr>
            <a:xfrm rot="10800000">
              <a:off x="6426681" y="4995863"/>
              <a:ext cx="989012" cy="0"/>
            </a:xfrm>
            <a:prstGeom prst="straightConnector1">
              <a:avLst/>
            </a:prstGeom>
            <a:noFill/>
            <a:ln cap="flat" cmpd="sng" w="9525">
              <a:solidFill>
                <a:schemeClr val="dk1"/>
              </a:solidFill>
              <a:prstDash val="solid"/>
              <a:round/>
              <a:headEnd len="med" w="med" type="none"/>
              <a:tailEnd len="med" w="med" type="triangle"/>
            </a:ln>
          </p:spPr>
        </p:cxnSp>
        <p:cxnSp>
          <p:nvCxnSpPr>
            <p:cNvPr id="3414" name="Google Shape;3414;p84"/>
            <p:cNvCxnSpPr/>
            <p:nvPr/>
          </p:nvCxnSpPr>
          <p:spPr>
            <a:xfrm>
              <a:off x="9265131" y="4865688"/>
              <a:ext cx="0" cy="304800"/>
            </a:xfrm>
            <a:prstGeom prst="straightConnector1">
              <a:avLst/>
            </a:prstGeom>
            <a:noFill/>
            <a:ln cap="flat" cmpd="sng" w="9525">
              <a:solidFill>
                <a:schemeClr val="dk1"/>
              </a:solidFill>
              <a:prstDash val="dash"/>
              <a:round/>
              <a:headEnd len="med" w="med" type="none"/>
              <a:tailEnd len="med" w="med" type="none"/>
            </a:ln>
          </p:spPr>
        </p:cxn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sp>
        <p:nvSpPr>
          <p:cNvPr id="3419" name="Google Shape;3419;p8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20" name="Google Shape;3420;p85"/>
          <p:cNvSpPr txBox="1"/>
          <p:nvPr>
            <p:ph type="title"/>
          </p:nvPr>
        </p:nvSpPr>
        <p:spPr>
          <a:xfrm>
            <a:off x="676275" y="883627"/>
            <a:ext cx="10887075" cy="117025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Phân hoạch kênh: FDMA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(Frequency Division Multiple Access)</a:t>
            </a:r>
            <a:endParaRPr/>
          </a:p>
        </p:txBody>
      </p:sp>
      <p:sp>
        <p:nvSpPr>
          <p:cNvPr id="3421" name="Google Shape;3421;p85"/>
          <p:cNvSpPr txBox="1"/>
          <p:nvPr>
            <p:ph idx="1" type="body"/>
          </p:nvPr>
        </p:nvSpPr>
        <p:spPr>
          <a:xfrm>
            <a:off x="613577" y="2064871"/>
            <a:ext cx="11160374" cy="2876550"/>
          </a:xfrm>
          <a:prstGeom prst="rect">
            <a:avLst/>
          </a:prstGeom>
          <a:noFill/>
          <a:ln>
            <a:noFill/>
          </a:ln>
        </p:spPr>
        <p:txBody>
          <a:bodyPr anchorCtr="0" anchor="t" bIns="45700" lIns="91425" spcFirstLastPara="1" rIns="91425" wrap="square" tIns="45700">
            <a:noAutofit/>
          </a:bodyPr>
          <a:lstStyle/>
          <a:p>
            <a:pPr indent="-338138" lvl="0" marL="338138" rtl="0" algn="just">
              <a:lnSpc>
                <a:spcPct val="90000"/>
              </a:lnSpc>
              <a:spcBef>
                <a:spcPts val="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Phổ kênh truyền được chia thành các dải tần số.</a:t>
            </a:r>
            <a:endParaRPr/>
          </a:p>
          <a:p>
            <a:pPr indent="-338138" lvl="0" marL="338138" rtl="0" algn="just">
              <a:lnSpc>
                <a:spcPct val="90000"/>
              </a:lnSpc>
              <a:spcBef>
                <a:spcPts val="10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Mỗi trạm được gán một dải tần số cố định.</a:t>
            </a:r>
            <a:endParaRPr/>
          </a:p>
          <a:p>
            <a:pPr indent="-338138" lvl="0" marL="338138" rtl="0" algn="just">
              <a:lnSpc>
                <a:spcPct val="90000"/>
              </a:lnSpc>
              <a:spcBef>
                <a:spcPts val="10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Thời gian truyền không được sử dụng trong dải tần số sẽ nhàn rỗi.</a:t>
            </a:r>
            <a:endParaRPr/>
          </a:p>
          <a:p>
            <a:pPr indent="-338138" lvl="0" marL="338138" rtl="0" algn="just">
              <a:lnSpc>
                <a:spcPct val="90000"/>
              </a:lnSpc>
              <a:spcBef>
                <a:spcPts val="1000"/>
              </a:spcBef>
              <a:spcAft>
                <a:spcPts val="0"/>
              </a:spcAft>
              <a:buClr>
                <a:schemeClr val="dk1"/>
              </a:buClr>
              <a:buSzPts val="2600"/>
              <a:buFont typeface="Noto Sans Symbols"/>
              <a:buChar char="❖"/>
            </a:pPr>
            <a:r>
              <a:rPr lang="en-US" sz="2600">
                <a:latin typeface="Times New Roman"/>
                <a:ea typeface="Times New Roman"/>
                <a:cs typeface="Times New Roman"/>
                <a:sym typeface="Times New Roman"/>
              </a:rPr>
              <a:t>Ví dụ: LAN có 6 station: 1, 3, 4 có packet truyền, các dải tần số 2, 5, 6 nhàn rỗi.</a:t>
            </a:r>
            <a:endParaRPr/>
          </a:p>
        </p:txBody>
      </p:sp>
      <p:grpSp>
        <p:nvGrpSpPr>
          <p:cNvPr id="3422" name="Google Shape;3422;p85"/>
          <p:cNvGrpSpPr/>
          <p:nvPr/>
        </p:nvGrpSpPr>
        <p:grpSpPr>
          <a:xfrm>
            <a:off x="2310739" y="3917190"/>
            <a:ext cx="7897834" cy="2294146"/>
            <a:chOff x="293688" y="4095542"/>
            <a:chExt cx="7897834" cy="2294146"/>
          </a:xfrm>
        </p:grpSpPr>
        <p:sp>
          <p:nvSpPr>
            <p:cNvPr id="3423" name="Google Shape;3423;p85"/>
            <p:cNvSpPr/>
            <p:nvPr/>
          </p:nvSpPr>
          <p:spPr>
            <a:xfrm>
              <a:off x="4627563" y="4138613"/>
              <a:ext cx="627062" cy="2251075"/>
            </a:xfrm>
            <a:prstGeom prst="rect">
              <a:avLst/>
            </a:prstGeom>
            <a:solidFill>
              <a:srgbClr val="FFFFFF"/>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424" name="Google Shape;3424;p85"/>
            <p:cNvCxnSpPr/>
            <p:nvPr/>
          </p:nvCxnSpPr>
          <p:spPr>
            <a:xfrm flipH="1" rot="10800000">
              <a:off x="4625975" y="5243513"/>
              <a:ext cx="622300" cy="1587"/>
            </a:xfrm>
            <a:prstGeom prst="straightConnector1">
              <a:avLst/>
            </a:prstGeom>
            <a:noFill/>
            <a:ln cap="flat" cmpd="sng" w="19050">
              <a:solidFill>
                <a:schemeClr val="dk1"/>
              </a:solidFill>
              <a:prstDash val="solid"/>
              <a:round/>
              <a:headEnd len="med" w="med" type="none"/>
              <a:tailEnd len="med" w="med" type="none"/>
            </a:ln>
          </p:spPr>
        </p:cxnSp>
        <p:cxnSp>
          <p:nvCxnSpPr>
            <p:cNvPr id="3425" name="Google Shape;3425;p85"/>
            <p:cNvCxnSpPr/>
            <p:nvPr/>
          </p:nvCxnSpPr>
          <p:spPr>
            <a:xfrm flipH="1" rot="10800000">
              <a:off x="4621213" y="5635625"/>
              <a:ext cx="631825" cy="6350"/>
            </a:xfrm>
            <a:prstGeom prst="straightConnector1">
              <a:avLst/>
            </a:prstGeom>
            <a:noFill/>
            <a:ln cap="flat" cmpd="sng" w="19050">
              <a:solidFill>
                <a:schemeClr val="dk1"/>
              </a:solidFill>
              <a:prstDash val="solid"/>
              <a:round/>
              <a:headEnd len="med" w="med" type="none"/>
              <a:tailEnd len="med" w="med" type="none"/>
            </a:ln>
          </p:spPr>
        </p:cxnSp>
        <p:cxnSp>
          <p:nvCxnSpPr>
            <p:cNvPr id="3426" name="Google Shape;3426;p85"/>
            <p:cNvCxnSpPr/>
            <p:nvPr/>
          </p:nvCxnSpPr>
          <p:spPr>
            <a:xfrm flipH="1" rot="10800000">
              <a:off x="4625975" y="6021388"/>
              <a:ext cx="627063" cy="1587"/>
            </a:xfrm>
            <a:prstGeom prst="straightConnector1">
              <a:avLst/>
            </a:prstGeom>
            <a:noFill/>
            <a:ln cap="flat" cmpd="sng" w="19050">
              <a:solidFill>
                <a:schemeClr val="dk1"/>
              </a:solidFill>
              <a:prstDash val="solid"/>
              <a:round/>
              <a:headEnd len="med" w="med" type="none"/>
              <a:tailEnd len="med" w="med" type="none"/>
            </a:ln>
          </p:spPr>
        </p:cxnSp>
        <p:cxnSp>
          <p:nvCxnSpPr>
            <p:cNvPr id="3427" name="Google Shape;3427;p85"/>
            <p:cNvCxnSpPr/>
            <p:nvPr/>
          </p:nvCxnSpPr>
          <p:spPr>
            <a:xfrm flipH="1" rot="10800000">
              <a:off x="4621213" y="4857750"/>
              <a:ext cx="631825" cy="6350"/>
            </a:xfrm>
            <a:prstGeom prst="straightConnector1">
              <a:avLst/>
            </a:prstGeom>
            <a:noFill/>
            <a:ln cap="flat" cmpd="sng" w="19050">
              <a:solidFill>
                <a:schemeClr val="dk1"/>
              </a:solidFill>
              <a:prstDash val="solid"/>
              <a:round/>
              <a:headEnd len="med" w="med" type="none"/>
              <a:tailEnd len="med" w="med" type="none"/>
            </a:ln>
          </p:spPr>
        </p:cxnSp>
        <p:cxnSp>
          <p:nvCxnSpPr>
            <p:cNvPr id="3428" name="Google Shape;3428;p85"/>
            <p:cNvCxnSpPr/>
            <p:nvPr/>
          </p:nvCxnSpPr>
          <p:spPr>
            <a:xfrm flipH="1" rot="10800000">
              <a:off x="4625975" y="4471988"/>
              <a:ext cx="631825" cy="6350"/>
            </a:xfrm>
            <a:prstGeom prst="straightConnector1">
              <a:avLst/>
            </a:prstGeom>
            <a:noFill/>
            <a:ln cap="flat" cmpd="sng" w="19050">
              <a:solidFill>
                <a:schemeClr val="dk1"/>
              </a:solidFill>
              <a:prstDash val="solid"/>
              <a:round/>
              <a:headEnd len="med" w="med" type="none"/>
              <a:tailEnd len="med" w="med" type="none"/>
            </a:ln>
          </p:spPr>
        </p:cxnSp>
        <p:cxnSp>
          <p:nvCxnSpPr>
            <p:cNvPr id="3429" name="Google Shape;3429;p85"/>
            <p:cNvCxnSpPr/>
            <p:nvPr/>
          </p:nvCxnSpPr>
          <p:spPr>
            <a:xfrm>
              <a:off x="5346700" y="4411663"/>
              <a:ext cx="2228850" cy="0"/>
            </a:xfrm>
            <a:prstGeom prst="straightConnector1">
              <a:avLst/>
            </a:prstGeom>
            <a:noFill/>
            <a:ln cap="flat" cmpd="sng" w="19050">
              <a:solidFill>
                <a:schemeClr val="dk1"/>
              </a:solidFill>
              <a:prstDash val="solid"/>
              <a:round/>
              <a:headEnd len="med" w="med" type="none"/>
              <a:tailEnd len="med" w="med" type="triangle"/>
            </a:ln>
          </p:spPr>
        </p:cxnSp>
        <p:sp>
          <p:nvSpPr>
            <p:cNvPr id="3430" name="Google Shape;3430;p85"/>
            <p:cNvSpPr/>
            <p:nvPr/>
          </p:nvSpPr>
          <p:spPr>
            <a:xfrm>
              <a:off x="5494338" y="4292600"/>
              <a:ext cx="1728787" cy="114300"/>
            </a:xfrm>
            <a:custGeom>
              <a:rect b="b" l="l" r="r" t="t"/>
              <a:pathLst>
                <a:path extrusionOk="0" h="72" w="1089">
                  <a:moveTo>
                    <a:pt x="0" y="72"/>
                  </a:moveTo>
                  <a:lnTo>
                    <a:pt x="0" y="3"/>
                  </a:lnTo>
                  <a:lnTo>
                    <a:pt x="1089" y="0"/>
                  </a:lnTo>
                  <a:lnTo>
                    <a:pt x="1089" y="72"/>
                  </a:lnTo>
                </a:path>
              </a:pathLst>
            </a:custGeom>
            <a:solidFill>
              <a:schemeClr val="accent2"/>
            </a:solidFill>
            <a:ln cap="flat" cmpd="sng" w="1905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431" name="Google Shape;3431;p85"/>
            <p:cNvCxnSpPr/>
            <p:nvPr/>
          </p:nvCxnSpPr>
          <p:spPr>
            <a:xfrm>
              <a:off x="5394325" y="4814888"/>
              <a:ext cx="2228850" cy="0"/>
            </a:xfrm>
            <a:prstGeom prst="straightConnector1">
              <a:avLst/>
            </a:prstGeom>
            <a:noFill/>
            <a:ln cap="flat" cmpd="sng" w="19050">
              <a:solidFill>
                <a:schemeClr val="dk1"/>
              </a:solidFill>
              <a:prstDash val="solid"/>
              <a:round/>
              <a:headEnd len="med" w="med" type="none"/>
              <a:tailEnd len="med" w="med" type="triangle"/>
            </a:ln>
          </p:spPr>
        </p:cxnSp>
        <p:cxnSp>
          <p:nvCxnSpPr>
            <p:cNvPr id="3432" name="Google Shape;3432;p85"/>
            <p:cNvCxnSpPr/>
            <p:nvPr/>
          </p:nvCxnSpPr>
          <p:spPr>
            <a:xfrm>
              <a:off x="5394325" y="5213350"/>
              <a:ext cx="2228850" cy="0"/>
            </a:xfrm>
            <a:prstGeom prst="straightConnector1">
              <a:avLst/>
            </a:prstGeom>
            <a:noFill/>
            <a:ln cap="flat" cmpd="sng" w="19050">
              <a:solidFill>
                <a:schemeClr val="dk1"/>
              </a:solidFill>
              <a:prstDash val="solid"/>
              <a:round/>
              <a:headEnd len="med" w="med" type="none"/>
              <a:tailEnd len="med" w="med" type="triangle"/>
            </a:ln>
          </p:spPr>
        </p:cxnSp>
        <p:sp>
          <p:nvSpPr>
            <p:cNvPr id="3433" name="Google Shape;3433;p85"/>
            <p:cNvSpPr/>
            <p:nvPr/>
          </p:nvSpPr>
          <p:spPr>
            <a:xfrm>
              <a:off x="5541963" y="5094288"/>
              <a:ext cx="1728787" cy="114300"/>
            </a:xfrm>
            <a:custGeom>
              <a:rect b="b" l="l" r="r" t="t"/>
              <a:pathLst>
                <a:path extrusionOk="0" h="72" w="1089">
                  <a:moveTo>
                    <a:pt x="0" y="72"/>
                  </a:moveTo>
                  <a:lnTo>
                    <a:pt x="0" y="3"/>
                  </a:lnTo>
                  <a:lnTo>
                    <a:pt x="1089" y="0"/>
                  </a:lnTo>
                  <a:lnTo>
                    <a:pt x="1089" y="72"/>
                  </a:lnTo>
                </a:path>
              </a:pathLst>
            </a:custGeom>
            <a:solidFill>
              <a:srgbClr val="FF0000"/>
            </a:solidFill>
            <a:ln cap="flat" cmpd="sng" w="1905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34" name="Google Shape;3434;p85"/>
            <p:cNvGrpSpPr/>
            <p:nvPr/>
          </p:nvGrpSpPr>
          <p:grpSpPr>
            <a:xfrm>
              <a:off x="5411788" y="5499100"/>
              <a:ext cx="2228850" cy="119063"/>
              <a:chOff x="1884" y="2826"/>
              <a:chExt cx="1404" cy="75"/>
            </a:xfrm>
          </p:grpSpPr>
          <p:cxnSp>
            <p:nvCxnSpPr>
              <p:cNvPr id="3435" name="Google Shape;3435;p85"/>
              <p:cNvCxnSpPr/>
              <p:nvPr/>
            </p:nvCxnSpPr>
            <p:spPr>
              <a:xfrm>
                <a:off x="1884" y="2901"/>
                <a:ext cx="1404" cy="0"/>
              </a:xfrm>
              <a:prstGeom prst="straightConnector1">
                <a:avLst/>
              </a:prstGeom>
              <a:noFill/>
              <a:ln cap="flat" cmpd="sng" w="19050">
                <a:solidFill>
                  <a:schemeClr val="dk1"/>
                </a:solidFill>
                <a:prstDash val="solid"/>
                <a:round/>
                <a:headEnd len="med" w="med" type="none"/>
                <a:tailEnd len="med" w="med" type="triangle"/>
              </a:ln>
            </p:spPr>
          </p:cxnSp>
          <p:sp>
            <p:nvSpPr>
              <p:cNvPr id="3436" name="Google Shape;3436;p85"/>
              <p:cNvSpPr/>
              <p:nvPr/>
            </p:nvSpPr>
            <p:spPr>
              <a:xfrm>
                <a:off x="1977" y="2826"/>
                <a:ext cx="1089" cy="72"/>
              </a:xfrm>
              <a:custGeom>
                <a:rect b="b" l="l" r="r" t="t"/>
                <a:pathLst>
                  <a:path extrusionOk="0" h="72" w="1089">
                    <a:moveTo>
                      <a:pt x="0" y="72"/>
                    </a:moveTo>
                    <a:lnTo>
                      <a:pt x="0" y="3"/>
                    </a:lnTo>
                    <a:lnTo>
                      <a:pt x="1089" y="0"/>
                    </a:lnTo>
                    <a:lnTo>
                      <a:pt x="1089" y="72"/>
                    </a:lnTo>
                  </a:path>
                </a:pathLst>
              </a:custGeom>
              <a:solidFill>
                <a:srgbClr val="00CC66"/>
              </a:solidFill>
              <a:ln cap="flat" cmpd="sng" w="1905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437" name="Google Shape;3437;p85"/>
            <p:cNvCxnSpPr/>
            <p:nvPr/>
          </p:nvCxnSpPr>
          <p:spPr>
            <a:xfrm>
              <a:off x="5441950" y="6024563"/>
              <a:ext cx="2228850" cy="0"/>
            </a:xfrm>
            <a:prstGeom prst="straightConnector1">
              <a:avLst/>
            </a:prstGeom>
            <a:noFill/>
            <a:ln cap="flat" cmpd="sng" w="19050">
              <a:solidFill>
                <a:schemeClr val="dk1"/>
              </a:solidFill>
              <a:prstDash val="solid"/>
              <a:round/>
              <a:headEnd len="med" w="med" type="none"/>
              <a:tailEnd len="med" w="med" type="triangle"/>
            </a:ln>
          </p:spPr>
        </p:cxnSp>
        <p:cxnSp>
          <p:nvCxnSpPr>
            <p:cNvPr id="3438" name="Google Shape;3438;p85"/>
            <p:cNvCxnSpPr/>
            <p:nvPr/>
          </p:nvCxnSpPr>
          <p:spPr>
            <a:xfrm>
              <a:off x="5448300" y="6354763"/>
              <a:ext cx="2228850" cy="0"/>
            </a:xfrm>
            <a:prstGeom prst="straightConnector1">
              <a:avLst/>
            </a:prstGeom>
            <a:noFill/>
            <a:ln cap="flat" cmpd="sng" w="19050">
              <a:solidFill>
                <a:schemeClr val="dk1"/>
              </a:solidFill>
              <a:prstDash val="solid"/>
              <a:round/>
              <a:headEnd len="med" w="med" type="none"/>
              <a:tailEnd len="med" w="med" type="triangle"/>
            </a:ln>
          </p:spPr>
        </p:cxnSp>
        <p:sp>
          <p:nvSpPr>
            <p:cNvPr id="3439" name="Google Shape;3439;p85"/>
            <p:cNvSpPr txBox="1"/>
            <p:nvPr/>
          </p:nvSpPr>
          <p:spPr>
            <a:xfrm rot="-5400000">
              <a:off x="3423444" y="5018882"/>
              <a:ext cx="18732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frequency bands</a:t>
              </a:r>
              <a:endParaRPr/>
            </a:p>
          </p:txBody>
        </p:sp>
        <p:sp>
          <p:nvSpPr>
            <p:cNvPr id="3440" name="Google Shape;3440;p85"/>
            <p:cNvSpPr txBox="1"/>
            <p:nvPr/>
          </p:nvSpPr>
          <p:spPr>
            <a:xfrm rot="67766">
              <a:off x="7572018" y="4101577"/>
              <a:ext cx="6159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time</a:t>
              </a:r>
              <a:endParaRPr/>
            </a:p>
          </p:txBody>
        </p:sp>
        <p:sp>
          <p:nvSpPr>
            <p:cNvPr id="3441" name="Google Shape;3441;p85"/>
            <p:cNvSpPr/>
            <p:nvPr/>
          </p:nvSpPr>
          <p:spPr>
            <a:xfrm>
              <a:off x="2032000" y="4348163"/>
              <a:ext cx="595313" cy="1538287"/>
            </a:xfrm>
            <a:custGeom>
              <a:rect b="b" l="l" r="r" t="t"/>
              <a:pathLst>
                <a:path extrusionOk="0" h="969" w="375">
                  <a:moveTo>
                    <a:pt x="375" y="0"/>
                  </a:moveTo>
                  <a:lnTo>
                    <a:pt x="0" y="485"/>
                  </a:lnTo>
                  <a:lnTo>
                    <a:pt x="375" y="969"/>
                  </a:lnTo>
                  <a:lnTo>
                    <a:pt x="375" y="0"/>
                  </a:lnTo>
                  <a:close/>
                </a:path>
              </a:pathLst>
            </a:custGeom>
            <a:gradFill>
              <a:gsLst>
                <a:gs pos="0">
                  <a:schemeClr val="dk1"/>
                </a:gs>
                <a:gs pos="100000">
                  <a:schemeClr val="lt1"/>
                </a:gs>
              </a:gsLst>
              <a:lin ang="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42" name="Google Shape;3442;p85"/>
            <p:cNvGrpSpPr/>
            <p:nvPr/>
          </p:nvGrpSpPr>
          <p:grpSpPr>
            <a:xfrm>
              <a:off x="293688" y="4986338"/>
              <a:ext cx="1666875" cy="314325"/>
              <a:chOff x="1614" y="1494"/>
              <a:chExt cx="1050" cy="198"/>
            </a:xfrm>
          </p:grpSpPr>
          <p:sp>
            <p:nvSpPr>
              <p:cNvPr id="3443" name="Google Shape;3443;p85"/>
              <p:cNvSpPr/>
              <p:nvPr/>
            </p:nvSpPr>
            <p:spPr>
              <a:xfrm>
                <a:off x="2358" y="1500"/>
                <a:ext cx="168" cy="17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44" name="Google Shape;3444;p85"/>
              <p:cNvSpPr/>
              <p:nvPr/>
            </p:nvSpPr>
            <p:spPr>
              <a:xfrm>
                <a:off x="1614" y="1494"/>
                <a:ext cx="896" cy="198"/>
              </a:xfrm>
              <a:custGeom>
                <a:rect b="b" l="l" r="r" t="t"/>
                <a:pathLst>
                  <a:path extrusionOk="0" h="198" w="896">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5" name="Google Shape;3445;p85"/>
              <p:cNvSpPr/>
              <p:nvPr/>
            </p:nvSpPr>
            <p:spPr>
              <a:xfrm>
                <a:off x="2502" y="1506"/>
                <a:ext cx="62" cy="16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446" name="Google Shape;3446;p85"/>
              <p:cNvCxnSpPr/>
              <p:nvPr/>
            </p:nvCxnSpPr>
            <p:spPr>
              <a:xfrm>
                <a:off x="2526" y="1584"/>
                <a:ext cx="138" cy="0"/>
              </a:xfrm>
              <a:prstGeom prst="straightConnector1">
                <a:avLst/>
              </a:prstGeom>
              <a:noFill/>
              <a:ln cap="flat" cmpd="sng" w="28575">
                <a:solidFill>
                  <a:schemeClr val="dk1"/>
                </a:solidFill>
                <a:prstDash val="solid"/>
                <a:round/>
                <a:headEnd len="med" w="med" type="none"/>
                <a:tailEnd len="med" w="med" type="none"/>
              </a:ln>
            </p:spPr>
          </p:cxnSp>
        </p:grpSp>
        <p:sp>
          <p:nvSpPr>
            <p:cNvPr id="3447" name="Google Shape;3447;p85"/>
            <p:cNvSpPr/>
            <p:nvPr/>
          </p:nvSpPr>
          <p:spPr>
            <a:xfrm>
              <a:off x="2803525" y="5040313"/>
              <a:ext cx="892175" cy="173037"/>
            </a:xfrm>
            <a:custGeom>
              <a:rect b="b" l="l" r="r" t="t"/>
              <a:pathLst>
                <a:path extrusionOk="0" h="266" w="562">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8" name="Google Shape;3448;p85"/>
            <p:cNvSpPr/>
            <p:nvPr/>
          </p:nvSpPr>
          <p:spPr>
            <a:xfrm>
              <a:off x="2846388" y="4270375"/>
              <a:ext cx="427037" cy="219075"/>
            </a:xfrm>
            <a:custGeom>
              <a:rect b="b" l="l" r="r" t="t"/>
              <a:pathLst>
                <a:path extrusionOk="0" h="266" w="562">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85"/>
            <p:cNvSpPr/>
            <p:nvPr/>
          </p:nvSpPr>
          <p:spPr>
            <a:xfrm>
              <a:off x="2755900" y="6069013"/>
              <a:ext cx="989013" cy="185737"/>
            </a:xfrm>
            <a:custGeom>
              <a:rect b="b" l="l" r="r" t="t"/>
              <a:pathLst>
                <a:path extrusionOk="0" h="117" w="623">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0" name="Google Shape;3450;p85"/>
            <p:cNvSpPr txBox="1"/>
            <p:nvPr/>
          </p:nvSpPr>
          <p:spPr>
            <a:xfrm>
              <a:off x="442913" y="5699125"/>
              <a:ext cx="12890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FDM cable</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86"/>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Truy cập ngẫu nhiên: Slotted ALOHA</a:t>
            </a:r>
            <a:endParaRPr/>
          </a:p>
        </p:txBody>
      </p:sp>
      <p:sp>
        <p:nvSpPr>
          <p:cNvPr id="3456" name="Google Shape;3456;p8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57" name="Google Shape;3457;p86"/>
          <p:cNvSpPr txBox="1"/>
          <p:nvPr>
            <p:ph idx="1" type="body"/>
          </p:nvPr>
        </p:nvSpPr>
        <p:spPr>
          <a:xfrm>
            <a:off x="740568" y="1639262"/>
            <a:ext cx="10887075" cy="2599686"/>
          </a:xfrm>
          <a:prstGeom prst="rect">
            <a:avLst/>
          </a:prstGeom>
          <a:noFill/>
          <a:ln>
            <a:noFill/>
          </a:ln>
        </p:spPr>
        <p:txBody>
          <a:bodyPr anchorCtr="0" anchor="t" bIns="45700" lIns="91425" spcFirstLastPara="1" rIns="91425" wrap="square" tIns="45700">
            <a:spAutoFit/>
          </a:bodyPr>
          <a:lstStyle/>
          <a:p>
            <a:pPr indent="-338138" lvl="0" marL="338138" rtl="0" algn="just">
              <a:lnSpc>
                <a:spcPct val="90000"/>
              </a:lnSpc>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Tất cả các frame có cùng kích thước.</a:t>
            </a:r>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Thời gian được chia thành các slot có kích thước bằng nhau (thời gian để truyền 1 frame).</a:t>
            </a:r>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Các node bắt đầu truyền chỉ ngay tại lúc bắt đầu slot.</a:t>
            </a:r>
            <a:endParaRPr sz="2400">
              <a:latin typeface="Times New Roman"/>
              <a:ea typeface="Times New Roman"/>
              <a:cs typeface="Times New Roman"/>
              <a:sym typeface="Times New Roman"/>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Các node được đồng bộ hóa.</a:t>
            </a:r>
            <a:endParaRPr sz="2400">
              <a:latin typeface="Times New Roman"/>
              <a:ea typeface="Times New Roman"/>
              <a:cs typeface="Times New Roman"/>
              <a:sym typeface="Times New Roman"/>
            </a:endParaRPr>
          </a:p>
          <a:p>
            <a:pPr indent="-338138" lvl="0" marL="338138" rtl="0" algn="just">
              <a:lnSpc>
                <a:spcPct val="90000"/>
              </a:lnSpc>
              <a:spcBef>
                <a:spcPts val="100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Nếu 2 hoặc nhiều node truyền trong slot, thì tất cả các node đều phát hiện đụng độ.</a:t>
            </a:r>
            <a:endParaRPr/>
          </a:p>
        </p:txBody>
      </p:sp>
      <p:grpSp>
        <p:nvGrpSpPr>
          <p:cNvPr id="3458" name="Google Shape;3458;p86"/>
          <p:cNvGrpSpPr/>
          <p:nvPr/>
        </p:nvGrpSpPr>
        <p:grpSpPr>
          <a:xfrm>
            <a:off x="3069431" y="4317696"/>
            <a:ext cx="6053138" cy="1938337"/>
            <a:chOff x="648" y="899"/>
            <a:chExt cx="3813" cy="1221"/>
          </a:xfrm>
        </p:grpSpPr>
        <p:grpSp>
          <p:nvGrpSpPr>
            <p:cNvPr id="3459" name="Google Shape;3459;p86"/>
            <p:cNvGrpSpPr/>
            <p:nvPr/>
          </p:nvGrpSpPr>
          <p:grpSpPr>
            <a:xfrm>
              <a:off x="1193" y="899"/>
              <a:ext cx="283" cy="192"/>
              <a:chOff x="1185" y="903"/>
              <a:chExt cx="283" cy="192"/>
            </a:xfrm>
          </p:grpSpPr>
          <p:sp>
            <p:nvSpPr>
              <p:cNvPr id="3460" name="Google Shape;3460;p86"/>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61" name="Google Shape;3461;p86"/>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462" name="Google Shape;3462;p86"/>
            <p:cNvGrpSpPr/>
            <p:nvPr/>
          </p:nvGrpSpPr>
          <p:grpSpPr>
            <a:xfrm>
              <a:off x="1811" y="901"/>
              <a:ext cx="283" cy="192"/>
              <a:chOff x="1185" y="903"/>
              <a:chExt cx="283" cy="192"/>
            </a:xfrm>
          </p:grpSpPr>
          <p:sp>
            <p:nvSpPr>
              <p:cNvPr id="3463" name="Google Shape;3463;p86"/>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64" name="Google Shape;3464;p86"/>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465" name="Google Shape;3465;p86"/>
            <p:cNvGrpSpPr/>
            <p:nvPr/>
          </p:nvGrpSpPr>
          <p:grpSpPr>
            <a:xfrm>
              <a:off x="2779" y="902"/>
              <a:ext cx="283" cy="192"/>
              <a:chOff x="1185" y="903"/>
              <a:chExt cx="283" cy="192"/>
            </a:xfrm>
          </p:grpSpPr>
          <p:sp>
            <p:nvSpPr>
              <p:cNvPr id="3466" name="Google Shape;3466;p86"/>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67" name="Google Shape;3467;p86"/>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468" name="Google Shape;3468;p86"/>
            <p:cNvGrpSpPr/>
            <p:nvPr/>
          </p:nvGrpSpPr>
          <p:grpSpPr>
            <a:xfrm>
              <a:off x="3419" y="899"/>
              <a:ext cx="283" cy="192"/>
              <a:chOff x="1185" y="903"/>
              <a:chExt cx="283" cy="192"/>
            </a:xfrm>
          </p:grpSpPr>
          <p:sp>
            <p:nvSpPr>
              <p:cNvPr id="3469" name="Google Shape;3469;p86"/>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70" name="Google Shape;3470;p86"/>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471" name="Google Shape;3471;p86"/>
            <p:cNvGrpSpPr/>
            <p:nvPr/>
          </p:nvGrpSpPr>
          <p:grpSpPr>
            <a:xfrm>
              <a:off x="1194" y="1225"/>
              <a:ext cx="283" cy="192"/>
              <a:chOff x="4584" y="1229"/>
              <a:chExt cx="283" cy="192"/>
            </a:xfrm>
          </p:grpSpPr>
          <p:sp>
            <p:nvSpPr>
              <p:cNvPr id="3472" name="Google Shape;3472;p86"/>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73" name="Google Shape;3473;p86"/>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474" name="Google Shape;3474;p86"/>
            <p:cNvGrpSpPr/>
            <p:nvPr/>
          </p:nvGrpSpPr>
          <p:grpSpPr>
            <a:xfrm>
              <a:off x="1195" y="1546"/>
              <a:ext cx="283" cy="192"/>
              <a:chOff x="4827" y="1591"/>
              <a:chExt cx="283" cy="192"/>
            </a:xfrm>
          </p:grpSpPr>
          <p:sp>
            <p:nvSpPr>
              <p:cNvPr id="3475" name="Google Shape;3475;p86"/>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76" name="Google Shape;3476;p86"/>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grpSp>
          <p:nvGrpSpPr>
            <p:cNvPr id="3477" name="Google Shape;3477;p86"/>
            <p:cNvGrpSpPr/>
            <p:nvPr/>
          </p:nvGrpSpPr>
          <p:grpSpPr>
            <a:xfrm>
              <a:off x="1817" y="1226"/>
              <a:ext cx="283" cy="192"/>
              <a:chOff x="4584" y="1229"/>
              <a:chExt cx="283" cy="192"/>
            </a:xfrm>
          </p:grpSpPr>
          <p:sp>
            <p:nvSpPr>
              <p:cNvPr id="3478" name="Google Shape;3478;p86"/>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79" name="Google Shape;3479;p86"/>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480" name="Google Shape;3480;p86"/>
            <p:cNvGrpSpPr/>
            <p:nvPr/>
          </p:nvGrpSpPr>
          <p:grpSpPr>
            <a:xfrm>
              <a:off x="2143" y="1227"/>
              <a:ext cx="283" cy="192"/>
              <a:chOff x="4584" y="1229"/>
              <a:chExt cx="283" cy="192"/>
            </a:xfrm>
          </p:grpSpPr>
          <p:sp>
            <p:nvSpPr>
              <p:cNvPr id="3481" name="Google Shape;3481;p86"/>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82" name="Google Shape;3482;p86"/>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483" name="Google Shape;3483;p86"/>
            <p:cNvGrpSpPr/>
            <p:nvPr/>
          </p:nvGrpSpPr>
          <p:grpSpPr>
            <a:xfrm>
              <a:off x="2780" y="1547"/>
              <a:ext cx="283" cy="192"/>
              <a:chOff x="4827" y="1591"/>
              <a:chExt cx="283" cy="192"/>
            </a:xfrm>
          </p:grpSpPr>
          <p:sp>
            <p:nvSpPr>
              <p:cNvPr id="3484" name="Google Shape;3484;p86"/>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85" name="Google Shape;3485;p86"/>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grpSp>
          <p:nvGrpSpPr>
            <p:cNvPr id="3486" name="Google Shape;3486;p86"/>
            <p:cNvGrpSpPr/>
            <p:nvPr/>
          </p:nvGrpSpPr>
          <p:grpSpPr>
            <a:xfrm>
              <a:off x="3732" y="1548"/>
              <a:ext cx="283" cy="192"/>
              <a:chOff x="4827" y="1591"/>
              <a:chExt cx="283" cy="192"/>
            </a:xfrm>
          </p:grpSpPr>
          <p:sp>
            <p:nvSpPr>
              <p:cNvPr id="3487" name="Google Shape;3487;p86"/>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88" name="Google Shape;3488;p86"/>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sp>
          <p:nvSpPr>
            <p:cNvPr id="3489" name="Google Shape;3489;p86"/>
            <p:cNvSpPr txBox="1"/>
            <p:nvPr/>
          </p:nvSpPr>
          <p:spPr>
            <a:xfrm>
              <a:off x="659" y="921"/>
              <a:ext cx="45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node 1</a:t>
              </a:r>
              <a:endParaRPr/>
            </a:p>
          </p:txBody>
        </p:sp>
        <p:sp>
          <p:nvSpPr>
            <p:cNvPr id="3490" name="Google Shape;3490;p86"/>
            <p:cNvSpPr txBox="1"/>
            <p:nvPr/>
          </p:nvSpPr>
          <p:spPr>
            <a:xfrm>
              <a:off x="648" y="1245"/>
              <a:ext cx="45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node 2</a:t>
              </a:r>
              <a:endParaRPr/>
            </a:p>
          </p:txBody>
        </p:sp>
        <p:sp>
          <p:nvSpPr>
            <p:cNvPr id="3491" name="Google Shape;3491;p86"/>
            <p:cNvSpPr txBox="1"/>
            <p:nvPr/>
          </p:nvSpPr>
          <p:spPr>
            <a:xfrm>
              <a:off x="677" y="1562"/>
              <a:ext cx="457"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node 3</a:t>
              </a:r>
              <a:endParaRPr/>
            </a:p>
          </p:txBody>
        </p:sp>
        <p:cxnSp>
          <p:nvCxnSpPr>
            <p:cNvPr id="3492" name="Google Shape;3492;p86"/>
            <p:cNvCxnSpPr/>
            <p:nvPr/>
          </p:nvCxnSpPr>
          <p:spPr>
            <a:xfrm>
              <a:off x="1179" y="1882"/>
              <a:ext cx="3282" cy="0"/>
            </a:xfrm>
            <a:prstGeom prst="straightConnector1">
              <a:avLst/>
            </a:prstGeom>
            <a:noFill/>
            <a:ln cap="flat" cmpd="sng" w="9525">
              <a:solidFill>
                <a:schemeClr val="dk1"/>
              </a:solidFill>
              <a:prstDash val="solid"/>
              <a:round/>
              <a:headEnd len="med" w="med" type="none"/>
              <a:tailEnd len="med" w="med" type="none"/>
            </a:ln>
          </p:spPr>
        </p:cxnSp>
        <p:cxnSp>
          <p:nvCxnSpPr>
            <p:cNvPr id="3493" name="Google Shape;3493;p86"/>
            <p:cNvCxnSpPr/>
            <p:nvPr/>
          </p:nvCxnSpPr>
          <p:spPr>
            <a:xfrm>
              <a:off x="1181"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4" name="Google Shape;3494;p86"/>
            <p:cNvCxnSpPr/>
            <p:nvPr/>
          </p:nvCxnSpPr>
          <p:spPr>
            <a:xfrm>
              <a:off x="1496"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5" name="Google Shape;3495;p86"/>
            <p:cNvCxnSpPr/>
            <p:nvPr/>
          </p:nvCxnSpPr>
          <p:spPr>
            <a:xfrm>
              <a:off x="1813"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6" name="Google Shape;3496;p86"/>
            <p:cNvCxnSpPr/>
            <p:nvPr/>
          </p:nvCxnSpPr>
          <p:spPr>
            <a:xfrm>
              <a:off x="2132"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7" name="Google Shape;3497;p86"/>
            <p:cNvCxnSpPr/>
            <p:nvPr/>
          </p:nvCxnSpPr>
          <p:spPr>
            <a:xfrm>
              <a:off x="2450"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8" name="Google Shape;3498;p86"/>
            <p:cNvCxnSpPr/>
            <p:nvPr/>
          </p:nvCxnSpPr>
          <p:spPr>
            <a:xfrm>
              <a:off x="2770"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499" name="Google Shape;3499;p86"/>
            <p:cNvCxnSpPr/>
            <p:nvPr/>
          </p:nvCxnSpPr>
          <p:spPr>
            <a:xfrm>
              <a:off x="3088"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00" name="Google Shape;3500;p86"/>
            <p:cNvCxnSpPr/>
            <p:nvPr/>
          </p:nvCxnSpPr>
          <p:spPr>
            <a:xfrm>
              <a:off x="3406"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501" name="Google Shape;3501;p86"/>
            <p:cNvCxnSpPr/>
            <p:nvPr/>
          </p:nvCxnSpPr>
          <p:spPr>
            <a:xfrm>
              <a:off x="3726" y="1815"/>
              <a:ext cx="0" cy="134"/>
            </a:xfrm>
            <a:prstGeom prst="straightConnector1">
              <a:avLst/>
            </a:prstGeom>
            <a:noFill/>
            <a:ln cap="flat" cmpd="sng" w="19050">
              <a:solidFill>
                <a:schemeClr val="dk1"/>
              </a:solidFill>
              <a:prstDash val="solid"/>
              <a:round/>
              <a:headEnd len="med" w="med" type="none"/>
              <a:tailEnd len="med" w="med" type="none"/>
            </a:ln>
          </p:spPr>
        </p:cxnSp>
        <p:cxnSp>
          <p:nvCxnSpPr>
            <p:cNvPr id="3502" name="Google Shape;3502;p86"/>
            <p:cNvCxnSpPr/>
            <p:nvPr/>
          </p:nvCxnSpPr>
          <p:spPr>
            <a:xfrm>
              <a:off x="4034" y="1813"/>
              <a:ext cx="0" cy="134"/>
            </a:xfrm>
            <a:prstGeom prst="straightConnector1">
              <a:avLst/>
            </a:prstGeom>
            <a:noFill/>
            <a:ln cap="flat" cmpd="sng" w="19050">
              <a:solidFill>
                <a:schemeClr val="dk1"/>
              </a:solidFill>
              <a:prstDash val="solid"/>
              <a:round/>
              <a:headEnd len="med" w="med" type="none"/>
              <a:tailEnd len="med" w="med" type="none"/>
            </a:ln>
          </p:spPr>
        </p:cxnSp>
        <p:sp>
          <p:nvSpPr>
            <p:cNvPr id="3503" name="Google Shape;3503;p86"/>
            <p:cNvSpPr txBox="1"/>
            <p:nvPr/>
          </p:nvSpPr>
          <p:spPr>
            <a:xfrm>
              <a:off x="1220" y="1883"/>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04" name="Google Shape;3504;p86"/>
            <p:cNvSpPr txBox="1"/>
            <p:nvPr/>
          </p:nvSpPr>
          <p:spPr>
            <a:xfrm>
              <a:off x="1862" y="1889"/>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05" name="Google Shape;3505;p86"/>
            <p:cNvSpPr txBox="1"/>
            <p:nvPr/>
          </p:nvSpPr>
          <p:spPr>
            <a:xfrm>
              <a:off x="2816" y="1889"/>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06" name="Google Shape;3506;p86"/>
            <p:cNvSpPr txBox="1"/>
            <p:nvPr/>
          </p:nvSpPr>
          <p:spPr>
            <a:xfrm>
              <a:off x="2186"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07" name="Google Shape;3507;p86"/>
            <p:cNvSpPr txBox="1"/>
            <p:nvPr/>
          </p:nvSpPr>
          <p:spPr>
            <a:xfrm>
              <a:off x="3446"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08" name="Google Shape;3508;p86"/>
            <p:cNvSpPr txBox="1"/>
            <p:nvPr/>
          </p:nvSpPr>
          <p:spPr>
            <a:xfrm>
              <a:off x="3752" y="1883"/>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09" name="Google Shape;3509;p86"/>
            <p:cNvSpPr txBox="1"/>
            <p:nvPr/>
          </p:nvSpPr>
          <p:spPr>
            <a:xfrm>
              <a:off x="1544" y="1883"/>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sp>
          <p:nvSpPr>
            <p:cNvPr id="3510" name="Google Shape;3510;p86"/>
            <p:cNvSpPr txBox="1"/>
            <p:nvPr/>
          </p:nvSpPr>
          <p:spPr>
            <a:xfrm>
              <a:off x="2504"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sp>
          <p:nvSpPr>
            <p:cNvPr id="3511" name="Google Shape;3511;p86"/>
            <p:cNvSpPr txBox="1"/>
            <p:nvPr/>
          </p:nvSpPr>
          <p:spPr>
            <a:xfrm>
              <a:off x="3134"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87"/>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Truy cập ngẫu nhiên: Slotted ALOHA</a:t>
            </a:r>
            <a:endParaRPr/>
          </a:p>
        </p:txBody>
      </p:sp>
      <p:sp>
        <p:nvSpPr>
          <p:cNvPr id="3517" name="Google Shape;3517;p8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518" name="Google Shape;3518;p87"/>
          <p:cNvGrpSpPr/>
          <p:nvPr/>
        </p:nvGrpSpPr>
        <p:grpSpPr>
          <a:xfrm>
            <a:off x="3066256" y="1780529"/>
            <a:ext cx="6056314" cy="1957387"/>
            <a:chOff x="646" y="887"/>
            <a:chExt cx="3815" cy="1233"/>
          </a:xfrm>
        </p:grpSpPr>
        <p:grpSp>
          <p:nvGrpSpPr>
            <p:cNvPr id="3519" name="Google Shape;3519;p87"/>
            <p:cNvGrpSpPr/>
            <p:nvPr/>
          </p:nvGrpSpPr>
          <p:grpSpPr>
            <a:xfrm>
              <a:off x="1193" y="899"/>
              <a:ext cx="283" cy="192"/>
              <a:chOff x="1185" y="903"/>
              <a:chExt cx="283" cy="192"/>
            </a:xfrm>
          </p:grpSpPr>
          <p:sp>
            <p:nvSpPr>
              <p:cNvPr id="3520" name="Google Shape;3520;p87"/>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21" name="Google Shape;3521;p87"/>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522" name="Google Shape;3522;p87"/>
            <p:cNvGrpSpPr/>
            <p:nvPr/>
          </p:nvGrpSpPr>
          <p:grpSpPr>
            <a:xfrm>
              <a:off x="1811" y="901"/>
              <a:ext cx="283" cy="192"/>
              <a:chOff x="1185" y="903"/>
              <a:chExt cx="283" cy="192"/>
            </a:xfrm>
          </p:grpSpPr>
          <p:sp>
            <p:nvSpPr>
              <p:cNvPr id="3523" name="Google Shape;3523;p87"/>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24" name="Google Shape;3524;p87"/>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525" name="Google Shape;3525;p87"/>
            <p:cNvGrpSpPr/>
            <p:nvPr/>
          </p:nvGrpSpPr>
          <p:grpSpPr>
            <a:xfrm>
              <a:off x="2779" y="902"/>
              <a:ext cx="283" cy="192"/>
              <a:chOff x="1185" y="903"/>
              <a:chExt cx="283" cy="192"/>
            </a:xfrm>
          </p:grpSpPr>
          <p:sp>
            <p:nvSpPr>
              <p:cNvPr id="3526" name="Google Shape;3526;p87"/>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27" name="Google Shape;3527;p87"/>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528" name="Google Shape;3528;p87"/>
            <p:cNvGrpSpPr/>
            <p:nvPr/>
          </p:nvGrpSpPr>
          <p:grpSpPr>
            <a:xfrm>
              <a:off x="3419" y="899"/>
              <a:ext cx="283" cy="192"/>
              <a:chOff x="1185" y="903"/>
              <a:chExt cx="283" cy="192"/>
            </a:xfrm>
          </p:grpSpPr>
          <p:sp>
            <p:nvSpPr>
              <p:cNvPr id="3529" name="Google Shape;3529;p87"/>
              <p:cNvSpPr/>
              <p:nvPr/>
            </p:nvSpPr>
            <p:spPr>
              <a:xfrm>
                <a:off x="1185" y="924"/>
                <a:ext cx="283" cy="169"/>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30" name="Google Shape;3530;p87"/>
              <p:cNvSpPr txBox="1"/>
              <p:nvPr/>
            </p:nvSpPr>
            <p:spPr>
              <a:xfrm>
                <a:off x="1236" y="903"/>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1</a:t>
                </a:r>
                <a:endParaRPr/>
              </a:p>
            </p:txBody>
          </p:sp>
        </p:grpSp>
        <p:grpSp>
          <p:nvGrpSpPr>
            <p:cNvPr id="3531" name="Google Shape;3531;p87"/>
            <p:cNvGrpSpPr/>
            <p:nvPr/>
          </p:nvGrpSpPr>
          <p:grpSpPr>
            <a:xfrm>
              <a:off x="1194" y="1225"/>
              <a:ext cx="283" cy="192"/>
              <a:chOff x="4584" y="1229"/>
              <a:chExt cx="283" cy="192"/>
            </a:xfrm>
          </p:grpSpPr>
          <p:sp>
            <p:nvSpPr>
              <p:cNvPr id="3532" name="Google Shape;3532;p87"/>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33" name="Google Shape;3533;p87"/>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534" name="Google Shape;3534;p87"/>
            <p:cNvGrpSpPr/>
            <p:nvPr/>
          </p:nvGrpSpPr>
          <p:grpSpPr>
            <a:xfrm>
              <a:off x="1195" y="1546"/>
              <a:ext cx="283" cy="192"/>
              <a:chOff x="4827" y="1591"/>
              <a:chExt cx="283" cy="192"/>
            </a:xfrm>
          </p:grpSpPr>
          <p:sp>
            <p:nvSpPr>
              <p:cNvPr id="3535" name="Google Shape;3535;p87"/>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36" name="Google Shape;3536;p87"/>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grpSp>
          <p:nvGrpSpPr>
            <p:cNvPr id="3537" name="Google Shape;3537;p87"/>
            <p:cNvGrpSpPr/>
            <p:nvPr/>
          </p:nvGrpSpPr>
          <p:grpSpPr>
            <a:xfrm>
              <a:off x="1817" y="1226"/>
              <a:ext cx="283" cy="192"/>
              <a:chOff x="4584" y="1229"/>
              <a:chExt cx="283" cy="192"/>
            </a:xfrm>
          </p:grpSpPr>
          <p:sp>
            <p:nvSpPr>
              <p:cNvPr id="3538" name="Google Shape;3538;p87"/>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39" name="Google Shape;3539;p87"/>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540" name="Google Shape;3540;p87"/>
            <p:cNvGrpSpPr/>
            <p:nvPr/>
          </p:nvGrpSpPr>
          <p:grpSpPr>
            <a:xfrm>
              <a:off x="2143" y="1227"/>
              <a:ext cx="283" cy="192"/>
              <a:chOff x="4584" y="1229"/>
              <a:chExt cx="283" cy="192"/>
            </a:xfrm>
          </p:grpSpPr>
          <p:sp>
            <p:nvSpPr>
              <p:cNvPr id="3541" name="Google Shape;3541;p87"/>
              <p:cNvSpPr/>
              <p:nvPr/>
            </p:nvSpPr>
            <p:spPr>
              <a:xfrm>
                <a:off x="4584" y="1247"/>
                <a:ext cx="283" cy="169"/>
              </a:xfrm>
              <a:prstGeom prst="rect">
                <a:avLst/>
              </a:prstGeom>
              <a:solidFill>
                <a:srgbClr val="33CC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42" name="Google Shape;3542;p87"/>
              <p:cNvSpPr txBox="1"/>
              <p:nvPr/>
            </p:nvSpPr>
            <p:spPr>
              <a:xfrm>
                <a:off x="4636" y="1229"/>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2</a:t>
                </a:r>
                <a:endParaRPr/>
              </a:p>
            </p:txBody>
          </p:sp>
        </p:grpSp>
        <p:grpSp>
          <p:nvGrpSpPr>
            <p:cNvPr id="3543" name="Google Shape;3543;p87"/>
            <p:cNvGrpSpPr/>
            <p:nvPr/>
          </p:nvGrpSpPr>
          <p:grpSpPr>
            <a:xfrm>
              <a:off x="2780" y="1547"/>
              <a:ext cx="283" cy="192"/>
              <a:chOff x="4827" y="1591"/>
              <a:chExt cx="283" cy="192"/>
            </a:xfrm>
          </p:grpSpPr>
          <p:sp>
            <p:nvSpPr>
              <p:cNvPr id="3544" name="Google Shape;3544;p87"/>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45" name="Google Shape;3545;p87"/>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grpSp>
          <p:nvGrpSpPr>
            <p:cNvPr id="3546" name="Google Shape;3546;p87"/>
            <p:cNvGrpSpPr/>
            <p:nvPr/>
          </p:nvGrpSpPr>
          <p:grpSpPr>
            <a:xfrm>
              <a:off x="3732" y="1548"/>
              <a:ext cx="283" cy="192"/>
              <a:chOff x="4827" y="1591"/>
              <a:chExt cx="283" cy="192"/>
            </a:xfrm>
          </p:grpSpPr>
          <p:sp>
            <p:nvSpPr>
              <p:cNvPr id="3547" name="Google Shape;3547;p87"/>
              <p:cNvSpPr/>
              <p:nvPr/>
            </p:nvSpPr>
            <p:spPr>
              <a:xfrm>
                <a:off x="4827" y="1609"/>
                <a:ext cx="283" cy="169"/>
              </a:xfrm>
              <a:prstGeom prst="rect">
                <a:avLst/>
              </a:prstGeom>
              <a:solidFill>
                <a:srgbClr val="D6009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548" name="Google Shape;3548;p87"/>
              <p:cNvSpPr txBox="1"/>
              <p:nvPr/>
            </p:nvSpPr>
            <p:spPr>
              <a:xfrm>
                <a:off x="4872" y="1591"/>
                <a:ext cx="178"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3</a:t>
                </a:r>
                <a:endParaRPr/>
              </a:p>
            </p:txBody>
          </p:sp>
        </p:grpSp>
        <p:sp>
          <p:nvSpPr>
            <p:cNvPr id="3549" name="Google Shape;3549;p87"/>
            <p:cNvSpPr txBox="1"/>
            <p:nvPr/>
          </p:nvSpPr>
          <p:spPr>
            <a:xfrm>
              <a:off x="658" y="887"/>
              <a:ext cx="465" cy="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imes New Roman"/>
                  <a:ea typeface="Times New Roman"/>
                  <a:cs typeface="Times New Roman"/>
                  <a:sym typeface="Times New Roman"/>
                </a:rPr>
                <a:t>node 1</a:t>
              </a:r>
              <a:endParaRPr/>
            </a:p>
          </p:txBody>
        </p:sp>
        <p:sp>
          <p:nvSpPr>
            <p:cNvPr id="3550" name="Google Shape;3550;p87"/>
            <p:cNvSpPr txBox="1"/>
            <p:nvPr/>
          </p:nvSpPr>
          <p:spPr>
            <a:xfrm>
              <a:off x="647" y="1211"/>
              <a:ext cx="465" cy="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imes New Roman"/>
                  <a:ea typeface="Times New Roman"/>
                  <a:cs typeface="Times New Roman"/>
                  <a:sym typeface="Times New Roman"/>
                </a:rPr>
                <a:t>node 2</a:t>
              </a:r>
              <a:endParaRPr/>
            </a:p>
          </p:txBody>
        </p:sp>
        <p:sp>
          <p:nvSpPr>
            <p:cNvPr id="3551" name="Google Shape;3551;p87"/>
            <p:cNvSpPr txBox="1"/>
            <p:nvPr/>
          </p:nvSpPr>
          <p:spPr>
            <a:xfrm>
              <a:off x="646" y="1529"/>
              <a:ext cx="465" cy="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dk1"/>
                  </a:solidFill>
                  <a:latin typeface="Times New Roman"/>
                  <a:ea typeface="Times New Roman"/>
                  <a:cs typeface="Times New Roman"/>
                  <a:sym typeface="Times New Roman"/>
                </a:rPr>
                <a:t>node 3</a:t>
              </a:r>
              <a:endParaRPr/>
            </a:p>
          </p:txBody>
        </p:sp>
        <p:cxnSp>
          <p:nvCxnSpPr>
            <p:cNvPr id="3552" name="Google Shape;3552;p87"/>
            <p:cNvCxnSpPr/>
            <p:nvPr/>
          </p:nvCxnSpPr>
          <p:spPr>
            <a:xfrm>
              <a:off x="1179" y="1882"/>
              <a:ext cx="3282" cy="0"/>
            </a:xfrm>
            <a:prstGeom prst="straightConnector1">
              <a:avLst/>
            </a:prstGeom>
            <a:noFill/>
            <a:ln cap="flat" cmpd="sng" w="9525">
              <a:solidFill>
                <a:schemeClr val="dk1"/>
              </a:solidFill>
              <a:prstDash val="solid"/>
              <a:round/>
              <a:headEnd len="med" w="med" type="none"/>
              <a:tailEnd len="med" w="med" type="none"/>
            </a:ln>
          </p:spPr>
        </p:cxnSp>
        <p:cxnSp>
          <p:nvCxnSpPr>
            <p:cNvPr id="3553" name="Google Shape;3553;p87"/>
            <p:cNvCxnSpPr/>
            <p:nvPr/>
          </p:nvCxnSpPr>
          <p:spPr>
            <a:xfrm>
              <a:off x="1181"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4" name="Google Shape;3554;p87"/>
            <p:cNvCxnSpPr/>
            <p:nvPr/>
          </p:nvCxnSpPr>
          <p:spPr>
            <a:xfrm>
              <a:off x="1496"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5" name="Google Shape;3555;p87"/>
            <p:cNvCxnSpPr/>
            <p:nvPr/>
          </p:nvCxnSpPr>
          <p:spPr>
            <a:xfrm>
              <a:off x="1813"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6" name="Google Shape;3556;p87"/>
            <p:cNvCxnSpPr/>
            <p:nvPr/>
          </p:nvCxnSpPr>
          <p:spPr>
            <a:xfrm>
              <a:off x="2132"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7" name="Google Shape;3557;p87"/>
            <p:cNvCxnSpPr/>
            <p:nvPr/>
          </p:nvCxnSpPr>
          <p:spPr>
            <a:xfrm>
              <a:off x="2450"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8" name="Google Shape;3558;p87"/>
            <p:cNvCxnSpPr/>
            <p:nvPr/>
          </p:nvCxnSpPr>
          <p:spPr>
            <a:xfrm>
              <a:off x="2770"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59" name="Google Shape;3559;p87"/>
            <p:cNvCxnSpPr/>
            <p:nvPr/>
          </p:nvCxnSpPr>
          <p:spPr>
            <a:xfrm>
              <a:off x="3088" y="1819"/>
              <a:ext cx="0" cy="134"/>
            </a:xfrm>
            <a:prstGeom prst="straightConnector1">
              <a:avLst/>
            </a:prstGeom>
            <a:noFill/>
            <a:ln cap="flat" cmpd="sng" w="19050">
              <a:solidFill>
                <a:schemeClr val="dk1"/>
              </a:solidFill>
              <a:prstDash val="solid"/>
              <a:round/>
              <a:headEnd len="med" w="med" type="none"/>
              <a:tailEnd len="med" w="med" type="none"/>
            </a:ln>
          </p:spPr>
        </p:cxnSp>
        <p:cxnSp>
          <p:nvCxnSpPr>
            <p:cNvPr id="3560" name="Google Shape;3560;p87"/>
            <p:cNvCxnSpPr/>
            <p:nvPr/>
          </p:nvCxnSpPr>
          <p:spPr>
            <a:xfrm>
              <a:off x="3406" y="1817"/>
              <a:ext cx="0" cy="134"/>
            </a:xfrm>
            <a:prstGeom prst="straightConnector1">
              <a:avLst/>
            </a:prstGeom>
            <a:noFill/>
            <a:ln cap="flat" cmpd="sng" w="19050">
              <a:solidFill>
                <a:schemeClr val="dk1"/>
              </a:solidFill>
              <a:prstDash val="solid"/>
              <a:round/>
              <a:headEnd len="med" w="med" type="none"/>
              <a:tailEnd len="med" w="med" type="none"/>
            </a:ln>
          </p:spPr>
        </p:cxnSp>
        <p:cxnSp>
          <p:nvCxnSpPr>
            <p:cNvPr id="3561" name="Google Shape;3561;p87"/>
            <p:cNvCxnSpPr/>
            <p:nvPr/>
          </p:nvCxnSpPr>
          <p:spPr>
            <a:xfrm>
              <a:off x="3726" y="1815"/>
              <a:ext cx="0" cy="134"/>
            </a:xfrm>
            <a:prstGeom prst="straightConnector1">
              <a:avLst/>
            </a:prstGeom>
            <a:noFill/>
            <a:ln cap="flat" cmpd="sng" w="19050">
              <a:solidFill>
                <a:schemeClr val="dk1"/>
              </a:solidFill>
              <a:prstDash val="solid"/>
              <a:round/>
              <a:headEnd len="med" w="med" type="none"/>
              <a:tailEnd len="med" w="med" type="none"/>
            </a:ln>
          </p:spPr>
        </p:cxnSp>
        <p:cxnSp>
          <p:nvCxnSpPr>
            <p:cNvPr id="3562" name="Google Shape;3562;p87"/>
            <p:cNvCxnSpPr/>
            <p:nvPr/>
          </p:nvCxnSpPr>
          <p:spPr>
            <a:xfrm>
              <a:off x="4034" y="1813"/>
              <a:ext cx="0" cy="134"/>
            </a:xfrm>
            <a:prstGeom prst="straightConnector1">
              <a:avLst/>
            </a:prstGeom>
            <a:noFill/>
            <a:ln cap="flat" cmpd="sng" w="19050">
              <a:solidFill>
                <a:schemeClr val="dk1"/>
              </a:solidFill>
              <a:prstDash val="solid"/>
              <a:round/>
              <a:headEnd len="med" w="med" type="none"/>
              <a:tailEnd len="med" w="med" type="none"/>
            </a:ln>
          </p:spPr>
        </p:cxnSp>
        <p:sp>
          <p:nvSpPr>
            <p:cNvPr id="3563" name="Google Shape;3563;p87"/>
            <p:cNvSpPr txBox="1"/>
            <p:nvPr/>
          </p:nvSpPr>
          <p:spPr>
            <a:xfrm>
              <a:off x="1220" y="1883"/>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64" name="Google Shape;3564;p87"/>
            <p:cNvSpPr txBox="1"/>
            <p:nvPr/>
          </p:nvSpPr>
          <p:spPr>
            <a:xfrm>
              <a:off x="1862" y="1889"/>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65" name="Google Shape;3565;p87"/>
            <p:cNvSpPr txBox="1"/>
            <p:nvPr/>
          </p:nvSpPr>
          <p:spPr>
            <a:xfrm>
              <a:off x="2816" y="1889"/>
              <a:ext cx="220"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C</a:t>
              </a:r>
              <a:endParaRPr/>
            </a:p>
          </p:txBody>
        </p:sp>
        <p:sp>
          <p:nvSpPr>
            <p:cNvPr id="3566" name="Google Shape;3566;p87"/>
            <p:cNvSpPr txBox="1"/>
            <p:nvPr/>
          </p:nvSpPr>
          <p:spPr>
            <a:xfrm>
              <a:off x="2186"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67" name="Google Shape;3567;p87"/>
            <p:cNvSpPr txBox="1"/>
            <p:nvPr/>
          </p:nvSpPr>
          <p:spPr>
            <a:xfrm>
              <a:off x="3446"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68" name="Google Shape;3568;p87"/>
            <p:cNvSpPr txBox="1"/>
            <p:nvPr/>
          </p:nvSpPr>
          <p:spPr>
            <a:xfrm>
              <a:off x="3752" y="1883"/>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S</a:t>
              </a:r>
              <a:endParaRPr/>
            </a:p>
          </p:txBody>
        </p:sp>
        <p:sp>
          <p:nvSpPr>
            <p:cNvPr id="3569" name="Google Shape;3569;p87"/>
            <p:cNvSpPr txBox="1"/>
            <p:nvPr/>
          </p:nvSpPr>
          <p:spPr>
            <a:xfrm>
              <a:off x="1544" y="1883"/>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sp>
          <p:nvSpPr>
            <p:cNvPr id="3570" name="Google Shape;3570;p87"/>
            <p:cNvSpPr txBox="1"/>
            <p:nvPr/>
          </p:nvSpPr>
          <p:spPr>
            <a:xfrm>
              <a:off x="2504"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sp>
          <p:nvSpPr>
            <p:cNvPr id="3571" name="Google Shape;3571;p87"/>
            <p:cNvSpPr txBox="1"/>
            <p:nvPr/>
          </p:nvSpPr>
          <p:spPr>
            <a:xfrm>
              <a:off x="3134" y="1889"/>
              <a:ext cx="21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000099"/>
                  </a:solidFill>
                  <a:latin typeface="Arial"/>
                  <a:ea typeface="Arial"/>
                  <a:cs typeface="Arial"/>
                  <a:sym typeface="Arial"/>
                </a:rPr>
                <a:t>E</a:t>
              </a:r>
              <a:endParaRPr/>
            </a:p>
          </p:txBody>
        </p:sp>
      </p:grpSp>
      <p:sp>
        <p:nvSpPr>
          <p:cNvPr id="3572" name="Google Shape;3572;p87"/>
          <p:cNvSpPr txBox="1"/>
          <p:nvPr/>
        </p:nvSpPr>
        <p:spPr>
          <a:xfrm>
            <a:off x="659743" y="3636697"/>
            <a:ext cx="5353942"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400">
                <a:solidFill>
                  <a:srgbClr val="FF0000"/>
                </a:solidFill>
                <a:latin typeface="Times New Roman"/>
                <a:ea typeface="Times New Roman"/>
                <a:cs typeface="Times New Roman"/>
                <a:sym typeface="Times New Roman"/>
              </a:rPr>
              <a:t>Ưu điểm:</a:t>
            </a:r>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Node đơn kích hoạt có thể truyền liên tục với tốc độ tối đa của kênh.</a:t>
            </a:r>
            <a:endParaRPr sz="2400">
              <a:solidFill>
                <a:schemeClr val="dk1"/>
              </a:solidFill>
              <a:latin typeface="Times New Roman"/>
              <a:ea typeface="Times New Roman"/>
              <a:cs typeface="Times New Roman"/>
              <a:sym typeface="Times New Roman"/>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Phân cấp cao: chỉ có các slot trong các node cần được đồng bộ.</a:t>
            </a:r>
            <a:endParaRPr sz="2400">
              <a:solidFill>
                <a:schemeClr val="dk1"/>
              </a:solidFill>
              <a:latin typeface="Times New Roman"/>
              <a:ea typeface="Times New Roman"/>
              <a:cs typeface="Times New Roman"/>
              <a:sym typeface="Times New Roman"/>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Đơn giản.</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573" name="Google Shape;3573;p87"/>
          <p:cNvSpPr txBox="1"/>
          <p:nvPr/>
        </p:nvSpPr>
        <p:spPr>
          <a:xfrm>
            <a:off x="6209408" y="3634568"/>
            <a:ext cx="5353942"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400">
                <a:solidFill>
                  <a:srgbClr val="FF0000"/>
                </a:solidFill>
                <a:latin typeface="Times New Roman"/>
                <a:ea typeface="Times New Roman"/>
                <a:cs typeface="Times New Roman"/>
                <a:sym typeface="Times New Roman"/>
              </a:rPr>
              <a:t>Nhược điểm:</a:t>
            </a:r>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Đụng độ, lãng phí slot.</a:t>
            </a:r>
            <a:endParaRPr sz="2400">
              <a:solidFill>
                <a:schemeClr val="dk1"/>
              </a:solidFill>
              <a:latin typeface="Times New Roman"/>
              <a:ea typeface="Times New Roman"/>
              <a:cs typeface="Times New Roman"/>
              <a:sym typeface="Times New Roman"/>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Các slot nhàn rỗi.</a:t>
            </a:r>
            <a:endParaRPr sz="2400">
              <a:solidFill>
                <a:schemeClr val="dk1"/>
              </a:solidFill>
              <a:latin typeface="Times New Roman"/>
              <a:ea typeface="Times New Roman"/>
              <a:cs typeface="Times New Roman"/>
              <a:sym typeface="Times New Roman"/>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Các node có thể phát hiện đụng độ trong thời gian ít hơn để truyền packet.</a:t>
            </a:r>
            <a:endParaRPr sz="2400">
              <a:solidFill>
                <a:schemeClr val="dk1"/>
              </a:solidFill>
              <a:latin typeface="Times New Roman"/>
              <a:ea typeface="Times New Roman"/>
              <a:cs typeface="Times New Roman"/>
              <a:sym typeface="Times New Roman"/>
            </a:endParaRPr>
          </a:p>
          <a:p>
            <a:pPr indent="-338138" lvl="0" marL="338138" marR="0" rtl="0" algn="just">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Đồng bộ hóa.</a:t>
            </a:r>
            <a:endParaRPr/>
          </a:p>
          <a:p>
            <a:pPr indent="0" lvl="0" marL="0" marR="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sp>
        <p:nvSpPr>
          <p:cNvPr id="3578" name="Google Shape;3578;p88"/>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Truy cập ngẫu nhiên: ALOHA</a:t>
            </a:r>
            <a:endParaRPr/>
          </a:p>
        </p:txBody>
      </p:sp>
      <p:sp>
        <p:nvSpPr>
          <p:cNvPr id="3579" name="Google Shape;3579;p8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80" name="Google Shape;3580;p88"/>
          <p:cNvSpPr txBox="1"/>
          <p:nvPr/>
        </p:nvSpPr>
        <p:spPr>
          <a:xfrm>
            <a:off x="838199" y="1756513"/>
            <a:ext cx="10515600" cy="1672487"/>
          </a:xfrm>
          <a:prstGeom prst="rect">
            <a:avLst/>
          </a:prstGeom>
          <a:noFill/>
          <a:ln>
            <a:noFill/>
          </a:ln>
        </p:spPr>
        <p:txBody>
          <a:bodyPr anchorCtr="0" anchor="t" bIns="45700" lIns="91425" spcFirstLastPara="1" rIns="91425" wrap="square" tIns="45700">
            <a:noAutofit/>
          </a:bodyPr>
          <a:lstStyle/>
          <a:p>
            <a:pPr indent="-338138" lvl="0" marL="338138" marR="0" rtl="0" algn="l">
              <a:lnSpc>
                <a:spcPct val="90000"/>
              </a:lnSpc>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Đơn giản, không đồng bộ.</a:t>
            </a:r>
            <a:endParaRPr sz="2800">
              <a:solidFill>
                <a:schemeClr val="dk1"/>
              </a:solidFill>
              <a:latin typeface="Times New Roman"/>
              <a:ea typeface="Times New Roman"/>
              <a:cs typeface="Times New Roman"/>
              <a:sym typeface="Times New Roman"/>
            </a:endParaRPr>
          </a:p>
          <a:p>
            <a:pPr indent="-338138" lvl="0" marL="338138" marR="0" rtl="0" algn="l">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Khi frame đầu tiên đến: truyền lập tức.</a:t>
            </a:r>
            <a:endParaRPr sz="2800">
              <a:solidFill>
                <a:schemeClr val="dk1"/>
              </a:solidFill>
              <a:latin typeface="Times New Roman"/>
              <a:ea typeface="Times New Roman"/>
              <a:cs typeface="Times New Roman"/>
              <a:sym typeface="Times New Roman"/>
            </a:endParaRPr>
          </a:p>
          <a:p>
            <a:pPr indent="-338138" lvl="0" marL="338138" marR="0" rtl="0" algn="l">
              <a:lnSpc>
                <a:spcPct val="90000"/>
              </a:lnSpc>
              <a:spcBef>
                <a:spcPts val="100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Khả năng đụng độ tăng.</a:t>
            </a:r>
            <a:endParaRPr/>
          </a:p>
        </p:txBody>
      </p:sp>
      <p:pic>
        <p:nvPicPr>
          <p:cNvPr descr="5" id="3581" name="Google Shape;3581;p88"/>
          <p:cNvPicPr preferRelativeResize="0"/>
          <p:nvPr/>
        </p:nvPicPr>
        <p:blipFill rotWithShape="1">
          <a:blip r:embed="rId3">
            <a:alphaModFix/>
          </a:blip>
          <a:srcRect b="0" l="0" r="0" t="0"/>
          <a:stretch/>
        </p:blipFill>
        <p:spPr>
          <a:xfrm>
            <a:off x="2955924" y="3429000"/>
            <a:ext cx="6280150" cy="2543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sp>
        <p:nvSpPr>
          <p:cNvPr id="3586" name="Google Shape;3586;p89"/>
          <p:cNvSpPr txBox="1"/>
          <p:nvPr>
            <p:ph type="title"/>
          </p:nvPr>
        </p:nvSpPr>
        <p:spPr>
          <a:xfrm>
            <a:off x="652462" y="1003196"/>
            <a:ext cx="10887074" cy="94127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Truy cập ngẫu nhiên: CSMA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(Carrier Sense Multiple Access)</a:t>
            </a:r>
            <a:endParaRPr/>
          </a:p>
        </p:txBody>
      </p:sp>
      <p:sp>
        <p:nvSpPr>
          <p:cNvPr id="3587" name="Google Shape;3587;p8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88" name="Google Shape;3588;p89"/>
          <p:cNvSpPr txBox="1"/>
          <p:nvPr/>
        </p:nvSpPr>
        <p:spPr>
          <a:xfrm>
            <a:off x="838199" y="1756513"/>
            <a:ext cx="10515600" cy="1672487"/>
          </a:xfrm>
          <a:prstGeom prst="rect">
            <a:avLst/>
          </a:prstGeom>
          <a:noFill/>
          <a:ln>
            <a:noFill/>
          </a:ln>
        </p:spPr>
        <p:txBody>
          <a:bodyPr anchorCtr="0" anchor="t" bIns="45700" lIns="91425" spcFirstLastPara="1" rIns="91425" wrap="square" tIns="45700">
            <a:noAutofit/>
          </a:bodyPr>
          <a:lstStyle/>
          <a:p>
            <a:pPr indent="-160338" lvl="0" marL="338138" marR="0" rtl="0" algn="l">
              <a:lnSpc>
                <a:spcPct val="90000"/>
              </a:lnSpc>
              <a:spcBef>
                <a:spcPts val="0"/>
              </a:spcBef>
              <a:spcAft>
                <a:spcPts val="0"/>
              </a:spcAft>
              <a:buClr>
                <a:schemeClr val="dk1"/>
              </a:buClr>
              <a:buSzPts val="2800"/>
              <a:buFont typeface="Noto Sans Symbols"/>
              <a:buNone/>
            </a:pPr>
            <a:r>
              <a:t/>
            </a:r>
            <a:endParaRPr sz="2800">
              <a:solidFill>
                <a:schemeClr val="dk1"/>
              </a:solidFill>
              <a:latin typeface="Times New Roman"/>
              <a:ea typeface="Times New Roman"/>
              <a:cs typeface="Times New Roman"/>
              <a:sym typeface="Times New Roman"/>
            </a:endParaRPr>
          </a:p>
        </p:txBody>
      </p:sp>
      <p:sp>
        <p:nvSpPr>
          <p:cNvPr id="3589" name="Google Shape;3589;p89"/>
          <p:cNvSpPr txBox="1"/>
          <p:nvPr/>
        </p:nvSpPr>
        <p:spPr>
          <a:xfrm>
            <a:off x="740283" y="2246384"/>
            <a:ext cx="6944832" cy="4351338"/>
          </a:xfrm>
          <a:prstGeom prst="rect">
            <a:avLst/>
          </a:prstGeom>
          <a:noFill/>
          <a:ln>
            <a:noFill/>
          </a:ln>
        </p:spPr>
        <p:txBody>
          <a:bodyPr anchorCtr="0" anchor="t" bIns="45700" lIns="91425" spcFirstLastPara="1" rIns="91425" wrap="square" tIns="45700">
            <a:noAutofit/>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Lắng nghe trước khi truyền.</a:t>
            </a:r>
            <a:endParaRPr sz="2800">
              <a:solidFill>
                <a:schemeClr val="dk1"/>
              </a:solidFill>
              <a:latin typeface="Calibri"/>
              <a:ea typeface="Calibri"/>
              <a:cs typeface="Calibri"/>
              <a:sym typeface="Calibri"/>
            </a:endParaRPr>
          </a:p>
          <a:p>
            <a:pPr indent="-341313" lvl="1" marL="63341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Nếu kênh nhàn rỗi: truyền toàn bộ frame.</a:t>
            </a:r>
            <a:endParaRPr b="0" i="0" sz="2400" u="none" cap="none" strike="noStrike">
              <a:solidFill>
                <a:schemeClr val="dk1"/>
              </a:solidFill>
              <a:latin typeface="Calibri"/>
              <a:ea typeface="Calibri"/>
              <a:cs typeface="Calibri"/>
              <a:sym typeface="Calibri"/>
            </a:endParaRPr>
          </a:p>
          <a:p>
            <a:pPr indent="-341313" lvl="1" marL="633413" marR="0" rtl="0" algn="just">
              <a:lnSpc>
                <a:spcPct val="90000"/>
              </a:lnSpc>
              <a:spcBef>
                <a:spcPts val="5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Nếu kênh truyền bận: trì hoãn kênh.</a:t>
            </a:r>
            <a:endParaRPr b="0" i="0" sz="2400" u="none" cap="none" strike="noStrike">
              <a:solidFill>
                <a:schemeClr val="dk1"/>
              </a:solidFill>
              <a:latin typeface="Calibri"/>
              <a:ea typeface="Calibri"/>
              <a:cs typeface="Calibri"/>
              <a:sym typeface="Calibri"/>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Trễ lan truyền: 2 node không nghe thấy quá trình truyền lẫn nhau.</a:t>
            </a:r>
            <a:endParaRPr sz="2800">
              <a:solidFill>
                <a:schemeClr val="dk1"/>
              </a:solidFill>
              <a:latin typeface="Calibri"/>
              <a:ea typeface="Calibri"/>
              <a:cs typeface="Calibri"/>
              <a:sym typeface="Calibri"/>
            </a:endParaRPr>
          </a:p>
          <a:p>
            <a:pPr indent="-228600" lvl="0" marL="228600"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Toàn bộ thời gian truyền packet bị lãng phí.</a:t>
            </a:r>
            <a:endParaRPr/>
          </a:p>
        </p:txBody>
      </p:sp>
      <p:pic>
        <p:nvPicPr>
          <p:cNvPr descr="4th Edition: Chapter 1" id="3590" name="Google Shape;3590;p89"/>
          <p:cNvPicPr preferRelativeResize="0"/>
          <p:nvPr/>
        </p:nvPicPr>
        <p:blipFill rotWithShape="1">
          <a:blip r:embed="rId3">
            <a:alphaModFix/>
          </a:blip>
          <a:srcRect b="0" l="0" r="0" t="0"/>
          <a:stretch/>
        </p:blipFill>
        <p:spPr>
          <a:xfrm>
            <a:off x="7906043" y="2015854"/>
            <a:ext cx="3545672" cy="41794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
          <p:cNvSpPr txBox="1"/>
          <p:nvPr>
            <p:ph type="title"/>
          </p:nvPr>
        </p:nvSpPr>
        <p:spPr>
          <a:xfrm>
            <a:off x="676276" y="1000125"/>
            <a:ext cx="10887074"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4.2 Mạng chuyển gói (Datagram Network)</a:t>
            </a:r>
            <a:endParaRPr/>
          </a:p>
        </p:txBody>
      </p:sp>
      <p:sp>
        <p:nvSpPr>
          <p:cNvPr id="746" name="Google Shape;746;p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47" name="Google Shape;747;p9"/>
          <p:cNvSpPr txBox="1"/>
          <p:nvPr>
            <p:ph idx="1" type="body"/>
          </p:nvPr>
        </p:nvSpPr>
        <p:spPr>
          <a:xfrm>
            <a:off x="676275" y="1714500"/>
            <a:ext cx="10887075" cy="1155309"/>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Không thiết lập cuộc gọi tại tầng network.</a:t>
            </a:r>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Times New Roman"/>
                <a:ea typeface="Times New Roman"/>
                <a:cs typeface="Times New Roman"/>
                <a:sym typeface="Times New Roman"/>
              </a:rPr>
              <a:t>Các packet được chuyển dùng địa chỉ của host đích.</a:t>
            </a:r>
            <a:endParaRPr/>
          </a:p>
        </p:txBody>
      </p:sp>
      <p:grpSp>
        <p:nvGrpSpPr>
          <p:cNvPr id="748" name="Google Shape;748;p9"/>
          <p:cNvGrpSpPr/>
          <p:nvPr/>
        </p:nvGrpSpPr>
        <p:grpSpPr>
          <a:xfrm>
            <a:off x="1309379" y="3203895"/>
            <a:ext cx="8872542" cy="2524126"/>
            <a:chOff x="1" y="3627440"/>
            <a:chExt cx="8872542" cy="2524126"/>
          </a:xfrm>
        </p:grpSpPr>
        <p:sp>
          <p:nvSpPr>
            <p:cNvPr id="749" name="Google Shape;749;p9"/>
            <p:cNvSpPr txBox="1"/>
            <p:nvPr/>
          </p:nvSpPr>
          <p:spPr>
            <a:xfrm>
              <a:off x="1900238" y="4295775"/>
              <a:ext cx="20764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CC0000"/>
                  </a:solidFill>
                  <a:latin typeface="Arial"/>
                  <a:ea typeface="Arial"/>
                  <a:cs typeface="Arial"/>
                  <a:sym typeface="Arial"/>
                </a:rPr>
                <a:t>1. send datagrams</a:t>
              </a:r>
              <a:endParaRPr sz="1800">
                <a:solidFill>
                  <a:srgbClr val="CC0000"/>
                </a:solidFill>
                <a:latin typeface="Arial"/>
                <a:ea typeface="Arial"/>
                <a:cs typeface="Arial"/>
                <a:sym typeface="Arial"/>
              </a:endParaRPr>
            </a:p>
          </p:txBody>
        </p:sp>
        <p:grpSp>
          <p:nvGrpSpPr>
            <p:cNvPr id="750" name="Google Shape;750;p9"/>
            <p:cNvGrpSpPr/>
            <p:nvPr/>
          </p:nvGrpSpPr>
          <p:grpSpPr>
            <a:xfrm>
              <a:off x="6865942" y="3735390"/>
              <a:ext cx="2006601" cy="2416176"/>
              <a:chOff x="4325" y="2353"/>
              <a:chExt cx="1264" cy="1522"/>
            </a:xfrm>
          </p:grpSpPr>
          <p:sp>
            <p:nvSpPr>
              <p:cNvPr id="751" name="Google Shape;751;p9"/>
              <p:cNvSpPr/>
              <p:nvPr/>
            </p:nvSpPr>
            <p:spPr>
              <a:xfrm>
                <a:off x="4536" y="2358"/>
                <a:ext cx="990" cy="1124"/>
              </a:xfrm>
              <a:custGeom>
                <a:rect b="b" l="l" r="r" t="t"/>
                <a:pathLst>
                  <a:path extrusionOk="0" h="1124" w="990">
                    <a:moveTo>
                      <a:pt x="0" y="1089"/>
                    </a:moveTo>
                    <a:lnTo>
                      <a:pt x="161" y="0"/>
                    </a:lnTo>
                    <a:lnTo>
                      <a:pt x="210" y="899"/>
                    </a:lnTo>
                    <a:lnTo>
                      <a:pt x="962" y="906"/>
                    </a:lnTo>
                    <a:lnTo>
                      <a:pt x="990" y="990"/>
                    </a:lnTo>
                    <a:lnTo>
                      <a:pt x="210" y="1124"/>
                    </a:lnTo>
                    <a:lnTo>
                      <a:pt x="0" y="1089"/>
                    </a:lnTo>
                    <a:close/>
                  </a:path>
                </a:pathLst>
              </a:custGeom>
              <a:gradFill>
                <a:gsLst>
                  <a:gs pos="0">
                    <a:srgbClr val="000099"/>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52" name="Google Shape;752;p9"/>
              <p:cNvGrpSpPr/>
              <p:nvPr/>
            </p:nvGrpSpPr>
            <p:grpSpPr>
              <a:xfrm>
                <a:off x="4325" y="3402"/>
                <a:ext cx="454" cy="473"/>
                <a:chOff x="-44" y="1473"/>
                <a:chExt cx="981" cy="1105"/>
              </a:xfrm>
            </p:grpSpPr>
            <p:pic>
              <p:nvPicPr>
                <p:cNvPr descr="desktop_computer_stylized_medium" id="753" name="Google Shape;753;p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54" name="Google Shape;754;p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55" name="Google Shape;755;p9"/>
              <p:cNvSpPr/>
              <p:nvPr/>
            </p:nvSpPr>
            <p:spPr>
              <a:xfrm>
                <a:off x="4719" y="2353"/>
                <a:ext cx="820" cy="946"/>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9"/>
              <p:cNvSpPr/>
              <p:nvPr/>
            </p:nvSpPr>
            <p:spPr>
              <a:xfrm>
                <a:off x="4679" y="2382"/>
                <a:ext cx="837" cy="97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9"/>
              <p:cNvSpPr/>
              <p:nvPr/>
            </p:nvSpPr>
            <p:spPr>
              <a:xfrm>
                <a:off x="4683" y="2784"/>
                <a:ext cx="831" cy="192"/>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9"/>
              <p:cNvSpPr txBox="1"/>
              <p:nvPr/>
            </p:nvSpPr>
            <p:spPr>
              <a:xfrm>
                <a:off x="4602" y="2360"/>
                <a:ext cx="987" cy="10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application</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transport</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network</a:t>
                </a:r>
                <a:endParaRPr sz="2000">
                  <a:solidFill>
                    <a:schemeClr val="dk1"/>
                  </a:solidFill>
                  <a:latin typeface="Arial"/>
                  <a:ea typeface="Arial"/>
                  <a:cs typeface="Arial"/>
                  <a:sym typeface="Arial"/>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data link</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physical</a:t>
                </a:r>
                <a:endParaRPr/>
              </a:p>
            </p:txBody>
          </p:sp>
          <p:cxnSp>
            <p:nvCxnSpPr>
              <p:cNvPr id="759" name="Google Shape;759;p9"/>
              <p:cNvCxnSpPr/>
              <p:nvPr/>
            </p:nvCxnSpPr>
            <p:spPr>
              <a:xfrm>
                <a:off x="4678" y="2782"/>
                <a:ext cx="836" cy="0"/>
              </a:xfrm>
              <a:prstGeom prst="straightConnector1">
                <a:avLst/>
              </a:prstGeom>
              <a:noFill/>
              <a:ln cap="flat" cmpd="sng" w="9525">
                <a:solidFill>
                  <a:schemeClr val="dk1"/>
                </a:solidFill>
                <a:prstDash val="solid"/>
                <a:round/>
                <a:headEnd len="med" w="med" type="none"/>
                <a:tailEnd len="med" w="med" type="none"/>
              </a:ln>
            </p:spPr>
          </p:cxnSp>
          <p:cxnSp>
            <p:nvCxnSpPr>
              <p:cNvPr id="760" name="Google Shape;760;p9"/>
              <p:cNvCxnSpPr/>
              <p:nvPr/>
            </p:nvCxnSpPr>
            <p:spPr>
              <a:xfrm>
                <a:off x="4678" y="2976"/>
                <a:ext cx="836" cy="0"/>
              </a:xfrm>
              <a:prstGeom prst="straightConnector1">
                <a:avLst/>
              </a:prstGeom>
              <a:noFill/>
              <a:ln cap="flat" cmpd="sng" w="9525">
                <a:solidFill>
                  <a:schemeClr val="dk1"/>
                </a:solidFill>
                <a:prstDash val="solid"/>
                <a:round/>
                <a:headEnd len="med" w="med" type="none"/>
                <a:tailEnd len="med" w="med" type="none"/>
              </a:ln>
            </p:spPr>
          </p:cxnSp>
          <p:cxnSp>
            <p:nvCxnSpPr>
              <p:cNvPr id="761" name="Google Shape;761;p9"/>
              <p:cNvCxnSpPr/>
              <p:nvPr/>
            </p:nvCxnSpPr>
            <p:spPr>
              <a:xfrm>
                <a:off x="4676" y="3160"/>
                <a:ext cx="836" cy="0"/>
              </a:xfrm>
              <a:prstGeom prst="straightConnector1">
                <a:avLst/>
              </a:prstGeom>
              <a:noFill/>
              <a:ln cap="flat" cmpd="sng" w="9525">
                <a:solidFill>
                  <a:schemeClr val="dk1"/>
                </a:solidFill>
                <a:prstDash val="solid"/>
                <a:round/>
                <a:headEnd len="med" w="med" type="none"/>
                <a:tailEnd len="med" w="med" type="none"/>
              </a:ln>
            </p:spPr>
          </p:cxnSp>
          <p:cxnSp>
            <p:nvCxnSpPr>
              <p:cNvPr id="762" name="Google Shape;762;p9"/>
              <p:cNvCxnSpPr/>
              <p:nvPr/>
            </p:nvCxnSpPr>
            <p:spPr>
              <a:xfrm>
                <a:off x="4678" y="2588"/>
                <a:ext cx="836" cy="0"/>
              </a:xfrm>
              <a:prstGeom prst="straightConnector1">
                <a:avLst/>
              </a:prstGeom>
              <a:noFill/>
              <a:ln cap="flat" cmpd="sng" w="9525">
                <a:solidFill>
                  <a:schemeClr val="dk1"/>
                </a:solidFill>
                <a:prstDash val="solid"/>
                <a:round/>
                <a:headEnd len="med" w="med" type="none"/>
                <a:tailEnd len="med" w="med" type="none"/>
              </a:ln>
            </p:spPr>
          </p:cxnSp>
        </p:grpSp>
        <p:grpSp>
          <p:nvGrpSpPr>
            <p:cNvPr id="763" name="Google Shape;763;p9"/>
            <p:cNvGrpSpPr/>
            <p:nvPr/>
          </p:nvGrpSpPr>
          <p:grpSpPr>
            <a:xfrm>
              <a:off x="1" y="3627440"/>
              <a:ext cx="2039938" cy="2427288"/>
              <a:chOff x="0" y="2285"/>
              <a:chExt cx="1285" cy="1529"/>
            </a:xfrm>
          </p:grpSpPr>
          <p:sp>
            <p:nvSpPr>
              <p:cNvPr id="764" name="Google Shape;764;p9"/>
              <p:cNvSpPr/>
              <p:nvPr/>
            </p:nvSpPr>
            <p:spPr>
              <a:xfrm>
                <a:off x="211" y="2297"/>
                <a:ext cx="990" cy="1124"/>
              </a:xfrm>
              <a:custGeom>
                <a:rect b="b" l="l" r="r" t="t"/>
                <a:pathLst>
                  <a:path extrusionOk="0" h="1124" w="990">
                    <a:moveTo>
                      <a:pt x="0" y="1089"/>
                    </a:moveTo>
                    <a:lnTo>
                      <a:pt x="161" y="0"/>
                    </a:lnTo>
                    <a:lnTo>
                      <a:pt x="210" y="899"/>
                    </a:lnTo>
                    <a:lnTo>
                      <a:pt x="962" y="906"/>
                    </a:lnTo>
                    <a:lnTo>
                      <a:pt x="990" y="990"/>
                    </a:lnTo>
                    <a:lnTo>
                      <a:pt x="210" y="1124"/>
                    </a:lnTo>
                    <a:lnTo>
                      <a:pt x="0" y="1089"/>
                    </a:lnTo>
                    <a:close/>
                  </a:path>
                </a:pathLst>
              </a:custGeom>
              <a:gradFill>
                <a:gsLst>
                  <a:gs pos="0">
                    <a:srgbClr val="000099"/>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9"/>
              <p:cNvSpPr/>
              <p:nvPr/>
            </p:nvSpPr>
            <p:spPr>
              <a:xfrm>
                <a:off x="415" y="2285"/>
                <a:ext cx="820" cy="946"/>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9"/>
              <p:cNvSpPr/>
              <p:nvPr/>
            </p:nvSpPr>
            <p:spPr>
              <a:xfrm>
                <a:off x="375" y="2314"/>
                <a:ext cx="837" cy="97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9"/>
              <p:cNvSpPr/>
              <p:nvPr/>
            </p:nvSpPr>
            <p:spPr>
              <a:xfrm>
                <a:off x="379" y="2716"/>
                <a:ext cx="831" cy="192"/>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9"/>
              <p:cNvSpPr txBox="1"/>
              <p:nvPr/>
            </p:nvSpPr>
            <p:spPr>
              <a:xfrm>
                <a:off x="298" y="2292"/>
                <a:ext cx="987" cy="10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application</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transport</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network</a:t>
                </a:r>
                <a:endParaRPr sz="2000">
                  <a:solidFill>
                    <a:schemeClr val="dk1"/>
                  </a:solidFill>
                  <a:latin typeface="Arial"/>
                  <a:ea typeface="Arial"/>
                  <a:cs typeface="Arial"/>
                  <a:sym typeface="Arial"/>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data link</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physical</a:t>
                </a:r>
                <a:endParaRPr/>
              </a:p>
            </p:txBody>
          </p:sp>
          <p:cxnSp>
            <p:nvCxnSpPr>
              <p:cNvPr id="769" name="Google Shape;769;p9"/>
              <p:cNvCxnSpPr/>
              <p:nvPr/>
            </p:nvCxnSpPr>
            <p:spPr>
              <a:xfrm>
                <a:off x="374" y="2714"/>
                <a:ext cx="836" cy="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9"/>
              <p:cNvCxnSpPr/>
              <p:nvPr/>
            </p:nvCxnSpPr>
            <p:spPr>
              <a:xfrm>
                <a:off x="374" y="2908"/>
                <a:ext cx="836" cy="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9"/>
              <p:cNvCxnSpPr/>
              <p:nvPr/>
            </p:nvCxnSpPr>
            <p:spPr>
              <a:xfrm>
                <a:off x="372" y="3092"/>
                <a:ext cx="836" cy="0"/>
              </a:xfrm>
              <a:prstGeom prst="straightConnector1">
                <a:avLst/>
              </a:prstGeom>
              <a:noFill/>
              <a:ln cap="flat" cmpd="sng" w="9525">
                <a:solidFill>
                  <a:schemeClr val="dk1"/>
                </a:solidFill>
                <a:prstDash val="solid"/>
                <a:round/>
                <a:headEnd len="med" w="med" type="none"/>
                <a:tailEnd len="med" w="med" type="none"/>
              </a:ln>
            </p:spPr>
          </p:cxnSp>
          <p:cxnSp>
            <p:nvCxnSpPr>
              <p:cNvPr id="772" name="Google Shape;772;p9"/>
              <p:cNvCxnSpPr/>
              <p:nvPr/>
            </p:nvCxnSpPr>
            <p:spPr>
              <a:xfrm>
                <a:off x="374" y="2520"/>
                <a:ext cx="836" cy="0"/>
              </a:xfrm>
              <a:prstGeom prst="straightConnector1">
                <a:avLst/>
              </a:prstGeom>
              <a:noFill/>
              <a:ln cap="flat" cmpd="sng" w="9525">
                <a:solidFill>
                  <a:schemeClr val="dk1"/>
                </a:solidFill>
                <a:prstDash val="solid"/>
                <a:round/>
                <a:headEnd len="med" w="med" type="none"/>
                <a:tailEnd len="med" w="med" type="none"/>
              </a:ln>
            </p:spPr>
          </p:cxnSp>
          <p:grpSp>
            <p:nvGrpSpPr>
              <p:cNvPr id="773" name="Google Shape;773;p9"/>
              <p:cNvGrpSpPr/>
              <p:nvPr/>
            </p:nvGrpSpPr>
            <p:grpSpPr>
              <a:xfrm>
                <a:off x="0" y="3341"/>
                <a:ext cx="454" cy="473"/>
                <a:chOff x="-44" y="1473"/>
                <a:chExt cx="981" cy="1105"/>
              </a:xfrm>
            </p:grpSpPr>
            <p:pic>
              <p:nvPicPr>
                <p:cNvPr descr="desktop_computer_stylized_medium" id="774" name="Google Shape;774;p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75" name="Google Shape;775;p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776" name="Google Shape;776;p9"/>
            <p:cNvSpPr/>
            <p:nvPr/>
          </p:nvSpPr>
          <p:spPr>
            <a:xfrm>
              <a:off x="3371850" y="4608513"/>
              <a:ext cx="2847975" cy="1481137"/>
            </a:xfrm>
            <a:custGeom>
              <a:rect b="b" l="l" r="r" t="t"/>
              <a:pathLst>
                <a:path extrusionOk="0" h="933" w="1794">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77" name="Google Shape;777;p9"/>
            <p:cNvGrpSpPr/>
            <p:nvPr/>
          </p:nvGrpSpPr>
          <p:grpSpPr>
            <a:xfrm>
              <a:off x="3495675" y="5024450"/>
              <a:ext cx="2608263" cy="660402"/>
              <a:chOff x="965" y="3819"/>
              <a:chExt cx="1643" cy="416"/>
            </a:xfrm>
          </p:grpSpPr>
          <p:grpSp>
            <p:nvGrpSpPr>
              <p:cNvPr id="778" name="Google Shape;778;p9"/>
              <p:cNvGrpSpPr/>
              <p:nvPr/>
            </p:nvGrpSpPr>
            <p:grpSpPr>
              <a:xfrm>
                <a:off x="2229" y="3819"/>
                <a:ext cx="379" cy="182"/>
                <a:chOff x="4396" y="1245"/>
                <a:chExt cx="672" cy="248"/>
              </a:xfrm>
            </p:grpSpPr>
            <p:sp>
              <p:nvSpPr>
                <p:cNvPr id="779" name="Google Shape;779;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0" name="Google Shape;780;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1" name="Google Shape;781;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82" name="Google Shape;782;p9"/>
                <p:cNvGrpSpPr/>
                <p:nvPr/>
              </p:nvGrpSpPr>
              <p:grpSpPr>
                <a:xfrm>
                  <a:off x="4530" y="1287"/>
                  <a:ext cx="377" cy="75"/>
                  <a:chOff x="2468" y="1332"/>
                  <a:chExt cx="310" cy="60"/>
                </a:xfrm>
              </p:grpSpPr>
              <p:sp>
                <p:nvSpPr>
                  <p:cNvPr id="783" name="Google Shape;783;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785" name="Google Shape;785;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786" name="Google Shape;786;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787" name="Google Shape;787;p9"/>
              <p:cNvGrpSpPr/>
              <p:nvPr/>
            </p:nvGrpSpPr>
            <p:grpSpPr>
              <a:xfrm>
                <a:off x="1565" y="4053"/>
                <a:ext cx="379" cy="182"/>
                <a:chOff x="4396" y="1245"/>
                <a:chExt cx="672" cy="248"/>
              </a:xfrm>
            </p:grpSpPr>
            <p:sp>
              <p:nvSpPr>
                <p:cNvPr id="788" name="Google Shape;788;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89" name="Google Shape;789;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0" name="Google Shape;790;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791" name="Google Shape;791;p9"/>
                <p:cNvGrpSpPr/>
                <p:nvPr/>
              </p:nvGrpSpPr>
              <p:grpSpPr>
                <a:xfrm>
                  <a:off x="4530" y="1287"/>
                  <a:ext cx="377" cy="75"/>
                  <a:chOff x="2468" y="1332"/>
                  <a:chExt cx="310" cy="60"/>
                </a:xfrm>
              </p:grpSpPr>
              <p:sp>
                <p:nvSpPr>
                  <p:cNvPr id="792" name="Google Shape;792;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794" name="Google Shape;794;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795" name="Google Shape;795;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796" name="Google Shape;796;p9"/>
              <p:cNvGrpSpPr/>
              <p:nvPr/>
            </p:nvGrpSpPr>
            <p:grpSpPr>
              <a:xfrm>
                <a:off x="965" y="3821"/>
                <a:ext cx="379" cy="182"/>
                <a:chOff x="4396" y="1245"/>
                <a:chExt cx="672" cy="248"/>
              </a:xfrm>
            </p:grpSpPr>
            <p:sp>
              <p:nvSpPr>
                <p:cNvPr id="797" name="Google Shape;797;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8" name="Google Shape;798;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799" name="Google Shape;799;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00" name="Google Shape;800;p9"/>
                <p:cNvGrpSpPr/>
                <p:nvPr/>
              </p:nvGrpSpPr>
              <p:grpSpPr>
                <a:xfrm>
                  <a:off x="4530" y="1287"/>
                  <a:ext cx="377" cy="75"/>
                  <a:chOff x="2468" y="1332"/>
                  <a:chExt cx="310" cy="60"/>
                </a:xfrm>
              </p:grpSpPr>
              <p:sp>
                <p:nvSpPr>
                  <p:cNvPr id="801" name="Google Shape;801;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803" name="Google Shape;803;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804" name="Google Shape;804;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cxnSp>
          <p:nvCxnSpPr>
            <p:cNvPr id="805" name="Google Shape;805;p9"/>
            <p:cNvCxnSpPr/>
            <p:nvPr/>
          </p:nvCxnSpPr>
          <p:spPr>
            <a:xfrm flipH="1" rot="-5400000">
              <a:off x="2725738" y="4348162"/>
              <a:ext cx="6350" cy="1577975"/>
            </a:xfrm>
            <a:prstGeom prst="straightConnector1">
              <a:avLst/>
            </a:prstGeom>
            <a:noFill/>
            <a:ln cap="flat" cmpd="sng" w="12700">
              <a:solidFill>
                <a:schemeClr val="dk1"/>
              </a:solidFill>
              <a:prstDash val="solid"/>
              <a:round/>
              <a:headEnd len="med" w="med" type="none"/>
              <a:tailEnd len="med" w="med" type="none"/>
            </a:ln>
          </p:spPr>
        </p:cxnSp>
        <p:sp>
          <p:nvSpPr>
            <p:cNvPr id="806" name="Google Shape;806;p9"/>
            <p:cNvSpPr/>
            <p:nvPr/>
          </p:nvSpPr>
          <p:spPr>
            <a:xfrm>
              <a:off x="4086225" y="4899025"/>
              <a:ext cx="466725" cy="263525"/>
            </a:xfrm>
            <a:custGeom>
              <a:rect b="b" l="l" r="r" t="t"/>
              <a:pathLst>
                <a:path extrusionOk="0" h="166" w="294">
                  <a:moveTo>
                    <a:pt x="0" y="166"/>
                  </a:moveTo>
                  <a:lnTo>
                    <a:pt x="294"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9"/>
            <p:cNvSpPr/>
            <p:nvPr/>
          </p:nvSpPr>
          <p:spPr>
            <a:xfrm>
              <a:off x="5051425" y="4892675"/>
              <a:ext cx="431800" cy="276225"/>
            </a:xfrm>
            <a:custGeom>
              <a:rect b="b" l="l" r="r" t="t"/>
              <a:pathLst>
                <a:path extrusionOk="0" h="174" w="272">
                  <a:moveTo>
                    <a:pt x="0" y="0"/>
                  </a:moveTo>
                  <a:lnTo>
                    <a:pt x="272" y="174"/>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9"/>
            <p:cNvSpPr/>
            <p:nvPr/>
          </p:nvSpPr>
          <p:spPr>
            <a:xfrm>
              <a:off x="3986213" y="5284788"/>
              <a:ext cx="481012" cy="238125"/>
            </a:xfrm>
            <a:custGeom>
              <a:rect b="b" l="l" r="r" t="t"/>
              <a:pathLst>
                <a:path extrusionOk="0" h="174" w="294">
                  <a:moveTo>
                    <a:pt x="0" y="0"/>
                  </a:moveTo>
                  <a:lnTo>
                    <a:pt x="294" y="174"/>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9"/>
            <p:cNvSpPr/>
            <p:nvPr/>
          </p:nvSpPr>
          <p:spPr>
            <a:xfrm>
              <a:off x="5029200" y="5273675"/>
              <a:ext cx="558800" cy="234950"/>
            </a:xfrm>
            <a:custGeom>
              <a:rect b="b" l="l" r="r" t="t"/>
              <a:pathLst>
                <a:path extrusionOk="0" h="148" w="352">
                  <a:moveTo>
                    <a:pt x="0" y="148"/>
                  </a:moveTo>
                  <a:lnTo>
                    <a:pt x="352"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9"/>
            <p:cNvSpPr/>
            <p:nvPr/>
          </p:nvSpPr>
          <p:spPr>
            <a:xfrm>
              <a:off x="5600700" y="5314950"/>
              <a:ext cx="206375" cy="508000"/>
            </a:xfrm>
            <a:custGeom>
              <a:rect b="b" l="l" r="r" t="t"/>
              <a:pathLst>
                <a:path extrusionOk="0" h="500" w="118">
                  <a:moveTo>
                    <a:pt x="0" y="500"/>
                  </a:moveTo>
                  <a:lnTo>
                    <a:pt x="118"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9"/>
            <p:cNvSpPr/>
            <p:nvPr/>
          </p:nvSpPr>
          <p:spPr>
            <a:xfrm>
              <a:off x="4365625" y="5848350"/>
              <a:ext cx="736600" cy="74613"/>
            </a:xfrm>
            <a:custGeom>
              <a:rect b="b" l="l" r="r" t="t"/>
              <a:pathLst>
                <a:path extrusionOk="0" h="32" w="370">
                  <a:moveTo>
                    <a:pt x="370" y="32"/>
                  </a:move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9"/>
            <p:cNvSpPr/>
            <p:nvPr/>
          </p:nvSpPr>
          <p:spPr>
            <a:xfrm>
              <a:off x="3829050" y="5308600"/>
              <a:ext cx="193675" cy="425450"/>
            </a:xfrm>
            <a:custGeom>
              <a:rect b="b" l="l" r="r" t="t"/>
              <a:pathLst>
                <a:path extrusionOk="0" h="412" w="176">
                  <a:moveTo>
                    <a:pt x="162" y="408"/>
                  </a:moveTo>
                  <a:lnTo>
                    <a:pt x="176" y="412"/>
                  </a:lnTo>
                  <a:lnTo>
                    <a:pt x="0" y="0"/>
                  </a:lnTo>
                </a:path>
              </a:pathLst>
            </a:custGeom>
            <a:noFill/>
            <a:ln cap="flat" cmpd="sng" w="12700">
              <a:solidFill>
                <a:schemeClr val="dk1"/>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13" name="Google Shape;813;p9"/>
            <p:cNvCxnSpPr/>
            <p:nvPr/>
          </p:nvCxnSpPr>
          <p:spPr>
            <a:xfrm>
              <a:off x="6745288" y="4548187"/>
              <a:ext cx="0" cy="1362075"/>
            </a:xfrm>
            <a:prstGeom prst="straightConnector1">
              <a:avLst/>
            </a:prstGeom>
            <a:noFill/>
            <a:ln cap="flat" cmpd="sng" w="12700">
              <a:solidFill>
                <a:schemeClr val="dk1"/>
              </a:solidFill>
              <a:prstDash val="solid"/>
              <a:round/>
              <a:headEnd len="med" w="med" type="none"/>
              <a:tailEnd len="med" w="med" type="none"/>
            </a:ln>
          </p:spPr>
        </p:cxnSp>
        <p:grpSp>
          <p:nvGrpSpPr>
            <p:cNvPr id="814" name="Google Shape;814;p9"/>
            <p:cNvGrpSpPr/>
            <p:nvPr/>
          </p:nvGrpSpPr>
          <p:grpSpPr>
            <a:xfrm>
              <a:off x="4479926" y="4721229"/>
              <a:ext cx="600075" cy="287339"/>
              <a:chOff x="4396" y="1245"/>
              <a:chExt cx="672" cy="248"/>
            </a:xfrm>
          </p:grpSpPr>
          <p:sp>
            <p:nvSpPr>
              <p:cNvPr id="815" name="Google Shape;815;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6" name="Google Shape;816;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17" name="Google Shape;817;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18" name="Google Shape;818;p9"/>
              <p:cNvGrpSpPr/>
              <p:nvPr/>
            </p:nvGrpSpPr>
            <p:grpSpPr>
              <a:xfrm>
                <a:off x="4530" y="1287"/>
                <a:ext cx="377" cy="75"/>
                <a:chOff x="2468" y="1332"/>
                <a:chExt cx="310" cy="60"/>
              </a:xfrm>
            </p:grpSpPr>
            <p:sp>
              <p:nvSpPr>
                <p:cNvPr id="819" name="Google Shape;819;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0" name="Google Shape;820;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821" name="Google Shape;821;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822" name="Google Shape;822;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823" name="Google Shape;823;p9"/>
            <p:cNvGrpSpPr/>
            <p:nvPr/>
          </p:nvGrpSpPr>
          <p:grpSpPr>
            <a:xfrm>
              <a:off x="5033964" y="5721354"/>
              <a:ext cx="600075" cy="287339"/>
              <a:chOff x="4396" y="1245"/>
              <a:chExt cx="672" cy="248"/>
            </a:xfrm>
          </p:grpSpPr>
          <p:sp>
            <p:nvSpPr>
              <p:cNvPr id="824" name="Google Shape;824;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5" name="Google Shape;825;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26" name="Google Shape;826;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27" name="Google Shape;827;p9"/>
              <p:cNvGrpSpPr/>
              <p:nvPr/>
            </p:nvGrpSpPr>
            <p:grpSpPr>
              <a:xfrm>
                <a:off x="4530" y="1287"/>
                <a:ext cx="377" cy="75"/>
                <a:chOff x="2468" y="1332"/>
                <a:chExt cx="310" cy="60"/>
              </a:xfrm>
            </p:grpSpPr>
            <p:sp>
              <p:nvSpPr>
                <p:cNvPr id="828" name="Google Shape;828;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830" name="Google Shape;830;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831" name="Google Shape;831;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832" name="Google Shape;832;p9"/>
            <p:cNvGrpSpPr/>
            <p:nvPr/>
          </p:nvGrpSpPr>
          <p:grpSpPr>
            <a:xfrm>
              <a:off x="3814764" y="5673729"/>
              <a:ext cx="600075" cy="287339"/>
              <a:chOff x="4396" y="1245"/>
              <a:chExt cx="672" cy="248"/>
            </a:xfrm>
          </p:grpSpPr>
          <p:sp>
            <p:nvSpPr>
              <p:cNvPr id="833" name="Google Shape;833;p9"/>
              <p:cNvSpPr/>
              <p:nvPr/>
            </p:nvSpPr>
            <p:spPr>
              <a:xfrm>
                <a:off x="4399" y="1355"/>
                <a:ext cx="666" cy="138"/>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4" name="Google Shape;834;p9"/>
              <p:cNvSpPr/>
              <p:nvPr/>
            </p:nvSpPr>
            <p:spPr>
              <a:xfrm>
                <a:off x="4399" y="1339"/>
                <a:ext cx="669" cy="86"/>
              </a:xfrm>
              <a:prstGeom prst="rect">
                <a:avLst/>
              </a:prstGeom>
              <a:gradFill>
                <a:gsLst>
                  <a:gs pos="0">
                    <a:srgbClr val="CCCCFF"/>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835" name="Google Shape;835;p9"/>
              <p:cNvSpPr/>
              <p:nvPr/>
            </p:nvSpPr>
            <p:spPr>
              <a:xfrm>
                <a:off x="4396" y="1245"/>
                <a:ext cx="667" cy="162"/>
              </a:xfrm>
              <a:prstGeom prst="ellipse">
                <a:avLst/>
              </a:prstGeom>
              <a:gradFill>
                <a:gsLst>
                  <a:gs pos="0">
                    <a:srgbClr val="CCCCFF"/>
                  </a:gs>
                  <a:gs pos="100000">
                    <a:srgbClr val="FFFFFF"/>
                  </a:gs>
                </a:gsLst>
                <a:lin ang="0" scaled="0"/>
              </a:gradFill>
              <a:ln cap="flat" cmpd="sng" w="190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836" name="Google Shape;836;p9"/>
              <p:cNvGrpSpPr/>
              <p:nvPr/>
            </p:nvGrpSpPr>
            <p:grpSpPr>
              <a:xfrm>
                <a:off x="4530" y="1287"/>
                <a:ext cx="377" cy="75"/>
                <a:chOff x="2468" y="1332"/>
                <a:chExt cx="310" cy="60"/>
              </a:xfrm>
            </p:grpSpPr>
            <p:sp>
              <p:nvSpPr>
                <p:cNvPr id="837" name="Google Shape;837;p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905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8" name="Google Shape;838;p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rgbClr val="000000"/>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839" name="Google Shape;839;p9"/>
              <p:cNvCxnSpPr/>
              <p:nvPr/>
            </p:nvCxnSpPr>
            <p:spPr>
              <a:xfrm>
                <a:off x="4400" y="1320"/>
                <a:ext cx="0" cy="110"/>
              </a:xfrm>
              <a:prstGeom prst="straightConnector1">
                <a:avLst/>
              </a:prstGeom>
              <a:noFill/>
              <a:ln cap="flat" cmpd="sng" w="19050">
                <a:solidFill>
                  <a:srgbClr val="000000"/>
                </a:solidFill>
                <a:prstDash val="solid"/>
                <a:round/>
                <a:headEnd len="med" w="med" type="none"/>
                <a:tailEnd len="med" w="med" type="none"/>
              </a:ln>
            </p:spPr>
          </p:cxnSp>
          <p:cxnSp>
            <p:nvCxnSpPr>
              <p:cNvPr id="840" name="Google Shape;840;p9"/>
              <p:cNvCxnSpPr/>
              <p:nvPr/>
            </p:nvCxnSpPr>
            <p:spPr>
              <a:xfrm>
                <a:off x="5063" y="1326"/>
                <a:ext cx="0" cy="107"/>
              </a:xfrm>
              <a:prstGeom prst="straightConnector1">
                <a:avLst/>
              </a:prstGeom>
              <a:noFill/>
              <a:ln cap="flat" cmpd="sng" w="19050">
                <a:solidFill>
                  <a:srgbClr val="000000"/>
                </a:solidFill>
                <a:prstDash val="solid"/>
                <a:round/>
                <a:headEnd len="med" w="med" type="none"/>
                <a:tailEnd len="med" w="med" type="none"/>
              </a:ln>
            </p:spPr>
          </p:cxnSp>
        </p:grpSp>
        <p:grpSp>
          <p:nvGrpSpPr>
            <p:cNvPr id="841" name="Google Shape;841;p9"/>
            <p:cNvGrpSpPr/>
            <p:nvPr/>
          </p:nvGrpSpPr>
          <p:grpSpPr>
            <a:xfrm>
              <a:off x="2386013" y="4770451"/>
              <a:ext cx="4433888" cy="1200153"/>
              <a:chOff x="1489" y="3201"/>
              <a:chExt cx="2793" cy="756"/>
            </a:xfrm>
          </p:grpSpPr>
          <p:grpSp>
            <p:nvGrpSpPr>
              <p:cNvPr id="842" name="Google Shape;842;p9"/>
              <p:cNvGrpSpPr/>
              <p:nvPr/>
            </p:nvGrpSpPr>
            <p:grpSpPr>
              <a:xfrm>
                <a:off x="1489" y="3267"/>
                <a:ext cx="228" cy="165"/>
                <a:chOff x="1548" y="3723"/>
                <a:chExt cx="228" cy="165"/>
              </a:xfrm>
            </p:grpSpPr>
            <p:sp>
              <p:nvSpPr>
                <p:cNvPr id="843" name="Google Shape;843;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45" name="Google Shape;845;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nvGrpSpPr>
              <p:cNvPr id="846" name="Google Shape;846;p9"/>
              <p:cNvGrpSpPr/>
              <p:nvPr/>
            </p:nvGrpSpPr>
            <p:grpSpPr>
              <a:xfrm>
                <a:off x="1987" y="3270"/>
                <a:ext cx="228" cy="165"/>
                <a:chOff x="1548" y="3723"/>
                <a:chExt cx="228" cy="165"/>
              </a:xfrm>
            </p:grpSpPr>
            <p:sp>
              <p:nvSpPr>
                <p:cNvPr id="847" name="Google Shape;847;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49" name="Google Shape;849;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nvGrpSpPr>
              <p:cNvPr id="850" name="Google Shape;850;p9"/>
              <p:cNvGrpSpPr/>
              <p:nvPr/>
            </p:nvGrpSpPr>
            <p:grpSpPr>
              <a:xfrm>
                <a:off x="3166" y="3201"/>
                <a:ext cx="228" cy="165"/>
                <a:chOff x="1548" y="3723"/>
                <a:chExt cx="228" cy="165"/>
              </a:xfrm>
            </p:grpSpPr>
            <p:sp>
              <p:nvSpPr>
                <p:cNvPr id="851" name="Google Shape;851;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53" name="Google Shape;853;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nvGrpSpPr>
              <p:cNvPr id="854" name="Google Shape;854;p9"/>
              <p:cNvGrpSpPr/>
              <p:nvPr/>
            </p:nvGrpSpPr>
            <p:grpSpPr>
              <a:xfrm>
                <a:off x="2836" y="3792"/>
                <a:ext cx="228" cy="165"/>
                <a:chOff x="1548" y="3723"/>
                <a:chExt cx="228" cy="165"/>
              </a:xfrm>
            </p:grpSpPr>
            <p:sp>
              <p:nvSpPr>
                <p:cNvPr id="855" name="Google Shape;855;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57" name="Google Shape;857;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nvGrpSpPr>
              <p:cNvPr id="858" name="Google Shape;858;p9"/>
              <p:cNvGrpSpPr/>
              <p:nvPr/>
            </p:nvGrpSpPr>
            <p:grpSpPr>
              <a:xfrm>
                <a:off x="2572" y="3492"/>
                <a:ext cx="228" cy="165"/>
                <a:chOff x="1548" y="3723"/>
                <a:chExt cx="228" cy="165"/>
              </a:xfrm>
            </p:grpSpPr>
            <p:sp>
              <p:nvSpPr>
                <p:cNvPr id="859" name="Google Shape;859;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61" name="Google Shape;861;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nvGrpSpPr>
              <p:cNvPr id="862" name="Google Shape;862;p9"/>
              <p:cNvGrpSpPr/>
              <p:nvPr/>
            </p:nvGrpSpPr>
            <p:grpSpPr>
              <a:xfrm>
                <a:off x="4054" y="3318"/>
                <a:ext cx="228" cy="165"/>
                <a:chOff x="1548" y="3723"/>
                <a:chExt cx="228" cy="165"/>
              </a:xfrm>
            </p:grpSpPr>
            <p:sp>
              <p:nvSpPr>
                <p:cNvPr id="863" name="Google Shape;863;p9"/>
                <p:cNvSpPr/>
                <p:nvPr/>
              </p:nvSpPr>
              <p:spPr>
                <a:xfrm>
                  <a:off x="1563" y="3723"/>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9"/>
                <p:cNvSpPr/>
                <p:nvPr/>
              </p:nvSpPr>
              <p:spPr>
                <a:xfrm>
                  <a:off x="1548" y="3738"/>
                  <a:ext cx="102" cy="150"/>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865" name="Google Shape;865;p9"/>
                <p:cNvCxnSpPr/>
                <p:nvPr/>
              </p:nvCxnSpPr>
              <p:spPr>
                <a:xfrm>
                  <a:off x="1650" y="3816"/>
                  <a:ext cx="126" cy="0"/>
                </a:xfrm>
                <a:prstGeom prst="straightConnector1">
                  <a:avLst/>
                </a:prstGeom>
                <a:noFill/>
                <a:ln cap="flat" cmpd="sng" w="9525">
                  <a:solidFill>
                    <a:srgbClr val="000099"/>
                  </a:solidFill>
                  <a:prstDash val="solid"/>
                  <a:round/>
                  <a:headEnd len="med" w="med" type="none"/>
                  <a:tailEnd len="med" w="med" type="triangle"/>
                </a:ln>
              </p:spPr>
            </p:cxnSp>
          </p:grpSp>
        </p:grpSp>
        <p:sp>
          <p:nvSpPr>
            <p:cNvPr id="866" name="Google Shape;866;p9"/>
            <p:cNvSpPr txBox="1"/>
            <p:nvPr/>
          </p:nvSpPr>
          <p:spPr>
            <a:xfrm>
              <a:off x="5153030" y="4384690"/>
              <a:ext cx="2317750" cy="3667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CC0000"/>
                  </a:solidFill>
                  <a:latin typeface="Arial"/>
                  <a:ea typeface="Arial"/>
                  <a:cs typeface="Arial"/>
                  <a:sym typeface="Arial"/>
                </a:rPr>
                <a:t>2. receive datagrams</a:t>
              </a:r>
              <a:endParaRPr sz="1800">
                <a:solidFill>
                  <a:srgbClr val="CC0000"/>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4" name="Shape 3594"/>
        <p:cNvGrpSpPr/>
        <p:nvPr/>
      </p:nvGrpSpPr>
      <p:grpSpPr>
        <a:xfrm>
          <a:off x="0" y="0"/>
          <a:ext cx="0" cy="0"/>
          <a:chOff x="0" y="0"/>
          <a:chExt cx="0" cy="0"/>
        </a:xfrm>
      </p:grpSpPr>
      <p:sp>
        <p:nvSpPr>
          <p:cNvPr id="3595" name="Google Shape;3595;p90"/>
          <p:cNvSpPr txBox="1"/>
          <p:nvPr>
            <p:ph type="title"/>
          </p:nvPr>
        </p:nvSpPr>
        <p:spPr>
          <a:xfrm>
            <a:off x="529881" y="931814"/>
            <a:ext cx="11132236" cy="108404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5.3 Truy cập ngẫu nhiên: CSMA/CD</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(Collision Detection)</a:t>
            </a:r>
            <a:endParaRPr/>
          </a:p>
        </p:txBody>
      </p:sp>
      <p:sp>
        <p:nvSpPr>
          <p:cNvPr id="3596" name="Google Shape;3596;p90"/>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97" name="Google Shape;3597;p90"/>
          <p:cNvSpPr txBox="1"/>
          <p:nvPr/>
        </p:nvSpPr>
        <p:spPr>
          <a:xfrm>
            <a:off x="838199" y="1756513"/>
            <a:ext cx="10515600" cy="1672487"/>
          </a:xfrm>
          <a:prstGeom prst="rect">
            <a:avLst/>
          </a:prstGeom>
          <a:noFill/>
          <a:ln>
            <a:noFill/>
          </a:ln>
        </p:spPr>
        <p:txBody>
          <a:bodyPr anchorCtr="0" anchor="t" bIns="45700" lIns="91425" spcFirstLastPara="1" rIns="91425" wrap="square" tIns="45700">
            <a:noAutofit/>
          </a:bodyPr>
          <a:lstStyle/>
          <a:p>
            <a:pPr indent="-160338" lvl="0" marL="338138" marR="0" rtl="0" algn="l">
              <a:lnSpc>
                <a:spcPct val="90000"/>
              </a:lnSpc>
              <a:spcBef>
                <a:spcPts val="0"/>
              </a:spcBef>
              <a:spcAft>
                <a:spcPts val="0"/>
              </a:spcAft>
              <a:buClr>
                <a:schemeClr val="dk1"/>
              </a:buClr>
              <a:buSzPts val="2800"/>
              <a:buFont typeface="Noto Sans Symbols"/>
              <a:buNone/>
            </a:pPr>
            <a:r>
              <a:t/>
            </a:r>
            <a:endParaRPr sz="2800">
              <a:solidFill>
                <a:schemeClr val="dk1"/>
              </a:solidFill>
              <a:latin typeface="Times New Roman"/>
              <a:ea typeface="Times New Roman"/>
              <a:cs typeface="Times New Roman"/>
              <a:sym typeface="Times New Roman"/>
            </a:endParaRPr>
          </a:p>
        </p:txBody>
      </p:sp>
      <p:sp>
        <p:nvSpPr>
          <p:cNvPr id="3598" name="Google Shape;3598;p90"/>
          <p:cNvSpPr txBox="1"/>
          <p:nvPr/>
        </p:nvSpPr>
        <p:spPr>
          <a:xfrm>
            <a:off x="660423" y="2145552"/>
            <a:ext cx="6320779" cy="4351338"/>
          </a:xfrm>
          <a:prstGeom prst="rect">
            <a:avLst/>
          </a:prstGeom>
          <a:noFill/>
          <a:ln>
            <a:noFill/>
          </a:ln>
        </p:spPr>
        <p:txBody>
          <a:bodyPr anchorCtr="0" anchor="t" bIns="45700" lIns="91425" spcFirstLastPara="1" rIns="91425" wrap="square" tIns="45700">
            <a:noAutofit/>
          </a:bodyPr>
          <a:lstStyle/>
          <a:p>
            <a:pPr indent="-338138" lvl="0" marL="338138" marR="0" rtl="0" algn="just">
              <a:lnSpc>
                <a:spcPct val="90000"/>
              </a:lnSpc>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Trì hoãn tương tự như CSMA.</a:t>
            </a:r>
            <a:endParaRPr sz="2800">
              <a:solidFill>
                <a:schemeClr val="dk1"/>
              </a:solidFill>
              <a:latin typeface="Calibri"/>
              <a:ea typeface="Calibri"/>
              <a:cs typeface="Calibri"/>
              <a:sym typeface="Calibri"/>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Đụng độ được phát hiện trong thời gian ngắn.</a:t>
            </a:r>
            <a:endParaRPr sz="2800">
              <a:solidFill>
                <a:schemeClr val="dk1"/>
              </a:solidFill>
              <a:latin typeface="Calibri"/>
              <a:ea typeface="Calibri"/>
              <a:cs typeface="Calibri"/>
              <a:sym typeface="Calibri"/>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Việc truyền đụng độ được bỏ qua.</a:t>
            </a:r>
            <a:endParaRPr sz="2800">
              <a:solidFill>
                <a:schemeClr val="dk1"/>
              </a:solidFill>
              <a:latin typeface="Calibri"/>
              <a:ea typeface="Calibri"/>
              <a:cs typeface="Calibri"/>
              <a:sym typeface="Calibri"/>
            </a:endParaRPr>
          </a:p>
          <a:p>
            <a:pPr indent="-338138" lvl="0" marL="338138" marR="0" rtl="0" algn="just">
              <a:lnSpc>
                <a:spcPct val="90000"/>
              </a:lnSpc>
              <a:spcBef>
                <a:spcPts val="100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Giảm lãng phí kênh truyền.</a:t>
            </a:r>
            <a:endParaRPr/>
          </a:p>
        </p:txBody>
      </p:sp>
      <p:grpSp>
        <p:nvGrpSpPr>
          <p:cNvPr id="3599" name="Google Shape;3599;p90"/>
          <p:cNvGrpSpPr/>
          <p:nvPr/>
        </p:nvGrpSpPr>
        <p:grpSpPr>
          <a:xfrm>
            <a:off x="7074071" y="2238130"/>
            <a:ext cx="4433887" cy="3956050"/>
            <a:chOff x="1855788" y="1446213"/>
            <a:chExt cx="4433887" cy="3956050"/>
          </a:xfrm>
        </p:grpSpPr>
        <p:pic>
          <p:nvPicPr>
            <p:cNvPr descr="5" id="3600" name="Google Shape;3600;p90"/>
            <p:cNvPicPr preferRelativeResize="0"/>
            <p:nvPr/>
          </p:nvPicPr>
          <p:blipFill rotWithShape="1">
            <a:blip r:embed="rId3">
              <a:alphaModFix/>
            </a:blip>
            <a:srcRect b="0" l="0" r="0" t="0"/>
            <a:stretch/>
          </p:blipFill>
          <p:spPr>
            <a:xfrm>
              <a:off x="1855788" y="1531938"/>
              <a:ext cx="4433887" cy="3870325"/>
            </a:xfrm>
            <a:prstGeom prst="rect">
              <a:avLst/>
            </a:prstGeom>
            <a:noFill/>
            <a:ln>
              <a:noFill/>
            </a:ln>
          </p:spPr>
        </p:pic>
        <p:sp>
          <p:nvSpPr>
            <p:cNvPr id="3601" name="Google Shape;3601;p90"/>
            <p:cNvSpPr/>
            <p:nvPr/>
          </p:nvSpPr>
          <p:spPr>
            <a:xfrm>
              <a:off x="2041525" y="1446213"/>
              <a:ext cx="4135438" cy="12112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02" name="Google Shape;3602;p90"/>
            <p:cNvSpPr/>
            <p:nvPr/>
          </p:nvSpPr>
          <p:spPr>
            <a:xfrm>
              <a:off x="2778125" y="1595438"/>
              <a:ext cx="2568575" cy="33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US" sz="1600">
                  <a:solidFill>
                    <a:schemeClr val="dk1"/>
                  </a:solidFill>
                  <a:latin typeface="Arial"/>
                  <a:ea typeface="Arial"/>
                  <a:cs typeface="Arial"/>
                  <a:sym typeface="Arial"/>
                </a:rPr>
                <a:t>Bố trí của các node</a:t>
              </a:r>
              <a:endParaRPr i="0" sz="2000">
                <a:solidFill>
                  <a:schemeClr val="dk1"/>
                </a:solidFill>
                <a:latin typeface="Arial"/>
                <a:ea typeface="Arial"/>
                <a:cs typeface="Arial"/>
                <a:sym typeface="Arial"/>
              </a:endParaRPr>
            </a:p>
          </p:txBody>
        </p:sp>
        <p:grpSp>
          <p:nvGrpSpPr>
            <p:cNvPr id="3603" name="Google Shape;3603;p90"/>
            <p:cNvGrpSpPr/>
            <p:nvPr/>
          </p:nvGrpSpPr>
          <p:grpSpPr>
            <a:xfrm>
              <a:off x="2541588" y="1985963"/>
              <a:ext cx="3263900" cy="195262"/>
              <a:chOff x="4220" y="1231"/>
              <a:chExt cx="1989" cy="90"/>
            </a:xfrm>
          </p:grpSpPr>
          <p:cxnSp>
            <p:nvCxnSpPr>
              <p:cNvPr id="3604" name="Google Shape;3604;p90"/>
              <p:cNvCxnSpPr/>
              <p:nvPr/>
            </p:nvCxnSpPr>
            <p:spPr>
              <a:xfrm>
                <a:off x="4220" y="1232"/>
                <a:ext cx="1989" cy="0"/>
              </a:xfrm>
              <a:prstGeom prst="straightConnector1">
                <a:avLst/>
              </a:prstGeom>
              <a:noFill/>
              <a:ln cap="flat" cmpd="sng" w="19050">
                <a:solidFill>
                  <a:schemeClr val="dk1"/>
                </a:solidFill>
                <a:prstDash val="solid"/>
                <a:round/>
                <a:headEnd len="med" w="med" type="none"/>
                <a:tailEnd len="med" w="med" type="none"/>
              </a:ln>
            </p:spPr>
          </p:cxnSp>
          <p:cxnSp>
            <p:nvCxnSpPr>
              <p:cNvPr id="3605" name="Google Shape;3605;p90"/>
              <p:cNvCxnSpPr/>
              <p:nvPr/>
            </p:nvCxnSpPr>
            <p:spPr>
              <a:xfrm>
                <a:off x="4220" y="1231"/>
                <a:ext cx="0" cy="87"/>
              </a:xfrm>
              <a:prstGeom prst="straightConnector1">
                <a:avLst/>
              </a:prstGeom>
              <a:noFill/>
              <a:ln cap="flat" cmpd="sng" w="19050">
                <a:solidFill>
                  <a:schemeClr val="dk1"/>
                </a:solidFill>
                <a:prstDash val="solid"/>
                <a:round/>
                <a:headEnd len="med" w="med" type="none"/>
                <a:tailEnd len="med" w="med" type="none"/>
              </a:ln>
            </p:spPr>
          </p:cxnSp>
          <p:cxnSp>
            <p:nvCxnSpPr>
              <p:cNvPr id="3606" name="Google Shape;3606;p90"/>
              <p:cNvCxnSpPr/>
              <p:nvPr/>
            </p:nvCxnSpPr>
            <p:spPr>
              <a:xfrm>
                <a:off x="4886" y="1234"/>
                <a:ext cx="0" cy="87"/>
              </a:xfrm>
              <a:prstGeom prst="straightConnector1">
                <a:avLst/>
              </a:prstGeom>
              <a:noFill/>
              <a:ln cap="flat" cmpd="sng" w="19050">
                <a:solidFill>
                  <a:schemeClr val="dk1"/>
                </a:solidFill>
                <a:prstDash val="solid"/>
                <a:round/>
                <a:headEnd len="med" w="med" type="none"/>
                <a:tailEnd len="med" w="med" type="none"/>
              </a:ln>
            </p:spPr>
          </p:cxnSp>
          <p:cxnSp>
            <p:nvCxnSpPr>
              <p:cNvPr id="3607" name="Google Shape;3607;p90"/>
              <p:cNvCxnSpPr/>
              <p:nvPr/>
            </p:nvCxnSpPr>
            <p:spPr>
              <a:xfrm>
                <a:off x="5489" y="1234"/>
                <a:ext cx="0" cy="87"/>
              </a:xfrm>
              <a:prstGeom prst="straightConnector1">
                <a:avLst/>
              </a:prstGeom>
              <a:noFill/>
              <a:ln cap="flat" cmpd="sng" w="19050">
                <a:solidFill>
                  <a:schemeClr val="dk1"/>
                </a:solidFill>
                <a:prstDash val="solid"/>
                <a:round/>
                <a:headEnd len="med" w="med" type="none"/>
                <a:tailEnd len="med" w="med" type="none"/>
              </a:ln>
            </p:spPr>
          </p:cxnSp>
          <p:cxnSp>
            <p:nvCxnSpPr>
              <p:cNvPr id="3608" name="Google Shape;3608;p90"/>
              <p:cNvCxnSpPr/>
              <p:nvPr/>
            </p:nvCxnSpPr>
            <p:spPr>
              <a:xfrm>
                <a:off x="6200" y="1231"/>
                <a:ext cx="0" cy="87"/>
              </a:xfrm>
              <a:prstGeom prst="straightConnector1">
                <a:avLst/>
              </a:prstGeom>
              <a:noFill/>
              <a:ln cap="flat" cmpd="sng" w="19050">
                <a:solidFill>
                  <a:schemeClr val="dk1"/>
                </a:solidFill>
                <a:prstDash val="solid"/>
                <a:round/>
                <a:headEnd len="med" w="med" type="none"/>
                <a:tailEnd len="med" w="med" type="none"/>
              </a:ln>
            </p:spPr>
          </p:cxnSp>
        </p:grpSp>
        <p:grpSp>
          <p:nvGrpSpPr>
            <p:cNvPr id="3609" name="Google Shape;3609;p90"/>
            <p:cNvGrpSpPr/>
            <p:nvPr/>
          </p:nvGrpSpPr>
          <p:grpSpPr>
            <a:xfrm flipH="1">
              <a:off x="2187575" y="2119313"/>
              <a:ext cx="501650" cy="512762"/>
              <a:chOff x="2839" y="3501"/>
              <a:chExt cx="755" cy="803"/>
            </a:xfrm>
          </p:grpSpPr>
          <p:pic>
            <p:nvPicPr>
              <p:cNvPr descr="desktop_computer_stylized_medium" id="3610" name="Google Shape;3610;p90"/>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3611" name="Google Shape;3611;p9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12" name="Google Shape;3612;p90"/>
            <p:cNvGrpSpPr/>
            <p:nvPr/>
          </p:nvGrpSpPr>
          <p:grpSpPr>
            <a:xfrm flipH="1">
              <a:off x="3279775" y="2101850"/>
              <a:ext cx="501650" cy="512763"/>
              <a:chOff x="2839" y="3501"/>
              <a:chExt cx="755" cy="803"/>
            </a:xfrm>
          </p:grpSpPr>
          <p:pic>
            <p:nvPicPr>
              <p:cNvPr descr="desktop_computer_stylized_medium" id="3613" name="Google Shape;3613;p90"/>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3614" name="Google Shape;3614;p9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15" name="Google Shape;3615;p90"/>
            <p:cNvGrpSpPr/>
            <p:nvPr/>
          </p:nvGrpSpPr>
          <p:grpSpPr>
            <a:xfrm flipH="1">
              <a:off x="4278313" y="2092325"/>
              <a:ext cx="501650" cy="512763"/>
              <a:chOff x="2839" y="3501"/>
              <a:chExt cx="755" cy="803"/>
            </a:xfrm>
          </p:grpSpPr>
          <p:pic>
            <p:nvPicPr>
              <p:cNvPr descr="desktop_computer_stylized_medium" id="3616" name="Google Shape;3616;p90"/>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3617" name="Google Shape;3617;p9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18" name="Google Shape;3618;p90"/>
            <p:cNvGrpSpPr/>
            <p:nvPr/>
          </p:nvGrpSpPr>
          <p:grpSpPr>
            <a:xfrm flipH="1">
              <a:off x="5397500" y="2106613"/>
              <a:ext cx="501650" cy="512762"/>
              <a:chOff x="2839" y="3501"/>
              <a:chExt cx="755" cy="803"/>
            </a:xfrm>
          </p:grpSpPr>
          <p:pic>
            <p:nvPicPr>
              <p:cNvPr descr="desktop_computer_stylized_medium" id="3619" name="Google Shape;3619;p90"/>
              <p:cNvPicPr preferRelativeResize="0"/>
              <p:nvPr/>
            </p:nvPicPr>
            <p:blipFill rotWithShape="1">
              <a:blip r:embed="rId4">
                <a:alphaModFix/>
              </a:blip>
              <a:srcRect b="0" l="0" r="0" t="0"/>
              <a:stretch/>
            </p:blipFill>
            <p:spPr>
              <a:xfrm>
                <a:off x="2839" y="3501"/>
                <a:ext cx="755" cy="803"/>
              </a:xfrm>
              <a:prstGeom prst="rect">
                <a:avLst/>
              </a:prstGeom>
              <a:noFill/>
              <a:ln>
                <a:noFill/>
              </a:ln>
            </p:spPr>
          </p:pic>
          <p:sp>
            <p:nvSpPr>
              <p:cNvPr id="3620" name="Google Shape;3620;p9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91"/>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26" name="Google Shape;3626;p91"/>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90000"/>
              </a:lnSpc>
              <a:spcBef>
                <a:spcPts val="0"/>
              </a:spcBef>
              <a:spcAft>
                <a:spcPts val="0"/>
              </a:spcAft>
              <a:buClr>
                <a:schemeClr val="dk1"/>
              </a:buClr>
              <a:buSzPct val="100000"/>
              <a:buFont typeface="Times New Roman"/>
              <a:buNone/>
            </a:pPr>
            <a:r>
              <a:rPr b="1" i="0" lang="en-US" sz="4400" u="none" cap="none" strike="noStrike">
                <a:solidFill>
                  <a:schemeClr val="dk1"/>
                </a:solidFill>
                <a:latin typeface="Times New Roman"/>
                <a:ea typeface="Times New Roman"/>
                <a:cs typeface="Times New Roman"/>
                <a:sym typeface="Times New Roman"/>
              </a:rPr>
              <a:t>5.3 Xoay vòng: Polling</a:t>
            </a:r>
            <a:endParaRPr/>
          </a:p>
        </p:txBody>
      </p:sp>
      <p:sp>
        <p:nvSpPr>
          <p:cNvPr id="3627" name="Google Shape;3627;p91"/>
          <p:cNvSpPr txBox="1"/>
          <p:nvPr>
            <p:ph idx="1" type="body"/>
          </p:nvPr>
        </p:nvSpPr>
        <p:spPr>
          <a:xfrm>
            <a:off x="618968" y="1619176"/>
            <a:ext cx="7407900" cy="4104200"/>
          </a:xfrm>
          <a:prstGeom prst="rect">
            <a:avLst/>
          </a:prstGeom>
          <a:noFill/>
          <a:ln>
            <a:noFill/>
          </a:ln>
        </p:spPr>
        <p:txBody>
          <a:bodyPr anchorCtr="0" anchor="t" bIns="45700" lIns="91425" spcFirstLastPara="1" rIns="91425" wrap="square" tIns="45700">
            <a:spAutoFit/>
          </a:bodyPr>
          <a:lstStyle/>
          <a:p>
            <a:pPr indent="-342900" lvl="0" marL="342900" rtl="0" algn="just">
              <a:lnSpc>
                <a:spcPct val="90000"/>
              </a:lnSpc>
              <a:spcBef>
                <a:spcPts val="0"/>
              </a:spcBef>
              <a:spcAft>
                <a:spcPts val="0"/>
              </a:spcAft>
              <a:buClr>
                <a:schemeClr val="dk1"/>
              </a:buClr>
              <a:buSzPts val="2200"/>
              <a:buFont typeface="Noto Sans Symbols"/>
              <a:buChar char="❖"/>
            </a:pPr>
            <a:r>
              <a:rPr lang="en-US" sz="2200">
                <a:latin typeface="Calibri"/>
                <a:ea typeface="Calibri"/>
                <a:cs typeface="Calibri"/>
                <a:sym typeface="Calibri"/>
              </a:rPr>
              <a:t>Node chủ (master node) "mời" các node con (slave node) truyền lần lượt.</a:t>
            </a:r>
            <a:endParaRPr sz="2200">
              <a:latin typeface="Calibri"/>
              <a:ea typeface="Calibri"/>
              <a:cs typeface="Calibri"/>
              <a:sym typeface="Calibri"/>
            </a:endParaRPr>
          </a:p>
          <a:p>
            <a:pPr indent="-342900" lvl="0" marL="342900" rtl="0" algn="just">
              <a:lnSpc>
                <a:spcPct val="90000"/>
              </a:lnSpc>
              <a:spcBef>
                <a:spcPts val="1000"/>
              </a:spcBef>
              <a:spcAft>
                <a:spcPts val="0"/>
              </a:spcAft>
              <a:buClr>
                <a:srgbClr val="000000"/>
              </a:buClr>
              <a:buSzPts val="2200"/>
              <a:buFont typeface="Noto Sans Symbols"/>
              <a:buChar char="❖"/>
            </a:pPr>
            <a:r>
              <a:rPr i="0" lang="en-US" sz="2200" u="none" cap="none" strike="noStrike">
                <a:solidFill>
                  <a:srgbClr val="000000"/>
                </a:solidFill>
                <a:latin typeface="Calibri"/>
                <a:ea typeface="Calibri"/>
                <a:cs typeface="Calibri"/>
                <a:sym typeface="Calibri"/>
              </a:rPr>
              <a:t>Ưu điểm:</a:t>
            </a:r>
            <a:endParaRPr sz="2200">
              <a:latin typeface="Calibri"/>
              <a:ea typeface="Calibri"/>
              <a:cs typeface="Calibri"/>
              <a:sym typeface="Calibri"/>
            </a:endParaRPr>
          </a:p>
          <a:p>
            <a:pPr indent="-341313" lvl="1" marL="576263" marR="0" rtl="0" algn="just">
              <a:lnSpc>
                <a:spcPct val="90000"/>
              </a:lnSpc>
              <a:spcBef>
                <a:spcPts val="500"/>
              </a:spcBef>
              <a:spcAft>
                <a:spcPts val="0"/>
              </a:spcAft>
              <a:buClr>
                <a:srgbClr val="000000"/>
              </a:buClr>
              <a:buSzPts val="2400"/>
              <a:buFont typeface="Noto Sans Symbols"/>
              <a:buChar char="❑"/>
            </a:pPr>
            <a:r>
              <a:rPr b="0" i="0" lang="en-US" sz="2000" u="none" cap="none" strike="noStrike">
                <a:solidFill>
                  <a:srgbClr val="000000"/>
                </a:solidFill>
                <a:latin typeface="Calibri"/>
                <a:ea typeface="Calibri"/>
                <a:cs typeface="Calibri"/>
                <a:sym typeface="Calibri"/>
              </a:rPr>
              <a:t>Triệt tiêu hiện tượng xung đột dữ liệu.</a:t>
            </a:r>
            <a:endParaRPr sz="2000">
              <a:latin typeface="Calibri"/>
              <a:ea typeface="Calibri"/>
              <a:cs typeface="Calibri"/>
              <a:sym typeface="Calibri"/>
            </a:endParaRPr>
          </a:p>
          <a:p>
            <a:pPr indent="-341313" lvl="1" marL="576263" marR="0" rtl="0" algn="just">
              <a:lnSpc>
                <a:spcPct val="90000"/>
              </a:lnSpc>
              <a:spcBef>
                <a:spcPts val="500"/>
              </a:spcBef>
              <a:spcAft>
                <a:spcPts val="0"/>
              </a:spcAft>
              <a:buClr>
                <a:srgbClr val="000000"/>
              </a:buClr>
              <a:buSzPts val="2400"/>
              <a:buFont typeface="Noto Sans Symbols"/>
              <a:buChar char="❑"/>
            </a:pPr>
            <a:r>
              <a:rPr b="0" i="0" lang="en-US" sz="2000" u="none" cap="none" strike="noStrike">
                <a:solidFill>
                  <a:srgbClr val="000000"/>
                </a:solidFill>
                <a:latin typeface="Calibri"/>
                <a:ea typeface="Calibri"/>
                <a:cs typeface="Calibri"/>
                <a:sym typeface="Calibri"/>
              </a:rPr>
              <a:t>Không xuất hiện các khe thời gian trống.</a:t>
            </a:r>
            <a:endParaRPr sz="2000">
              <a:latin typeface="Calibri"/>
              <a:ea typeface="Calibri"/>
              <a:cs typeface="Calibri"/>
              <a:sym typeface="Calibri"/>
            </a:endParaRPr>
          </a:p>
          <a:p>
            <a:pPr indent="-341313" lvl="1" marL="576263" marR="0" rtl="0" algn="just">
              <a:lnSpc>
                <a:spcPct val="90000"/>
              </a:lnSpc>
              <a:spcBef>
                <a:spcPts val="500"/>
              </a:spcBef>
              <a:spcAft>
                <a:spcPts val="0"/>
              </a:spcAft>
              <a:buClr>
                <a:srgbClr val="000000"/>
              </a:buClr>
              <a:buSzPts val="2400"/>
              <a:buFont typeface="Noto Sans Symbols"/>
              <a:buChar char="❑"/>
            </a:pPr>
            <a:r>
              <a:rPr b="0" i="0" lang="en-US" sz="2000" u="none" cap="none" strike="noStrike">
                <a:solidFill>
                  <a:srgbClr val="000000"/>
                </a:solidFill>
                <a:latin typeface="Calibri"/>
                <a:ea typeface="Calibri"/>
                <a:cs typeface="Calibri"/>
                <a:sym typeface="Calibri"/>
              </a:rPr>
              <a:t>Do đó hiệu năng cao hơn các giao thức trước.</a:t>
            </a:r>
            <a:endParaRPr sz="2000">
              <a:latin typeface="Calibri"/>
              <a:ea typeface="Calibri"/>
              <a:cs typeface="Calibri"/>
              <a:sym typeface="Calibri"/>
            </a:endParaRPr>
          </a:p>
          <a:p>
            <a:pPr indent="-342900" lvl="0" marL="342900" marR="0" rtl="0" algn="just">
              <a:lnSpc>
                <a:spcPct val="90000"/>
              </a:lnSpc>
              <a:spcBef>
                <a:spcPts val="1000"/>
              </a:spcBef>
              <a:spcAft>
                <a:spcPts val="0"/>
              </a:spcAft>
              <a:buClr>
                <a:srgbClr val="000000"/>
              </a:buClr>
              <a:buSzPts val="2200"/>
              <a:buFont typeface="Noto Sans Symbols"/>
              <a:buChar char="❖"/>
            </a:pPr>
            <a:r>
              <a:rPr i="0" lang="en-US" sz="2200" u="none" cap="none" strike="noStrike">
                <a:solidFill>
                  <a:srgbClr val="000000"/>
                </a:solidFill>
                <a:latin typeface="Calibri"/>
                <a:ea typeface="Calibri"/>
                <a:cs typeface="Calibri"/>
                <a:sym typeface="Calibri"/>
              </a:rPr>
              <a:t>Nhược điểm:</a:t>
            </a:r>
            <a:endParaRPr sz="2200">
              <a:latin typeface="Calibri"/>
              <a:ea typeface="Calibri"/>
              <a:cs typeface="Calibri"/>
              <a:sym typeface="Calibri"/>
            </a:endParaRPr>
          </a:p>
          <a:p>
            <a:pPr indent="-341313" lvl="1" marL="576263" marR="0" rtl="0" algn="just">
              <a:lnSpc>
                <a:spcPct val="90000"/>
              </a:lnSpc>
              <a:spcBef>
                <a:spcPts val="500"/>
              </a:spcBef>
              <a:spcAft>
                <a:spcPts val="0"/>
              </a:spcAft>
              <a:buClr>
                <a:srgbClr val="000000"/>
              </a:buClr>
              <a:buSzPts val="2400"/>
              <a:buFont typeface="Noto Sans Symbols"/>
              <a:buChar char="❑"/>
            </a:pPr>
            <a:r>
              <a:rPr b="0" i="0" lang="en-US" sz="2000" u="none" cap="none" strike="noStrike">
                <a:solidFill>
                  <a:srgbClr val="000000"/>
                </a:solidFill>
                <a:latin typeface="Calibri"/>
                <a:ea typeface="Calibri"/>
                <a:cs typeface="Calibri"/>
                <a:sym typeface="Calibri"/>
              </a:rPr>
              <a:t>Thời gian trễ kéo dài: trong toàn bộ vùng mạng chỉ có một nút cần truyền dữ liệu nhưng không thể truyền liên tục mà bị nút chủ ngừng để liên lạc với các nút mạng khác.</a:t>
            </a:r>
            <a:endParaRPr sz="2000">
              <a:latin typeface="Calibri"/>
              <a:ea typeface="Calibri"/>
              <a:cs typeface="Calibri"/>
              <a:sym typeface="Calibri"/>
            </a:endParaRPr>
          </a:p>
          <a:p>
            <a:pPr indent="-341313" lvl="1" marL="576263" marR="0" rtl="0" algn="just">
              <a:lnSpc>
                <a:spcPct val="90000"/>
              </a:lnSpc>
              <a:spcBef>
                <a:spcPts val="500"/>
              </a:spcBef>
              <a:spcAft>
                <a:spcPts val="0"/>
              </a:spcAft>
              <a:buClr>
                <a:srgbClr val="000000"/>
              </a:buClr>
              <a:buSzPts val="2400"/>
              <a:buFont typeface="Noto Sans Symbols"/>
              <a:buChar char="❑"/>
            </a:pPr>
            <a:r>
              <a:rPr b="0" i="0" lang="en-US" sz="2000" u="none" cap="none" strike="noStrike">
                <a:solidFill>
                  <a:srgbClr val="000000"/>
                </a:solidFill>
                <a:latin typeface="Calibri"/>
                <a:ea typeface="Calibri"/>
                <a:cs typeface="Calibri"/>
                <a:sym typeface="Calibri"/>
              </a:rPr>
              <a:t>Sự phụ thuộc: Nếu nút mạng chủ bị hỏng =&gt; tê liệt toàn bộ kênh truyền.</a:t>
            </a:r>
            <a:endParaRPr sz="2000">
              <a:latin typeface="Calibri"/>
              <a:ea typeface="Calibri"/>
              <a:cs typeface="Calibri"/>
              <a:sym typeface="Calibri"/>
            </a:endParaRPr>
          </a:p>
        </p:txBody>
      </p:sp>
      <p:grpSp>
        <p:nvGrpSpPr>
          <p:cNvPr id="3628" name="Google Shape;3628;p91"/>
          <p:cNvGrpSpPr/>
          <p:nvPr/>
        </p:nvGrpSpPr>
        <p:grpSpPr>
          <a:xfrm>
            <a:off x="7977656" y="2003425"/>
            <a:ext cx="3198812" cy="2851150"/>
            <a:chOff x="4398963" y="2354263"/>
            <a:chExt cx="3198812" cy="2851150"/>
          </a:xfrm>
        </p:grpSpPr>
        <p:grpSp>
          <p:nvGrpSpPr>
            <p:cNvPr id="3629" name="Google Shape;3629;p91"/>
            <p:cNvGrpSpPr/>
            <p:nvPr/>
          </p:nvGrpSpPr>
          <p:grpSpPr>
            <a:xfrm>
              <a:off x="4398963" y="4154488"/>
              <a:ext cx="781050" cy="681037"/>
              <a:chOff x="-44" y="1473"/>
              <a:chExt cx="981" cy="1105"/>
            </a:xfrm>
          </p:grpSpPr>
          <p:pic>
            <p:nvPicPr>
              <p:cNvPr descr="desktop_computer_stylized_medium" id="3630" name="Google Shape;3630;p9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31" name="Google Shape;3631;p9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32" name="Google Shape;3632;p91"/>
            <p:cNvGrpSpPr/>
            <p:nvPr/>
          </p:nvGrpSpPr>
          <p:grpSpPr>
            <a:xfrm>
              <a:off x="4691063" y="3549650"/>
              <a:ext cx="781050" cy="681038"/>
              <a:chOff x="-44" y="1473"/>
              <a:chExt cx="981" cy="1105"/>
            </a:xfrm>
          </p:grpSpPr>
          <p:pic>
            <p:nvPicPr>
              <p:cNvPr descr="desktop_computer_stylized_medium" id="3633" name="Google Shape;3633;p9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34" name="Google Shape;3634;p9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35" name="Google Shape;3635;p91"/>
            <p:cNvGrpSpPr/>
            <p:nvPr/>
          </p:nvGrpSpPr>
          <p:grpSpPr>
            <a:xfrm>
              <a:off x="4972050" y="2935288"/>
              <a:ext cx="781050" cy="681037"/>
              <a:chOff x="-44" y="1473"/>
              <a:chExt cx="981" cy="1105"/>
            </a:xfrm>
          </p:grpSpPr>
          <p:pic>
            <p:nvPicPr>
              <p:cNvPr descr="desktop_computer_stylized_medium" id="3636" name="Google Shape;3636;p9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37" name="Google Shape;3637;p9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38" name="Google Shape;3638;p91"/>
            <p:cNvGrpSpPr/>
            <p:nvPr/>
          </p:nvGrpSpPr>
          <p:grpSpPr>
            <a:xfrm>
              <a:off x="5273675" y="2354263"/>
              <a:ext cx="781050" cy="681037"/>
              <a:chOff x="-44" y="1473"/>
              <a:chExt cx="981" cy="1105"/>
            </a:xfrm>
          </p:grpSpPr>
          <p:pic>
            <p:nvPicPr>
              <p:cNvPr descr="desktop_computer_stylized_medium" id="3639" name="Google Shape;3639;p9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40" name="Google Shape;3640;p9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41" name="Google Shape;3641;p91"/>
            <p:cNvGrpSpPr/>
            <p:nvPr/>
          </p:nvGrpSpPr>
          <p:grpSpPr>
            <a:xfrm flipH="1">
              <a:off x="6810375" y="2600325"/>
              <a:ext cx="781050" cy="681038"/>
              <a:chOff x="-44" y="1473"/>
              <a:chExt cx="981" cy="1105"/>
            </a:xfrm>
          </p:grpSpPr>
          <p:pic>
            <p:nvPicPr>
              <p:cNvPr descr="desktop_computer_stylized_medium" id="3642" name="Google Shape;3642;p9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43" name="Google Shape;3643;p9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644" name="Google Shape;3644;p91"/>
            <p:cNvCxnSpPr/>
            <p:nvPr/>
          </p:nvCxnSpPr>
          <p:spPr>
            <a:xfrm flipH="1">
              <a:off x="5286375" y="2717800"/>
              <a:ext cx="927100" cy="1773238"/>
            </a:xfrm>
            <a:prstGeom prst="straightConnector1">
              <a:avLst/>
            </a:prstGeom>
            <a:noFill/>
            <a:ln cap="flat" cmpd="sng" w="9525">
              <a:solidFill>
                <a:schemeClr val="dk1"/>
              </a:solidFill>
              <a:prstDash val="solid"/>
              <a:round/>
              <a:headEnd len="med" w="med" type="none"/>
              <a:tailEnd len="med" w="med" type="none"/>
            </a:ln>
          </p:spPr>
        </p:cxnSp>
        <p:cxnSp>
          <p:nvCxnSpPr>
            <p:cNvPr id="3645" name="Google Shape;3645;p91"/>
            <p:cNvCxnSpPr/>
            <p:nvPr/>
          </p:nvCxnSpPr>
          <p:spPr>
            <a:xfrm>
              <a:off x="5927725" y="2768600"/>
              <a:ext cx="254000" cy="0"/>
            </a:xfrm>
            <a:prstGeom prst="straightConnector1">
              <a:avLst/>
            </a:prstGeom>
            <a:noFill/>
            <a:ln cap="flat" cmpd="sng" w="9525">
              <a:solidFill>
                <a:schemeClr val="dk1"/>
              </a:solidFill>
              <a:prstDash val="solid"/>
              <a:round/>
              <a:headEnd len="med" w="med" type="none"/>
              <a:tailEnd len="med" w="med" type="none"/>
            </a:ln>
          </p:spPr>
        </p:cxnSp>
        <p:cxnSp>
          <p:nvCxnSpPr>
            <p:cNvPr id="3646" name="Google Shape;3646;p91"/>
            <p:cNvCxnSpPr/>
            <p:nvPr/>
          </p:nvCxnSpPr>
          <p:spPr>
            <a:xfrm>
              <a:off x="6076950" y="2982913"/>
              <a:ext cx="858838" cy="12700"/>
            </a:xfrm>
            <a:prstGeom prst="straightConnector1">
              <a:avLst/>
            </a:prstGeom>
            <a:noFill/>
            <a:ln cap="flat" cmpd="sng" w="9525">
              <a:solidFill>
                <a:schemeClr val="dk1"/>
              </a:solidFill>
              <a:prstDash val="solid"/>
              <a:round/>
              <a:headEnd len="med" w="med" type="none"/>
              <a:tailEnd len="med" w="med" type="none"/>
            </a:ln>
          </p:spPr>
        </p:cxnSp>
        <p:cxnSp>
          <p:nvCxnSpPr>
            <p:cNvPr id="3647" name="Google Shape;3647;p91"/>
            <p:cNvCxnSpPr/>
            <p:nvPr/>
          </p:nvCxnSpPr>
          <p:spPr>
            <a:xfrm>
              <a:off x="5656263" y="3297238"/>
              <a:ext cx="254000" cy="0"/>
            </a:xfrm>
            <a:prstGeom prst="straightConnector1">
              <a:avLst/>
            </a:prstGeom>
            <a:noFill/>
            <a:ln cap="flat" cmpd="sng" w="9525">
              <a:solidFill>
                <a:schemeClr val="dk1"/>
              </a:solidFill>
              <a:prstDash val="solid"/>
              <a:round/>
              <a:headEnd len="med" w="med" type="none"/>
              <a:tailEnd len="med" w="med" type="none"/>
            </a:ln>
          </p:spPr>
        </p:cxnSp>
        <p:cxnSp>
          <p:nvCxnSpPr>
            <p:cNvPr id="3648" name="Google Shape;3648;p91"/>
            <p:cNvCxnSpPr/>
            <p:nvPr/>
          </p:nvCxnSpPr>
          <p:spPr>
            <a:xfrm>
              <a:off x="5384800" y="3825875"/>
              <a:ext cx="254000" cy="0"/>
            </a:xfrm>
            <a:prstGeom prst="straightConnector1">
              <a:avLst/>
            </a:prstGeom>
            <a:noFill/>
            <a:ln cap="flat" cmpd="sng" w="9525">
              <a:solidFill>
                <a:schemeClr val="dk1"/>
              </a:solidFill>
              <a:prstDash val="solid"/>
              <a:round/>
              <a:headEnd len="med" w="med" type="none"/>
              <a:tailEnd len="med" w="med" type="none"/>
            </a:ln>
          </p:spPr>
        </p:cxnSp>
        <p:cxnSp>
          <p:nvCxnSpPr>
            <p:cNvPr id="3649" name="Google Shape;3649;p91"/>
            <p:cNvCxnSpPr/>
            <p:nvPr/>
          </p:nvCxnSpPr>
          <p:spPr>
            <a:xfrm>
              <a:off x="5113338" y="4354513"/>
              <a:ext cx="254000" cy="0"/>
            </a:xfrm>
            <a:prstGeom prst="straightConnector1">
              <a:avLst/>
            </a:prstGeom>
            <a:noFill/>
            <a:ln cap="flat" cmpd="sng" w="9525">
              <a:solidFill>
                <a:schemeClr val="dk1"/>
              </a:solidFill>
              <a:prstDash val="solid"/>
              <a:round/>
              <a:headEnd len="med" w="med" type="none"/>
              <a:tailEnd len="med" w="med" type="none"/>
            </a:ln>
          </p:spPr>
        </p:cxnSp>
        <p:sp>
          <p:nvSpPr>
            <p:cNvPr id="3650" name="Google Shape;3650;p91"/>
            <p:cNvSpPr txBox="1"/>
            <p:nvPr/>
          </p:nvSpPr>
          <p:spPr>
            <a:xfrm>
              <a:off x="6638925" y="3222625"/>
              <a:ext cx="9588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master</a:t>
              </a:r>
              <a:endParaRPr/>
            </a:p>
          </p:txBody>
        </p:sp>
        <p:sp>
          <p:nvSpPr>
            <p:cNvPr id="3651" name="Google Shape;3651;p91"/>
            <p:cNvSpPr txBox="1"/>
            <p:nvPr/>
          </p:nvSpPr>
          <p:spPr>
            <a:xfrm>
              <a:off x="4464050" y="4808538"/>
              <a:ext cx="904875"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slaves</a:t>
              </a:r>
              <a:endParaRPr/>
            </a:p>
          </p:txBody>
        </p:sp>
        <p:grpSp>
          <p:nvGrpSpPr>
            <p:cNvPr id="3652" name="Google Shape;3652;p91"/>
            <p:cNvGrpSpPr/>
            <p:nvPr/>
          </p:nvGrpSpPr>
          <p:grpSpPr>
            <a:xfrm>
              <a:off x="6823075" y="2636838"/>
              <a:ext cx="560388" cy="336550"/>
              <a:chOff x="4212" y="2864"/>
              <a:chExt cx="353" cy="212"/>
            </a:xfrm>
          </p:grpSpPr>
          <p:sp>
            <p:nvSpPr>
              <p:cNvPr id="3653" name="Google Shape;3653;p91"/>
              <p:cNvSpPr/>
              <p:nvPr/>
            </p:nvSpPr>
            <p:spPr>
              <a:xfrm>
                <a:off x="4212" y="2916"/>
                <a:ext cx="353" cy="137"/>
              </a:xfrm>
              <a:prstGeom prst="rect">
                <a:avLst/>
              </a:prstGeom>
              <a:solidFill>
                <a:srgbClr val="00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54" name="Google Shape;3654;p91"/>
              <p:cNvSpPr txBox="1"/>
              <p:nvPr/>
            </p:nvSpPr>
            <p:spPr>
              <a:xfrm>
                <a:off x="4227" y="2864"/>
                <a:ext cx="314" cy="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lt1"/>
                    </a:solidFill>
                    <a:latin typeface="Arial"/>
                    <a:ea typeface="Arial"/>
                    <a:cs typeface="Arial"/>
                    <a:sym typeface="Arial"/>
                  </a:rPr>
                  <a:t>poll</a:t>
                </a:r>
                <a:endParaRPr/>
              </a:p>
            </p:txBody>
          </p:sp>
        </p:grpSp>
        <p:grpSp>
          <p:nvGrpSpPr>
            <p:cNvPr id="3655" name="Google Shape;3655;p91"/>
            <p:cNvGrpSpPr/>
            <p:nvPr/>
          </p:nvGrpSpPr>
          <p:grpSpPr>
            <a:xfrm>
              <a:off x="4872038" y="3559175"/>
              <a:ext cx="595312" cy="336550"/>
              <a:chOff x="4415" y="2364"/>
              <a:chExt cx="375" cy="212"/>
            </a:xfrm>
          </p:grpSpPr>
          <p:sp>
            <p:nvSpPr>
              <p:cNvPr id="3656" name="Google Shape;3656;p91"/>
              <p:cNvSpPr/>
              <p:nvPr/>
            </p:nvSpPr>
            <p:spPr>
              <a:xfrm>
                <a:off x="4437" y="2400"/>
                <a:ext cx="353" cy="13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57" name="Google Shape;3657;p91"/>
              <p:cNvSpPr txBox="1"/>
              <p:nvPr/>
            </p:nvSpPr>
            <p:spPr>
              <a:xfrm>
                <a:off x="4415" y="2364"/>
                <a:ext cx="365" cy="212"/>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lt1"/>
                    </a:solidFill>
                    <a:latin typeface="Arial"/>
                    <a:ea typeface="Arial"/>
                    <a:cs typeface="Arial"/>
                    <a:sym typeface="Arial"/>
                  </a:rPr>
                  <a:t>data</a:t>
                </a:r>
                <a:endParaRPr/>
              </a:p>
            </p:txBody>
          </p:sp>
        </p:grpSp>
        <p:grpSp>
          <p:nvGrpSpPr>
            <p:cNvPr id="3658" name="Google Shape;3658;p91"/>
            <p:cNvGrpSpPr/>
            <p:nvPr/>
          </p:nvGrpSpPr>
          <p:grpSpPr>
            <a:xfrm>
              <a:off x="5378450" y="2441575"/>
              <a:ext cx="595313" cy="336550"/>
              <a:chOff x="4415" y="2364"/>
              <a:chExt cx="375" cy="212"/>
            </a:xfrm>
          </p:grpSpPr>
          <p:sp>
            <p:nvSpPr>
              <p:cNvPr id="3659" name="Google Shape;3659;p91"/>
              <p:cNvSpPr/>
              <p:nvPr/>
            </p:nvSpPr>
            <p:spPr>
              <a:xfrm>
                <a:off x="4437" y="2400"/>
                <a:ext cx="353" cy="137"/>
              </a:xfrm>
              <a:prstGeom prst="rect">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60" name="Google Shape;3660;p91"/>
              <p:cNvSpPr txBox="1"/>
              <p:nvPr/>
            </p:nvSpPr>
            <p:spPr>
              <a:xfrm>
                <a:off x="4415" y="2364"/>
                <a:ext cx="365" cy="212"/>
              </a:xfrm>
              <a:prstGeom prst="rect">
                <a:avLst/>
              </a:prstGeom>
              <a:solidFill>
                <a:srgbClr val="3333C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600">
                    <a:solidFill>
                      <a:schemeClr val="lt1"/>
                    </a:solidFill>
                    <a:latin typeface="Arial"/>
                    <a:ea typeface="Arial"/>
                    <a:cs typeface="Arial"/>
                    <a:sym typeface="Arial"/>
                  </a:rPr>
                  <a:t>data</a:t>
                </a:r>
                <a:endParaRPr/>
              </a:p>
            </p:txBody>
          </p:sp>
        </p:gr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92"/>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66" name="Google Shape;3666;p92"/>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90000"/>
              </a:lnSpc>
              <a:spcBef>
                <a:spcPts val="0"/>
              </a:spcBef>
              <a:spcAft>
                <a:spcPts val="0"/>
              </a:spcAft>
              <a:buClr>
                <a:schemeClr val="dk1"/>
              </a:buClr>
              <a:buSzPct val="100000"/>
              <a:buFont typeface="Times New Roman"/>
              <a:buNone/>
            </a:pPr>
            <a:r>
              <a:rPr b="1" i="0" lang="en-US" sz="4400" u="none" cap="none" strike="noStrike">
                <a:solidFill>
                  <a:schemeClr val="dk1"/>
                </a:solidFill>
                <a:latin typeface="Times New Roman"/>
                <a:ea typeface="Times New Roman"/>
                <a:cs typeface="Times New Roman"/>
                <a:sym typeface="Times New Roman"/>
              </a:rPr>
              <a:t>5.3 Xoay vòng: Token-passing</a:t>
            </a:r>
            <a:endParaRPr/>
          </a:p>
        </p:txBody>
      </p:sp>
      <p:grpSp>
        <p:nvGrpSpPr>
          <p:cNvPr id="3667" name="Google Shape;3667;p92"/>
          <p:cNvGrpSpPr/>
          <p:nvPr/>
        </p:nvGrpSpPr>
        <p:grpSpPr>
          <a:xfrm>
            <a:off x="7657513" y="1571625"/>
            <a:ext cx="3858212" cy="4603750"/>
            <a:chOff x="4152313" y="1725613"/>
            <a:chExt cx="3858212" cy="4603750"/>
          </a:xfrm>
        </p:grpSpPr>
        <p:grpSp>
          <p:nvGrpSpPr>
            <p:cNvPr id="3668" name="Google Shape;3668;p92"/>
            <p:cNvGrpSpPr/>
            <p:nvPr/>
          </p:nvGrpSpPr>
          <p:grpSpPr>
            <a:xfrm>
              <a:off x="7229475" y="3667125"/>
              <a:ext cx="781050" cy="681038"/>
              <a:chOff x="-44" y="1473"/>
              <a:chExt cx="981" cy="1105"/>
            </a:xfrm>
          </p:grpSpPr>
          <p:pic>
            <p:nvPicPr>
              <p:cNvPr descr="desktop_computer_stylized_medium" id="3669" name="Google Shape;3669;p9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70" name="Google Shape;3670;p9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71" name="Google Shape;3671;p92"/>
            <p:cNvGrpSpPr/>
            <p:nvPr/>
          </p:nvGrpSpPr>
          <p:grpSpPr>
            <a:xfrm>
              <a:off x="4514850" y="3624263"/>
              <a:ext cx="781050" cy="681037"/>
              <a:chOff x="-44" y="1473"/>
              <a:chExt cx="981" cy="1105"/>
            </a:xfrm>
          </p:grpSpPr>
          <p:pic>
            <p:nvPicPr>
              <p:cNvPr descr="desktop_computer_stylized_medium" id="3672" name="Google Shape;3672;p9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73" name="Google Shape;3673;p9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74" name="Google Shape;3674;p92"/>
            <p:cNvGrpSpPr/>
            <p:nvPr/>
          </p:nvGrpSpPr>
          <p:grpSpPr>
            <a:xfrm>
              <a:off x="5832475" y="1960563"/>
              <a:ext cx="781050" cy="681037"/>
              <a:chOff x="-44" y="1473"/>
              <a:chExt cx="981" cy="1105"/>
            </a:xfrm>
          </p:grpSpPr>
          <p:pic>
            <p:nvPicPr>
              <p:cNvPr descr="desktop_computer_stylized_medium" id="3675" name="Google Shape;3675;p9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76" name="Google Shape;3676;p9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77" name="Google Shape;3677;p92"/>
            <p:cNvGrpSpPr/>
            <p:nvPr/>
          </p:nvGrpSpPr>
          <p:grpSpPr>
            <a:xfrm>
              <a:off x="5886450" y="5408613"/>
              <a:ext cx="781050" cy="681037"/>
              <a:chOff x="-44" y="1473"/>
              <a:chExt cx="981" cy="1105"/>
            </a:xfrm>
          </p:grpSpPr>
          <p:pic>
            <p:nvPicPr>
              <p:cNvPr descr="desktop_computer_stylized_medium" id="3678" name="Google Shape;3678;p9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679" name="Google Shape;3679;p9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80" name="Google Shape;3680;p92"/>
            <p:cNvSpPr/>
            <p:nvPr/>
          </p:nvSpPr>
          <p:spPr>
            <a:xfrm>
              <a:off x="5360988" y="2617788"/>
              <a:ext cx="2046287" cy="2778125"/>
            </a:xfrm>
            <a:prstGeom prst="ellipse">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81" name="Google Shape;3681;p92"/>
            <p:cNvSpPr/>
            <p:nvPr/>
          </p:nvSpPr>
          <p:spPr>
            <a:xfrm>
              <a:off x="6205538" y="1725613"/>
              <a:ext cx="274637" cy="320675"/>
            </a:xfrm>
            <a:prstGeom prst="rect">
              <a:avLst/>
            </a:prstGeom>
            <a:solidFill>
              <a:srgbClr val="00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a:solidFill>
                    <a:schemeClr val="lt1"/>
                  </a:solidFill>
                  <a:latin typeface="Arial"/>
                  <a:ea typeface="Arial"/>
                  <a:cs typeface="Arial"/>
                  <a:sym typeface="Arial"/>
                </a:rPr>
                <a:t>T</a:t>
              </a:r>
              <a:endParaRPr/>
            </a:p>
          </p:txBody>
        </p:sp>
        <p:sp>
          <p:nvSpPr>
            <p:cNvPr id="3682" name="Google Shape;3682;p92"/>
            <p:cNvSpPr/>
            <p:nvPr/>
          </p:nvSpPr>
          <p:spPr>
            <a:xfrm>
              <a:off x="5949950" y="6008688"/>
              <a:ext cx="811213" cy="320675"/>
            </a:xfrm>
            <a:prstGeom prst="rect">
              <a:avLst/>
            </a:prstGeom>
            <a:solidFill>
              <a:srgbClr val="3333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a:solidFill>
                    <a:schemeClr val="lt1"/>
                  </a:solidFill>
                  <a:latin typeface="Arial"/>
                  <a:ea typeface="Arial"/>
                  <a:cs typeface="Arial"/>
                  <a:sym typeface="Arial"/>
                </a:rPr>
                <a:t>data</a:t>
              </a:r>
              <a:endParaRPr/>
            </a:p>
          </p:txBody>
        </p:sp>
        <p:sp>
          <p:nvSpPr>
            <p:cNvPr id="3683" name="Google Shape;3683;p92"/>
            <p:cNvSpPr txBox="1"/>
            <p:nvPr/>
          </p:nvSpPr>
          <p:spPr>
            <a:xfrm>
              <a:off x="4152313" y="3003608"/>
              <a:ext cx="12086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(không có gì để gửi)</a:t>
              </a:r>
              <a:endParaRPr/>
            </a:p>
          </p:txBody>
        </p:sp>
        <p:sp>
          <p:nvSpPr>
            <p:cNvPr id="3684" name="Google Shape;3684;p92"/>
            <p:cNvSpPr/>
            <p:nvPr/>
          </p:nvSpPr>
          <p:spPr>
            <a:xfrm>
              <a:off x="4838700" y="3743325"/>
              <a:ext cx="274638" cy="320675"/>
            </a:xfrm>
            <a:prstGeom prst="rect">
              <a:avLst/>
            </a:prstGeom>
            <a:solidFill>
              <a:srgbClr val="00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1800">
                  <a:solidFill>
                    <a:schemeClr val="lt1"/>
                  </a:solidFill>
                  <a:latin typeface="Arial"/>
                  <a:ea typeface="Arial"/>
                  <a:cs typeface="Arial"/>
                  <a:sym typeface="Arial"/>
                </a:rPr>
                <a:t>T</a:t>
              </a:r>
              <a:endParaRPr/>
            </a:p>
          </p:txBody>
        </p:sp>
      </p:grpSp>
      <p:sp>
        <p:nvSpPr>
          <p:cNvPr id="3685" name="Google Shape;3685;p92"/>
          <p:cNvSpPr txBox="1"/>
          <p:nvPr/>
        </p:nvSpPr>
        <p:spPr>
          <a:xfrm>
            <a:off x="616183" y="1685802"/>
            <a:ext cx="7041330" cy="4168898"/>
          </a:xfrm>
          <a:prstGeom prst="rect">
            <a:avLst/>
          </a:prstGeom>
          <a:noFill/>
          <a:ln>
            <a:noFill/>
          </a:ln>
        </p:spPr>
        <p:txBody>
          <a:bodyPr anchorCtr="0" anchor="t" bIns="45700" lIns="91425" spcFirstLastPara="1" rIns="91425" wrap="square" tIns="45700">
            <a:noAutofit/>
          </a:bodyPr>
          <a:lstStyle/>
          <a:p>
            <a:pPr indent="-393700" lvl="0" marL="393700" marR="0" rtl="0" algn="just">
              <a:lnSpc>
                <a:spcPct val="90000"/>
              </a:lnSpc>
              <a:spcBef>
                <a:spcPts val="0"/>
              </a:spcBef>
              <a:spcAft>
                <a:spcPts val="0"/>
              </a:spcAft>
              <a:buClr>
                <a:srgbClr val="000000"/>
              </a:buClr>
              <a:buSzPts val="2800"/>
              <a:buFont typeface="Noto Sans Symbols"/>
              <a:buChar char="❖"/>
            </a:pPr>
            <a:r>
              <a:rPr i="0" lang="en-US" sz="2200" u="none" cap="none" strike="noStrike">
                <a:solidFill>
                  <a:srgbClr val="000000"/>
                </a:solidFill>
                <a:latin typeface="Times New Roman"/>
                <a:ea typeface="Times New Roman"/>
                <a:cs typeface="Times New Roman"/>
                <a:sym typeface="Times New Roman"/>
              </a:rPr>
              <a:t>Không có nút mạng chủ.</a:t>
            </a:r>
            <a:endParaRPr sz="2200">
              <a:solidFill>
                <a:schemeClr val="dk1"/>
              </a:solidFill>
              <a:latin typeface="Times New Roman"/>
              <a:ea typeface="Times New Roman"/>
              <a:cs typeface="Times New Roman"/>
              <a:sym typeface="Times New Roman"/>
            </a:endParaRPr>
          </a:p>
          <a:p>
            <a:pPr indent="-393700" lvl="0" marL="393700" marR="0" rtl="0" algn="just">
              <a:lnSpc>
                <a:spcPct val="90000"/>
              </a:lnSpc>
              <a:spcBef>
                <a:spcPts val="1000"/>
              </a:spcBef>
              <a:spcAft>
                <a:spcPts val="0"/>
              </a:spcAft>
              <a:buClr>
                <a:srgbClr val="000000"/>
              </a:buClr>
              <a:buSzPts val="2800"/>
              <a:buFont typeface="Noto Sans Symbols"/>
              <a:buChar char="❖"/>
            </a:pPr>
            <a:r>
              <a:rPr b="1" i="0" lang="en-US" sz="2200" u="none" cap="none" strike="noStrike">
                <a:solidFill>
                  <a:srgbClr val="FF0000"/>
                </a:solidFill>
                <a:latin typeface="Times New Roman"/>
                <a:ea typeface="Times New Roman"/>
                <a:cs typeface="Times New Roman"/>
                <a:sym typeface="Times New Roman"/>
              </a:rPr>
              <a:t>Thẻ bài </a:t>
            </a:r>
            <a:r>
              <a:rPr i="0" lang="en-US" sz="2200" u="none" cap="none" strike="noStrike">
                <a:solidFill>
                  <a:srgbClr val="000000"/>
                </a:solidFill>
                <a:latin typeface="Times New Roman"/>
                <a:ea typeface="Times New Roman"/>
                <a:cs typeface="Times New Roman"/>
                <a:sym typeface="Times New Roman"/>
              </a:rPr>
              <a:t>= Một gói tin điều khiển có kích thước nhỏ được luân chuyển lần lượt giữa các nút mạng theo thứ tự nhất định.</a:t>
            </a:r>
            <a:endParaRPr sz="2200">
              <a:solidFill>
                <a:srgbClr val="000000"/>
              </a:solidFill>
              <a:latin typeface="Times New Roman"/>
              <a:ea typeface="Times New Roman"/>
              <a:cs typeface="Times New Roman"/>
              <a:sym typeface="Times New Roman"/>
            </a:endParaRPr>
          </a:p>
          <a:p>
            <a:pPr indent="-393700" lvl="0" marL="393700" marR="0" rtl="0" algn="just">
              <a:lnSpc>
                <a:spcPct val="90000"/>
              </a:lnSpc>
              <a:spcBef>
                <a:spcPts val="1000"/>
              </a:spcBef>
              <a:spcAft>
                <a:spcPts val="0"/>
              </a:spcAft>
              <a:buClr>
                <a:srgbClr val="000000"/>
              </a:buClr>
              <a:buSzPts val="2800"/>
              <a:buFont typeface="Noto Sans Symbols"/>
              <a:buChar char="❖"/>
            </a:pPr>
            <a:r>
              <a:rPr b="0" i="0" lang="en-US" sz="2200" u="none" cap="none" strike="noStrike">
                <a:solidFill>
                  <a:srgbClr val="000000"/>
                </a:solidFill>
                <a:latin typeface="Times New Roman"/>
                <a:ea typeface="Times New Roman"/>
                <a:cs typeface="Times New Roman"/>
                <a:sym typeface="Times New Roman"/>
              </a:rPr>
              <a:t>Nút mạng </a:t>
            </a:r>
            <a:r>
              <a:rPr b="1" i="0" lang="en-US" sz="2200" u="none" cap="none" strike="noStrike">
                <a:solidFill>
                  <a:srgbClr val="FF0000"/>
                </a:solidFill>
                <a:latin typeface="Times New Roman"/>
                <a:ea typeface="Times New Roman"/>
                <a:cs typeface="Times New Roman"/>
                <a:sym typeface="Times New Roman"/>
              </a:rPr>
              <a:t>giữ thẻ bài</a:t>
            </a:r>
            <a:r>
              <a:rPr b="1" i="0" lang="en-US" sz="2200" u="none" cap="none" strike="noStrike">
                <a:solidFill>
                  <a:srgbClr val="000000"/>
                </a:solidFill>
                <a:latin typeface="Times New Roman"/>
                <a:ea typeface="Times New Roman"/>
                <a:cs typeface="Times New Roman"/>
                <a:sym typeface="Times New Roman"/>
              </a:rPr>
              <a:t> </a:t>
            </a:r>
            <a:r>
              <a:rPr b="0" i="0" lang="en-US" sz="2200" u="none" cap="none" strike="noStrike">
                <a:solidFill>
                  <a:srgbClr val="000000"/>
                </a:solidFill>
                <a:latin typeface="Times New Roman"/>
                <a:ea typeface="Times New Roman"/>
                <a:cs typeface="Times New Roman"/>
                <a:sym typeface="Times New Roman"/>
              </a:rPr>
              <a:t>nếu </a:t>
            </a:r>
            <a:r>
              <a:rPr b="1" i="0" lang="en-US" sz="2200" u="none" cap="none" strike="noStrike">
                <a:solidFill>
                  <a:srgbClr val="FF0000"/>
                </a:solidFill>
                <a:latin typeface="Times New Roman"/>
                <a:ea typeface="Times New Roman"/>
                <a:cs typeface="Times New Roman"/>
                <a:sym typeface="Times New Roman"/>
              </a:rPr>
              <a:t>có nhu cầu truyền dữ liệu</a:t>
            </a:r>
            <a:r>
              <a:rPr b="0" i="0" lang="en-US" sz="2200" u="none" cap="none" strike="noStrike">
                <a:solidFill>
                  <a:srgbClr val="000000"/>
                </a:solidFill>
                <a:latin typeface="Times New Roman"/>
                <a:ea typeface="Times New Roman"/>
                <a:cs typeface="Times New Roman"/>
                <a:sym typeface="Times New Roman"/>
              </a:rPr>
              <a:t>, nếu không sẽ chuyển ngay thẻ bài cho nút kế tiếp. </a:t>
            </a:r>
            <a:endParaRPr sz="2200">
              <a:solidFill>
                <a:schemeClr val="dk1"/>
              </a:solidFill>
              <a:latin typeface="Times New Roman"/>
              <a:ea typeface="Times New Roman"/>
              <a:cs typeface="Times New Roman"/>
              <a:sym typeface="Times New Roman"/>
            </a:endParaRPr>
          </a:p>
          <a:p>
            <a:pPr indent="-393700" lvl="0" marL="393700" marR="0" rtl="0" algn="just">
              <a:lnSpc>
                <a:spcPct val="90000"/>
              </a:lnSpc>
              <a:spcBef>
                <a:spcPts val="1000"/>
              </a:spcBef>
              <a:spcAft>
                <a:spcPts val="0"/>
              </a:spcAft>
              <a:buClr>
                <a:srgbClr val="000000"/>
              </a:buClr>
              <a:buSzPts val="2800"/>
              <a:buFont typeface="Noto Sans Symbols"/>
              <a:buChar char="❖"/>
            </a:pPr>
            <a:r>
              <a:rPr b="0" i="0" lang="en-US" sz="2200" u="none" cap="none" strike="noStrike">
                <a:solidFill>
                  <a:srgbClr val="000000"/>
                </a:solidFill>
                <a:latin typeface="Times New Roman"/>
                <a:ea typeface="Times New Roman"/>
                <a:cs typeface="Times New Roman"/>
                <a:sym typeface="Times New Roman"/>
              </a:rPr>
              <a:t>Khi giữ thẻ bài, nút mạng được phép </a:t>
            </a:r>
            <a:r>
              <a:rPr b="1" i="0" lang="en-US" sz="2200" u="none" cap="none" strike="noStrike">
                <a:solidFill>
                  <a:srgbClr val="FF0000"/>
                </a:solidFill>
                <a:latin typeface="Times New Roman"/>
                <a:ea typeface="Times New Roman"/>
                <a:cs typeface="Times New Roman"/>
                <a:sym typeface="Times New Roman"/>
              </a:rPr>
              <a:t>truyền tối đa </a:t>
            </a:r>
            <a:r>
              <a:rPr b="0" i="0" lang="en-US" sz="2200" u="none" cap="none" strike="noStrike">
                <a:solidFill>
                  <a:srgbClr val="000000"/>
                </a:solidFill>
                <a:latin typeface="Times New Roman"/>
                <a:ea typeface="Times New Roman"/>
                <a:cs typeface="Times New Roman"/>
                <a:sym typeface="Times New Roman"/>
              </a:rPr>
              <a:t>một số lượng gói tin qui định trước, sau khi truyền xong sẽ chuyển thẻ bài cho nút kế tiếp.</a:t>
            </a:r>
            <a:endParaRPr sz="2200">
              <a:solidFill>
                <a:schemeClr val="dk1"/>
              </a:solidFill>
              <a:latin typeface="Times New Roman"/>
              <a:ea typeface="Times New Roman"/>
              <a:cs typeface="Times New Roman"/>
              <a:sym typeface="Times New Roman"/>
            </a:endParaRPr>
          </a:p>
          <a:p>
            <a:pPr indent="-393700" lvl="0" marL="393700" marR="0" rtl="0" algn="just">
              <a:lnSpc>
                <a:spcPct val="90000"/>
              </a:lnSpc>
              <a:spcBef>
                <a:spcPts val="1000"/>
              </a:spcBef>
              <a:spcAft>
                <a:spcPts val="0"/>
              </a:spcAft>
              <a:buClr>
                <a:srgbClr val="000000"/>
              </a:buClr>
              <a:buSzPts val="2800"/>
              <a:buFont typeface="Noto Sans Symbols"/>
              <a:buChar char="❖"/>
            </a:pPr>
            <a:r>
              <a:rPr b="0" i="0" lang="en-US" sz="2200" u="none" cap="none" strike="noStrike">
                <a:solidFill>
                  <a:srgbClr val="000000"/>
                </a:solidFill>
                <a:latin typeface="Times New Roman"/>
                <a:ea typeface="Times New Roman"/>
                <a:cs typeface="Times New Roman"/>
                <a:sym typeface="Times New Roman"/>
              </a:rPr>
              <a:t>Có thể bị mất hoặc trùng token 🡪 tê liệt đường truyền.</a:t>
            </a:r>
            <a:endParaRPr sz="2200">
              <a:solidFill>
                <a:schemeClr val="dk1"/>
              </a:solidFill>
              <a:latin typeface="Times New Roman"/>
              <a:ea typeface="Times New Roman"/>
              <a:cs typeface="Times New Roman"/>
              <a:sym typeface="Times New Roman"/>
            </a:endParaRPr>
          </a:p>
          <a:p>
            <a:pPr indent="-393700" lvl="0" marL="393700" marR="0" rtl="0" algn="just">
              <a:lnSpc>
                <a:spcPct val="90000"/>
              </a:lnSpc>
              <a:spcBef>
                <a:spcPts val="1000"/>
              </a:spcBef>
              <a:spcAft>
                <a:spcPts val="0"/>
              </a:spcAft>
              <a:buClr>
                <a:srgbClr val="000000"/>
              </a:buClr>
              <a:buSzPts val="2800"/>
              <a:buFont typeface="Noto Sans Symbols"/>
              <a:buChar char="❖"/>
            </a:pPr>
            <a:r>
              <a:rPr b="0" i="0" lang="en-US" sz="2200" u="none" cap="none" strike="noStrike">
                <a:solidFill>
                  <a:srgbClr val="000000"/>
                </a:solidFill>
                <a:latin typeface="Times New Roman"/>
                <a:ea typeface="Times New Roman"/>
                <a:cs typeface="Times New Roman"/>
                <a:sym typeface="Times New Roman"/>
              </a:rPr>
              <a:t>Token không được trả 🡪 nghẽn đường truyền.</a:t>
            </a:r>
            <a:endParaRPr sz="2200">
              <a:solidFill>
                <a:schemeClr val="dk1"/>
              </a:solidFill>
              <a:latin typeface="Times New Roman"/>
              <a:ea typeface="Times New Roman"/>
              <a:cs typeface="Times New Roman"/>
              <a:sym typeface="Times New Roman"/>
            </a:endParaRPr>
          </a:p>
          <a:p>
            <a:pPr indent="-254000" lvl="0" marL="393700" marR="0" rtl="0" algn="l">
              <a:lnSpc>
                <a:spcPct val="100000"/>
              </a:lnSpc>
              <a:spcBef>
                <a:spcPts val="0"/>
              </a:spcBef>
              <a:spcAft>
                <a:spcPts val="0"/>
              </a:spcAft>
              <a:buClr>
                <a:schemeClr val="dk1"/>
              </a:buClr>
              <a:buSzPts val="2200"/>
              <a:buFont typeface="Noto Sans Symbols"/>
              <a:buNone/>
            </a:pPr>
            <a:r>
              <a:t/>
            </a:r>
            <a:endParaRPr b="0" i="0" sz="2200" u="none" cap="none" strike="noStrike">
              <a:solidFill>
                <a:srgbClr val="000000"/>
              </a:solidFill>
              <a:latin typeface="Times New Roman"/>
              <a:ea typeface="Times New Roman"/>
              <a:cs typeface="Times New Roman"/>
              <a:sym typeface="Times New Roman"/>
            </a:endParaRPr>
          </a:p>
          <a:p>
            <a:pPr indent="-215900" lvl="0" marL="393700" marR="0" rtl="0" algn="just">
              <a:lnSpc>
                <a:spcPct val="90000"/>
              </a:lnSpc>
              <a:spcBef>
                <a:spcPts val="1000"/>
              </a:spcBef>
              <a:spcAft>
                <a:spcPts val="0"/>
              </a:spcAft>
              <a:buClr>
                <a:srgbClr val="000000"/>
              </a:buClr>
              <a:buSzPts val="2800"/>
              <a:buFont typeface="Noto Sans Symbols"/>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93"/>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91" name="Google Shape;3691;p93"/>
          <p:cNvSpPr/>
          <p:nvPr/>
        </p:nvSpPr>
        <p:spPr>
          <a:xfrm>
            <a:off x="757715" y="1261646"/>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GIAO THỨC SLOTTED ALOHA HOẠT ĐỘNG VỚI ĐIỀU KIỆN NÀO SAU ĐÂY?</a:t>
            </a:r>
            <a:endParaRPr b="1" i="0" sz="3000" u="none" cap="none" strike="noStrike">
              <a:solidFill>
                <a:srgbClr val="000000"/>
              </a:solidFill>
              <a:latin typeface="Calibri"/>
              <a:ea typeface="Calibri"/>
              <a:cs typeface="Calibri"/>
              <a:sym typeface="Calibri"/>
            </a:endParaRPr>
          </a:p>
        </p:txBody>
      </p:sp>
      <p:grpSp>
        <p:nvGrpSpPr>
          <p:cNvPr id="3692" name="Google Shape;3692;p93"/>
          <p:cNvGrpSpPr/>
          <p:nvPr/>
        </p:nvGrpSpPr>
        <p:grpSpPr>
          <a:xfrm>
            <a:off x="757716" y="2727839"/>
            <a:ext cx="9230347" cy="546538"/>
            <a:chOff x="1418897" y="2165131"/>
            <a:chExt cx="9007365" cy="546538"/>
          </a:xfrm>
        </p:grpSpPr>
        <p:sp>
          <p:nvSpPr>
            <p:cNvPr id="3693" name="Google Shape;3693;p9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Tất cả các frame có cùng kích thước</a:t>
              </a:r>
              <a:endParaRPr b="1" i="0" sz="2600" u="none" cap="none" strike="noStrike">
                <a:solidFill>
                  <a:srgbClr val="000000"/>
                </a:solidFill>
                <a:latin typeface="Calibri"/>
                <a:ea typeface="Calibri"/>
                <a:cs typeface="Calibri"/>
                <a:sym typeface="Calibri"/>
              </a:endParaRPr>
            </a:p>
          </p:txBody>
        </p:sp>
        <p:sp>
          <p:nvSpPr>
            <p:cNvPr id="3694" name="Google Shape;3694;p9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3695" name="Google Shape;3695;p93"/>
          <p:cNvGrpSpPr/>
          <p:nvPr/>
        </p:nvGrpSpPr>
        <p:grpSpPr>
          <a:xfrm>
            <a:off x="757715" y="3605453"/>
            <a:ext cx="9230347" cy="546538"/>
            <a:chOff x="1418897" y="2165131"/>
            <a:chExt cx="9007365" cy="546538"/>
          </a:xfrm>
        </p:grpSpPr>
        <p:sp>
          <p:nvSpPr>
            <p:cNvPr id="3696" name="Google Shape;3696;p9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a:t>
              </a:r>
              <a:r>
                <a:rPr b="1" lang="en-US" sz="2600">
                  <a:solidFill>
                    <a:srgbClr val="000000"/>
                  </a:solidFill>
                  <a:latin typeface="Calibri"/>
                  <a:ea typeface="Calibri"/>
                  <a:cs typeface="Calibri"/>
                  <a:sym typeface="Calibri"/>
                </a:rPr>
                <a:t>Thời gian được chia thành các slot có kích thước bằng nhau</a:t>
              </a:r>
              <a:endParaRPr b="1" i="0" sz="2600" u="none" cap="none" strike="noStrike">
                <a:solidFill>
                  <a:srgbClr val="000000"/>
                </a:solidFill>
                <a:latin typeface="Calibri"/>
                <a:ea typeface="Calibri"/>
                <a:cs typeface="Calibri"/>
                <a:sym typeface="Calibri"/>
              </a:endParaRPr>
            </a:p>
          </p:txBody>
        </p:sp>
        <p:sp>
          <p:nvSpPr>
            <p:cNvPr id="3697" name="Google Shape;3697;p9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3698" name="Google Shape;3698;p93"/>
          <p:cNvGrpSpPr/>
          <p:nvPr/>
        </p:nvGrpSpPr>
        <p:grpSpPr>
          <a:xfrm>
            <a:off x="757715" y="4483066"/>
            <a:ext cx="9230347" cy="546538"/>
            <a:chOff x="1418897" y="2165131"/>
            <a:chExt cx="9007365" cy="546538"/>
          </a:xfrm>
        </p:grpSpPr>
        <p:sp>
          <p:nvSpPr>
            <p:cNvPr id="3699" name="Google Shape;3699;p9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Các node được đồng bộ hóa</a:t>
              </a:r>
              <a:endParaRPr b="1" i="0" sz="2600" u="none" cap="none" strike="noStrike">
                <a:solidFill>
                  <a:srgbClr val="000000"/>
                </a:solidFill>
                <a:latin typeface="Calibri"/>
                <a:ea typeface="Calibri"/>
                <a:cs typeface="Calibri"/>
                <a:sym typeface="Calibri"/>
              </a:endParaRPr>
            </a:p>
          </p:txBody>
        </p:sp>
        <p:sp>
          <p:nvSpPr>
            <p:cNvPr id="3700" name="Google Shape;3700;p9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3701" name="Google Shape;3701;p93"/>
          <p:cNvGrpSpPr/>
          <p:nvPr/>
        </p:nvGrpSpPr>
        <p:grpSpPr>
          <a:xfrm>
            <a:off x="757715" y="5360678"/>
            <a:ext cx="9230347" cy="546538"/>
            <a:chOff x="1418897" y="2165131"/>
            <a:chExt cx="9007365" cy="546538"/>
          </a:xfrm>
        </p:grpSpPr>
        <p:sp>
          <p:nvSpPr>
            <p:cNvPr id="3702" name="Google Shape;3702;p93"/>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           Tất c</a:t>
              </a:r>
              <a:r>
                <a:rPr b="1" lang="en-US" sz="2600">
                  <a:solidFill>
                    <a:srgbClr val="000000"/>
                  </a:solidFill>
                  <a:latin typeface="Calibri"/>
                  <a:ea typeface="Calibri"/>
                  <a:cs typeface="Calibri"/>
                  <a:sym typeface="Calibri"/>
                </a:rPr>
                <a:t>ả đều đúng</a:t>
              </a:r>
              <a:endParaRPr b="1" i="0" sz="2600" u="none" cap="none" strike="noStrike">
                <a:solidFill>
                  <a:srgbClr val="000000"/>
                </a:solidFill>
                <a:latin typeface="Calibri"/>
                <a:ea typeface="Calibri"/>
                <a:cs typeface="Calibri"/>
                <a:sym typeface="Calibri"/>
              </a:endParaRPr>
            </a:p>
          </p:txBody>
        </p:sp>
        <p:sp>
          <p:nvSpPr>
            <p:cNvPr id="3703" name="Google Shape;3703;p93"/>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3704" name="Google Shape;3704;p93"/>
          <p:cNvSpPr/>
          <p:nvPr/>
        </p:nvSpPr>
        <p:spPr>
          <a:xfrm>
            <a:off x="833978" y="5236151"/>
            <a:ext cx="855000" cy="795600"/>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93"/>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p94"/>
          <p:cNvSpPr/>
          <p:nvPr/>
        </p:nvSpPr>
        <p:spPr>
          <a:xfrm>
            <a:off x="9267036" y="375293"/>
            <a:ext cx="2625970" cy="1232638"/>
          </a:xfrm>
          <a:prstGeom prst="cloud">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FF0000"/>
                </a:solidFill>
                <a:latin typeface="Calibri"/>
                <a:ea typeface="Calibri"/>
                <a:cs typeface="Calibri"/>
                <a:sym typeface="Calibri"/>
              </a:rPr>
              <a:t>QUIZ!</a:t>
            </a:r>
            <a:endParaRPr/>
          </a:p>
        </p:txBody>
      </p:sp>
      <p:sp>
        <p:nvSpPr>
          <p:cNvPr id="3711" name="Google Shape;3711;p94"/>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12" name="Google Shape;3712;p94"/>
          <p:cNvSpPr/>
          <p:nvPr/>
        </p:nvSpPr>
        <p:spPr>
          <a:xfrm>
            <a:off x="757715" y="1048342"/>
            <a:ext cx="9080937" cy="1135117"/>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000"/>
              <a:buFont typeface="Arial"/>
              <a:buNone/>
            </a:pPr>
            <a:r>
              <a:rPr b="1" lang="en-US" sz="3000">
                <a:solidFill>
                  <a:srgbClr val="000000"/>
                </a:solidFill>
                <a:latin typeface="Calibri"/>
                <a:ea typeface="Calibri"/>
                <a:cs typeface="Calibri"/>
                <a:sym typeface="Calibri"/>
              </a:rPr>
              <a:t>GIAO THỨC CẢM NHẬN SÓNG MANG ĐA TRUY NHẬP CSMA CHO PHÉP:</a:t>
            </a:r>
            <a:endParaRPr b="1" i="0" sz="3000" u="none" cap="none" strike="noStrike">
              <a:solidFill>
                <a:srgbClr val="000000"/>
              </a:solidFill>
              <a:latin typeface="Calibri"/>
              <a:ea typeface="Calibri"/>
              <a:cs typeface="Calibri"/>
              <a:sym typeface="Calibri"/>
            </a:endParaRPr>
          </a:p>
        </p:txBody>
      </p:sp>
      <p:grpSp>
        <p:nvGrpSpPr>
          <p:cNvPr id="3713" name="Google Shape;3713;p94"/>
          <p:cNvGrpSpPr/>
          <p:nvPr/>
        </p:nvGrpSpPr>
        <p:grpSpPr>
          <a:xfrm>
            <a:off x="757715" y="2250301"/>
            <a:ext cx="9230347" cy="818033"/>
            <a:chOff x="1418897" y="2165131"/>
            <a:chExt cx="9007365" cy="546539"/>
          </a:xfrm>
        </p:grpSpPr>
        <p:sp>
          <p:nvSpPr>
            <p:cNvPr id="3714" name="Google Shape;3714;p94"/>
            <p:cNvSpPr/>
            <p:nvPr/>
          </p:nvSpPr>
          <p:spPr>
            <a:xfrm>
              <a:off x="1418897" y="2165132"/>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914400" marR="0" rtl="0" algn="l">
                <a:lnSpc>
                  <a:spcPct val="100000"/>
                </a:lnSpc>
                <a:spcBef>
                  <a:spcPts val="0"/>
                </a:spcBef>
                <a:spcAft>
                  <a:spcPts val="0"/>
                </a:spcAft>
                <a:buClr>
                  <a:srgbClr val="000000"/>
                </a:buClr>
                <a:buSzPts val="2600"/>
                <a:buFont typeface="Arial"/>
                <a:buNone/>
              </a:pPr>
              <a:r>
                <a:rPr b="1" lang="en-US" sz="2600">
                  <a:solidFill>
                    <a:srgbClr val="000000"/>
                  </a:solidFill>
                  <a:latin typeface="Calibri"/>
                  <a:ea typeface="Calibri"/>
                  <a:cs typeface="Calibri"/>
                  <a:sym typeface="Calibri"/>
                </a:rPr>
                <a:t>Các máy tính có thể đồng thời tham gia truyền thông vào bất cứ lúc nào.</a:t>
              </a:r>
              <a:endParaRPr b="1" i="0" sz="2600" u="none" cap="none" strike="noStrike">
                <a:solidFill>
                  <a:srgbClr val="000000"/>
                </a:solidFill>
                <a:latin typeface="Calibri"/>
                <a:ea typeface="Calibri"/>
                <a:cs typeface="Calibri"/>
                <a:sym typeface="Calibri"/>
              </a:endParaRPr>
            </a:p>
          </p:txBody>
        </p:sp>
        <p:sp>
          <p:nvSpPr>
            <p:cNvPr id="3715" name="Google Shape;3715;p9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A</a:t>
              </a:r>
              <a:endParaRPr/>
            </a:p>
          </p:txBody>
        </p:sp>
      </p:grpSp>
      <p:grpSp>
        <p:nvGrpSpPr>
          <p:cNvPr id="3716" name="Google Shape;3716;p94"/>
          <p:cNvGrpSpPr/>
          <p:nvPr/>
        </p:nvGrpSpPr>
        <p:grpSpPr>
          <a:xfrm>
            <a:off x="757715" y="3166505"/>
            <a:ext cx="9230347" cy="1191208"/>
            <a:chOff x="1418897" y="2111628"/>
            <a:chExt cx="9007365" cy="546539"/>
          </a:xfrm>
        </p:grpSpPr>
        <p:sp>
          <p:nvSpPr>
            <p:cNvPr id="3717" name="Google Shape;3717;p94"/>
            <p:cNvSpPr/>
            <p:nvPr/>
          </p:nvSpPr>
          <p:spPr>
            <a:xfrm>
              <a:off x="1418897" y="2111629"/>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914400" marR="0" rtl="0" algn="l">
                <a:lnSpc>
                  <a:spcPct val="100000"/>
                </a:lnSpc>
                <a:spcBef>
                  <a:spcPts val="0"/>
                </a:spcBef>
                <a:spcAft>
                  <a:spcPts val="0"/>
                </a:spcAft>
                <a:buClr>
                  <a:srgbClr val="000000"/>
                </a:buClr>
                <a:buSzPts val="2600"/>
                <a:buFont typeface="Arial"/>
                <a:buNone/>
              </a:pPr>
              <a:r>
                <a:rPr b="1" lang="en-US" sz="2600">
                  <a:solidFill>
                    <a:srgbClr val="000000"/>
                  </a:solidFill>
                  <a:latin typeface="Calibri"/>
                  <a:ea typeface="Calibri"/>
                  <a:cs typeface="Calibri"/>
                  <a:sym typeface="Calibri"/>
                </a:rPr>
                <a:t>Các máy tính chỉ được tham gia truyền thông khi nhận được quyền qua cơ chế trọng tài, chẳng hạn một thẻ (token).</a:t>
              </a:r>
              <a:endParaRPr b="1" i="0" sz="2600" u="none" cap="none" strike="noStrike">
                <a:solidFill>
                  <a:srgbClr val="000000"/>
                </a:solidFill>
                <a:latin typeface="Calibri"/>
                <a:ea typeface="Calibri"/>
                <a:cs typeface="Calibri"/>
                <a:sym typeface="Calibri"/>
              </a:endParaRPr>
            </a:p>
          </p:txBody>
        </p:sp>
        <p:sp>
          <p:nvSpPr>
            <p:cNvPr id="3718" name="Google Shape;3718;p94"/>
            <p:cNvSpPr/>
            <p:nvPr/>
          </p:nvSpPr>
          <p:spPr>
            <a:xfrm>
              <a:off x="1469486" y="2111628"/>
              <a:ext cx="834244" cy="546539"/>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B</a:t>
              </a:r>
              <a:endParaRPr/>
            </a:p>
          </p:txBody>
        </p:sp>
      </p:grpSp>
      <p:grpSp>
        <p:nvGrpSpPr>
          <p:cNvPr id="3719" name="Google Shape;3719;p94"/>
          <p:cNvGrpSpPr/>
          <p:nvPr/>
        </p:nvGrpSpPr>
        <p:grpSpPr>
          <a:xfrm>
            <a:off x="757715" y="4450536"/>
            <a:ext cx="9230347" cy="818032"/>
            <a:chOff x="1418897" y="2165131"/>
            <a:chExt cx="9007365" cy="546538"/>
          </a:xfrm>
        </p:grpSpPr>
        <p:sp>
          <p:nvSpPr>
            <p:cNvPr id="3720" name="Google Shape;3720;p9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91440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Các máy tính có thể tham gia truyền thông khi phát hiện thấy đường truyền rỗi.</a:t>
              </a:r>
              <a:endParaRPr b="1" i="0" sz="2600" u="none" cap="none" strike="noStrike">
                <a:solidFill>
                  <a:srgbClr val="000000"/>
                </a:solidFill>
                <a:latin typeface="Calibri"/>
                <a:ea typeface="Calibri"/>
                <a:cs typeface="Calibri"/>
                <a:sym typeface="Calibri"/>
              </a:endParaRPr>
            </a:p>
          </p:txBody>
        </p:sp>
        <p:sp>
          <p:nvSpPr>
            <p:cNvPr id="3721" name="Google Shape;3721;p9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C</a:t>
              </a:r>
              <a:endParaRPr/>
            </a:p>
          </p:txBody>
        </p:sp>
      </p:grpSp>
      <p:grpSp>
        <p:nvGrpSpPr>
          <p:cNvPr id="3722" name="Google Shape;3722;p94"/>
          <p:cNvGrpSpPr/>
          <p:nvPr/>
        </p:nvGrpSpPr>
        <p:grpSpPr>
          <a:xfrm>
            <a:off x="757715" y="5379489"/>
            <a:ext cx="9230347" cy="818032"/>
            <a:chOff x="1418897" y="2165131"/>
            <a:chExt cx="9007365" cy="546538"/>
          </a:xfrm>
        </p:grpSpPr>
        <p:sp>
          <p:nvSpPr>
            <p:cNvPr id="3723" name="Google Shape;3723;p94"/>
            <p:cNvSpPr/>
            <p:nvPr/>
          </p:nvSpPr>
          <p:spPr>
            <a:xfrm>
              <a:off x="1418897" y="2165131"/>
              <a:ext cx="9007365" cy="546538"/>
            </a:xfrm>
            <a:prstGeom prst="roundRect">
              <a:avLst>
                <a:gd fmla="val 16667" name="adj"/>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91440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alibri"/>
                  <a:ea typeface="Calibri"/>
                  <a:cs typeface="Calibri"/>
                  <a:sym typeface="Calibri"/>
                </a:rPr>
                <a:t>Các máy tính có thể tham gia truyền thông khi đường rỗi được ít nhất một khoảng thời gian đã định trước.</a:t>
              </a:r>
              <a:endParaRPr b="1" i="0" sz="2600" u="none" cap="none" strike="noStrike">
                <a:solidFill>
                  <a:srgbClr val="000000"/>
                </a:solidFill>
                <a:latin typeface="Calibri"/>
                <a:ea typeface="Calibri"/>
                <a:cs typeface="Calibri"/>
                <a:sym typeface="Calibri"/>
              </a:endParaRPr>
            </a:p>
          </p:txBody>
        </p:sp>
        <p:sp>
          <p:nvSpPr>
            <p:cNvPr id="3724" name="Google Shape;3724;p94"/>
            <p:cNvSpPr/>
            <p:nvPr/>
          </p:nvSpPr>
          <p:spPr>
            <a:xfrm>
              <a:off x="1587062" y="2165131"/>
              <a:ext cx="599090" cy="546537"/>
            </a:xfrm>
            <a:prstGeom prst="flowChartConnector">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Calibri"/>
                  <a:ea typeface="Calibri"/>
                  <a:cs typeface="Calibri"/>
                  <a:sym typeface="Calibri"/>
                </a:rPr>
                <a:t>D</a:t>
              </a:r>
              <a:endParaRPr/>
            </a:p>
          </p:txBody>
        </p:sp>
      </p:grpSp>
      <p:sp>
        <p:nvSpPr>
          <p:cNvPr id="3725" name="Google Shape;3725;p94"/>
          <p:cNvSpPr/>
          <p:nvPr/>
        </p:nvSpPr>
        <p:spPr>
          <a:xfrm>
            <a:off x="809556" y="4461694"/>
            <a:ext cx="854894" cy="795714"/>
          </a:xfrm>
          <a:prstGeom prst="flowChartConnector">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95"/>
          <p:cNvSpPr txBox="1"/>
          <p:nvPr>
            <p:ph type="title"/>
          </p:nvPr>
        </p:nvSpPr>
        <p:spPr>
          <a:xfrm>
            <a:off x="3010485" y="1606354"/>
            <a:ext cx="6171028" cy="261937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800"/>
              <a:buFont typeface="Times New Roman"/>
              <a:buNone/>
            </a:pPr>
            <a:r>
              <a:rPr b="1" lang="en-US" sz="5800">
                <a:latin typeface="Times New Roman"/>
                <a:ea typeface="Times New Roman"/>
                <a:cs typeface="Times New Roman"/>
                <a:sym typeface="Times New Roman"/>
              </a:rPr>
              <a:t>5.4</a:t>
            </a:r>
            <a:br>
              <a:rPr b="1" lang="en-US" sz="5800">
                <a:latin typeface="Times New Roman"/>
                <a:ea typeface="Times New Roman"/>
                <a:cs typeface="Times New Roman"/>
                <a:sym typeface="Times New Roman"/>
              </a:rPr>
            </a:br>
            <a:r>
              <a:rPr b="1" lang="en-US" sz="5800">
                <a:latin typeface="Times New Roman"/>
                <a:ea typeface="Times New Roman"/>
                <a:cs typeface="Times New Roman"/>
                <a:sym typeface="Times New Roman"/>
              </a:rPr>
              <a:t>Định địa chỉ và giao thức ARP</a:t>
            </a:r>
            <a:endParaRPr/>
          </a:p>
        </p:txBody>
      </p:sp>
      <p:sp>
        <p:nvSpPr>
          <p:cNvPr id="3731" name="Google Shape;3731;p95"/>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96"/>
          <p:cNvSpPr txBox="1"/>
          <p:nvPr>
            <p:ph idx="1" type="body"/>
          </p:nvPr>
        </p:nvSpPr>
        <p:spPr>
          <a:xfrm>
            <a:off x="628650" y="1685925"/>
            <a:ext cx="7448550" cy="4543424"/>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Calibri"/>
                <a:ea typeface="Calibri"/>
                <a:cs typeface="Calibri"/>
                <a:sym typeface="Calibri"/>
              </a:rPr>
              <a:t>Địa chỉ MAC là địa chỉ vật lý (48 bit), được ghi vào trong NIC ROM, đôi khi cũng trong phần mềm.</a:t>
            </a:r>
            <a:endParaRPr>
              <a:latin typeface="Calibri"/>
              <a:ea typeface="Calibri"/>
              <a:cs typeface="Calibri"/>
              <a:sym typeface="Calibri"/>
            </a:endParaRPr>
          </a:p>
          <a:p>
            <a:pPr indent="-457200" lvl="0" marL="457200" rtl="0" algn="just">
              <a:lnSpc>
                <a:spcPct val="90000"/>
              </a:lnSpc>
              <a:spcBef>
                <a:spcPts val="1000"/>
              </a:spcBef>
              <a:spcAft>
                <a:spcPts val="0"/>
              </a:spcAft>
              <a:buClr>
                <a:schemeClr val="dk1"/>
              </a:buClr>
              <a:buSzPts val="2800"/>
              <a:buFont typeface="Noto Sans Symbols"/>
              <a:buChar char="❖"/>
            </a:pPr>
            <a:r>
              <a:rPr lang="en-US">
                <a:latin typeface="Calibri"/>
                <a:ea typeface="Calibri"/>
                <a:cs typeface="Calibri"/>
                <a:sym typeface="Calibri"/>
              </a:rPr>
              <a:t>VD: 1A-2F-BB-76-09-AD.</a:t>
            </a:r>
            <a:endParaRPr>
              <a:latin typeface="Calibri"/>
              <a:ea typeface="Calibri"/>
              <a:cs typeface="Calibri"/>
              <a:sym typeface="Calibri"/>
            </a:endParaRPr>
          </a:p>
          <a:p>
            <a:pPr indent="-457200" lvl="0" marL="457200" rtl="0" algn="just">
              <a:lnSpc>
                <a:spcPct val="90000"/>
              </a:lnSpc>
              <a:spcBef>
                <a:spcPts val="1000"/>
              </a:spcBef>
              <a:spcAft>
                <a:spcPts val="0"/>
              </a:spcAft>
              <a:buClr>
                <a:schemeClr val="dk1"/>
              </a:buClr>
              <a:buSzPts val="2800"/>
              <a:buFont typeface="Noto Sans Symbols"/>
              <a:buChar char="❖"/>
            </a:pPr>
            <a:r>
              <a:rPr b="1" lang="en-US">
                <a:solidFill>
                  <a:srgbClr val="FF0000"/>
                </a:solidFill>
                <a:latin typeface="Calibri"/>
                <a:ea typeface="Calibri"/>
                <a:cs typeface="Calibri"/>
                <a:sym typeface="Calibri"/>
              </a:rPr>
              <a:t>Chức năng</a:t>
            </a:r>
            <a:r>
              <a:rPr lang="en-US">
                <a:latin typeface="Calibri"/>
                <a:ea typeface="Calibri"/>
                <a:cs typeface="Calibri"/>
                <a:sym typeface="Calibri"/>
              </a:rPr>
              <a:t>: được sử dụng "cục bộ" để chuyển frame từ 1 interface này đến 1 interface được kết nối vật lý với nhau.</a:t>
            </a:r>
            <a:endParaRPr/>
          </a:p>
        </p:txBody>
      </p:sp>
      <p:sp>
        <p:nvSpPr>
          <p:cNvPr id="3737" name="Google Shape;3737;p96"/>
          <p:cNvSpPr txBox="1"/>
          <p:nvPr>
            <p:ph type="title"/>
          </p:nvPr>
        </p:nvSpPr>
        <p:spPr>
          <a:xfrm>
            <a:off x="628650" y="895350"/>
            <a:ext cx="7448550" cy="64769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Địa chỉ MAC </a:t>
            </a:r>
            <a:endParaRPr b="1">
              <a:latin typeface="Times New Roman"/>
              <a:ea typeface="Times New Roman"/>
              <a:cs typeface="Times New Roman"/>
              <a:sym typeface="Times New Roman"/>
            </a:endParaRPr>
          </a:p>
        </p:txBody>
      </p:sp>
      <p:sp>
        <p:nvSpPr>
          <p:cNvPr id="3738" name="Google Shape;3738;p96"/>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sp>
        <p:nvSpPr>
          <p:cNvPr id="3743" name="Google Shape;3743;p97"/>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44" name="Google Shape;3744;p97"/>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(Address Resolution Protocol)</a:t>
            </a:r>
            <a:endParaRPr b="1">
              <a:latin typeface="Times New Roman"/>
              <a:ea typeface="Times New Roman"/>
              <a:cs typeface="Times New Roman"/>
              <a:sym typeface="Times New Roman"/>
            </a:endParaRPr>
          </a:p>
        </p:txBody>
      </p:sp>
      <p:sp>
        <p:nvSpPr>
          <p:cNvPr id="3745" name="Google Shape;3745;p97"/>
          <p:cNvSpPr txBox="1"/>
          <p:nvPr>
            <p:ph idx="1" type="body"/>
          </p:nvPr>
        </p:nvSpPr>
        <p:spPr>
          <a:xfrm>
            <a:off x="676356" y="1728065"/>
            <a:ext cx="5936263" cy="4486275"/>
          </a:xfrm>
          <a:prstGeom prst="rect">
            <a:avLst/>
          </a:prstGeom>
          <a:noFill/>
          <a:ln>
            <a:noFill/>
          </a:ln>
        </p:spPr>
        <p:txBody>
          <a:bodyPr anchorCtr="0" anchor="t" bIns="45700" lIns="91425" spcFirstLastPara="1" rIns="91425" wrap="square" tIns="45700">
            <a:noAutofit/>
          </a:bodyPr>
          <a:lstStyle/>
          <a:p>
            <a:pPr indent="-338138" lvl="0" marL="338138" rtl="0" algn="just">
              <a:lnSpc>
                <a:spcPct val="90000"/>
              </a:lnSpc>
              <a:spcBef>
                <a:spcPts val="0"/>
              </a:spcBef>
              <a:spcAft>
                <a:spcPts val="0"/>
              </a:spcAft>
              <a:buClr>
                <a:srgbClr val="FF0000"/>
              </a:buClr>
              <a:buSzPts val="2800"/>
              <a:buFont typeface="Noto Sans Symbols"/>
              <a:buChar char="❖"/>
            </a:pPr>
            <a:r>
              <a:rPr lang="en-US">
                <a:solidFill>
                  <a:srgbClr val="FF0000"/>
                </a:solidFill>
                <a:latin typeface="Calibri"/>
                <a:ea typeface="Calibri"/>
                <a:cs typeface="Calibri"/>
                <a:sym typeface="Calibri"/>
              </a:rPr>
              <a:t>Bảng ARP</a:t>
            </a:r>
            <a:r>
              <a:rPr lang="en-US">
                <a:latin typeface="Calibri"/>
                <a:ea typeface="Calibri"/>
                <a:cs typeface="Calibri"/>
                <a:sym typeface="Calibri"/>
              </a:rPr>
              <a:t>: mỗi node IP (host, router) trên mạng LAN có bảng ARP.</a:t>
            </a:r>
            <a:endParaRPr>
              <a:latin typeface="Calibri"/>
              <a:ea typeface="Calibri"/>
              <a:cs typeface="Calibri"/>
              <a:sym typeface="Calibri"/>
            </a:endParaRPr>
          </a:p>
          <a:p>
            <a:pPr indent="-341313" lvl="1" marL="688975" rtl="0" algn="just">
              <a:lnSpc>
                <a:spcPct val="90000"/>
              </a:lnSpc>
              <a:spcBef>
                <a:spcPts val="1200"/>
              </a:spcBef>
              <a:spcAft>
                <a:spcPts val="0"/>
              </a:spcAft>
              <a:buClr>
                <a:schemeClr val="dk1"/>
              </a:buClr>
              <a:buSzPts val="2400"/>
              <a:buFont typeface="Noto Sans Symbols"/>
              <a:buChar char="❑"/>
            </a:pPr>
            <a:r>
              <a:rPr lang="en-US">
                <a:latin typeface="Calibri"/>
                <a:ea typeface="Calibri"/>
                <a:cs typeface="Calibri"/>
                <a:sym typeface="Calibri"/>
              </a:rPr>
              <a:t>Địa chỉ IP/MAC ánh xạ cho các node trong mạng LAN:</a:t>
            </a:r>
            <a:endParaRPr>
              <a:latin typeface="Calibri"/>
              <a:ea typeface="Calibri"/>
              <a:cs typeface="Calibri"/>
              <a:sym typeface="Calibri"/>
            </a:endParaRPr>
          </a:p>
          <a:p>
            <a:pPr indent="-341313" lvl="1" marL="688975" rtl="0" algn="just">
              <a:lnSpc>
                <a:spcPct val="90000"/>
              </a:lnSpc>
              <a:spcBef>
                <a:spcPts val="1200"/>
              </a:spcBef>
              <a:spcAft>
                <a:spcPts val="0"/>
              </a:spcAft>
              <a:buClr>
                <a:srgbClr val="FF0000"/>
              </a:buClr>
              <a:buSzPts val="2400"/>
              <a:buNone/>
            </a:pPr>
            <a:r>
              <a:rPr b="1" lang="en-US">
                <a:solidFill>
                  <a:srgbClr val="FF0000"/>
                </a:solidFill>
                <a:latin typeface="Calibri"/>
                <a:ea typeface="Calibri"/>
                <a:cs typeface="Calibri"/>
                <a:sym typeface="Calibri"/>
              </a:rPr>
              <a:t>	&lt;địa chỉ IP; địa chỉ MAC; TTL&gt;</a:t>
            </a:r>
            <a:endParaRPr/>
          </a:p>
          <a:p>
            <a:pPr indent="-341313" lvl="1" marL="688975" rtl="0" algn="just">
              <a:lnSpc>
                <a:spcPct val="90000"/>
              </a:lnSpc>
              <a:spcBef>
                <a:spcPts val="1200"/>
              </a:spcBef>
              <a:spcAft>
                <a:spcPts val="0"/>
              </a:spcAft>
              <a:buClr>
                <a:schemeClr val="dk1"/>
              </a:buClr>
              <a:buSzPts val="2400"/>
              <a:buFont typeface="Noto Sans Symbols"/>
              <a:buChar char="❑"/>
            </a:pPr>
            <a:r>
              <a:rPr lang="en-US">
                <a:latin typeface="Calibri"/>
                <a:ea typeface="Calibri"/>
                <a:cs typeface="Calibri"/>
                <a:sym typeface="Calibri"/>
              </a:rPr>
              <a:t>TTL (time to live): thời gian sau đó địa chỉ ánh xạ sẽ bị lãng quên (thông thường là 20 phút).</a:t>
            </a:r>
            <a:endParaRPr/>
          </a:p>
        </p:txBody>
      </p:sp>
      <p:grpSp>
        <p:nvGrpSpPr>
          <p:cNvPr id="3746" name="Google Shape;3746;p97"/>
          <p:cNvGrpSpPr/>
          <p:nvPr/>
        </p:nvGrpSpPr>
        <p:grpSpPr>
          <a:xfrm>
            <a:off x="6612627" y="1795450"/>
            <a:ext cx="5269178" cy="3267087"/>
            <a:chOff x="166696" y="2987663"/>
            <a:chExt cx="5269178" cy="3267087"/>
          </a:xfrm>
        </p:grpSpPr>
        <p:sp>
          <p:nvSpPr>
            <p:cNvPr id="3747" name="Google Shape;3747;p97"/>
            <p:cNvSpPr txBox="1"/>
            <p:nvPr/>
          </p:nvSpPr>
          <p:spPr>
            <a:xfrm>
              <a:off x="166696" y="4811713"/>
              <a:ext cx="2181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71-65-F7-2B-08-53</a:t>
              </a:r>
              <a:endParaRPr/>
            </a:p>
          </p:txBody>
        </p:sp>
        <p:grpSp>
          <p:nvGrpSpPr>
            <p:cNvPr id="3748" name="Google Shape;3748;p97"/>
            <p:cNvGrpSpPr/>
            <p:nvPr/>
          </p:nvGrpSpPr>
          <p:grpSpPr>
            <a:xfrm>
              <a:off x="363548" y="2987663"/>
              <a:ext cx="5072326" cy="3267087"/>
              <a:chOff x="363548" y="2987663"/>
              <a:chExt cx="5072326" cy="3267087"/>
            </a:xfrm>
          </p:grpSpPr>
          <p:sp>
            <p:nvSpPr>
              <p:cNvPr id="3749" name="Google Shape;3749;p97"/>
              <p:cNvSpPr/>
              <p:nvPr/>
            </p:nvSpPr>
            <p:spPr>
              <a:xfrm>
                <a:off x="1800225" y="3944938"/>
                <a:ext cx="1393825" cy="1525587"/>
              </a:xfrm>
              <a:custGeom>
                <a:rect b="b" l="l" r="r" t="t"/>
                <a:pathLst>
                  <a:path extrusionOk="0" h="1255" w="1292">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50" name="Google Shape;3750;p97"/>
              <p:cNvCxnSpPr/>
              <p:nvPr/>
            </p:nvCxnSpPr>
            <p:spPr>
              <a:xfrm>
                <a:off x="1357313" y="4449763"/>
                <a:ext cx="476250" cy="0"/>
              </a:xfrm>
              <a:prstGeom prst="straightConnector1">
                <a:avLst/>
              </a:prstGeom>
              <a:noFill/>
              <a:ln cap="flat" cmpd="sng" w="9525">
                <a:solidFill>
                  <a:schemeClr val="dk1"/>
                </a:solidFill>
                <a:prstDash val="solid"/>
                <a:round/>
                <a:headEnd len="med" w="med" type="none"/>
                <a:tailEnd len="med" w="med" type="none"/>
              </a:ln>
            </p:spPr>
          </p:cxnSp>
          <p:cxnSp>
            <p:nvCxnSpPr>
              <p:cNvPr id="3751" name="Google Shape;3751;p97"/>
              <p:cNvCxnSpPr/>
              <p:nvPr/>
            </p:nvCxnSpPr>
            <p:spPr>
              <a:xfrm>
                <a:off x="2587625" y="3606800"/>
                <a:ext cx="0" cy="488950"/>
              </a:xfrm>
              <a:prstGeom prst="straightConnector1">
                <a:avLst/>
              </a:prstGeom>
              <a:noFill/>
              <a:ln cap="flat" cmpd="sng" w="9525">
                <a:solidFill>
                  <a:schemeClr val="dk1"/>
                </a:solidFill>
                <a:prstDash val="solid"/>
                <a:round/>
                <a:headEnd len="med" w="med" type="none"/>
                <a:tailEnd len="med" w="med" type="none"/>
              </a:ln>
            </p:spPr>
          </p:cxnSp>
          <p:cxnSp>
            <p:nvCxnSpPr>
              <p:cNvPr id="3752" name="Google Shape;3752;p97"/>
              <p:cNvCxnSpPr/>
              <p:nvPr/>
            </p:nvCxnSpPr>
            <p:spPr>
              <a:xfrm rot="10800000">
                <a:off x="3176588" y="4575175"/>
                <a:ext cx="447675" cy="0"/>
              </a:xfrm>
              <a:prstGeom prst="straightConnector1">
                <a:avLst/>
              </a:prstGeom>
              <a:noFill/>
              <a:ln cap="flat" cmpd="sng" w="9525">
                <a:solidFill>
                  <a:schemeClr val="dk1"/>
                </a:solidFill>
                <a:prstDash val="solid"/>
                <a:round/>
                <a:headEnd len="med" w="med" type="none"/>
                <a:tailEnd len="med" w="med" type="none"/>
              </a:ln>
            </p:spPr>
          </p:cxnSp>
          <p:cxnSp>
            <p:nvCxnSpPr>
              <p:cNvPr id="3753" name="Google Shape;3753;p97"/>
              <p:cNvCxnSpPr/>
              <p:nvPr/>
            </p:nvCxnSpPr>
            <p:spPr>
              <a:xfrm rot="10800000">
                <a:off x="2562225" y="5322888"/>
                <a:ext cx="0" cy="327025"/>
              </a:xfrm>
              <a:prstGeom prst="straightConnector1">
                <a:avLst/>
              </a:prstGeom>
              <a:noFill/>
              <a:ln cap="flat" cmpd="sng" w="9525">
                <a:solidFill>
                  <a:schemeClr val="dk1"/>
                </a:solidFill>
                <a:prstDash val="solid"/>
                <a:round/>
                <a:headEnd len="med" w="med" type="none"/>
                <a:tailEnd len="med" w="med" type="none"/>
              </a:ln>
            </p:spPr>
          </p:cxnSp>
          <p:sp>
            <p:nvSpPr>
              <p:cNvPr id="3754" name="Google Shape;3754;p97"/>
              <p:cNvSpPr txBox="1"/>
              <p:nvPr/>
            </p:nvSpPr>
            <p:spPr>
              <a:xfrm>
                <a:off x="2806693" y="3386138"/>
                <a:ext cx="2181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1A-2F-BB-76-09-AD</a:t>
                </a:r>
                <a:endParaRPr/>
              </a:p>
            </p:txBody>
          </p:sp>
          <p:cxnSp>
            <p:nvCxnSpPr>
              <p:cNvPr id="3755" name="Google Shape;3755;p97"/>
              <p:cNvCxnSpPr/>
              <p:nvPr/>
            </p:nvCxnSpPr>
            <p:spPr>
              <a:xfrm rot="10800000">
                <a:off x="2678113" y="3538538"/>
                <a:ext cx="204787" cy="0"/>
              </a:xfrm>
              <a:prstGeom prst="straightConnector1">
                <a:avLst/>
              </a:prstGeom>
              <a:noFill/>
              <a:ln cap="flat" cmpd="sng" w="9525">
                <a:solidFill>
                  <a:schemeClr val="dk1"/>
                </a:solidFill>
                <a:prstDash val="solid"/>
                <a:round/>
                <a:headEnd len="med" w="med" type="none"/>
                <a:tailEnd len="med" w="med" type="triangle"/>
              </a:ln>
            </p:spPr>
          </p:cxnSp>
          <p:cxnSp>
            <p:nvCxnSpPr>
              <p:cNvPr id="3756" name="Google Shape;3756;p97"/>
              <p:cNvCxnSpPr/>
              <p:nvPr/>
            </p:nvCxnSpPr>
            <p:spPr>
              <a:xfrm rot="10800000">
                <a:off x="3633788" y="4651375"/>
                <a:ext cx="0" cy="373063"/>
              </a:xfrm>
              <a:prstGeom prst="straightConnector1">
                <a:avLst/>
              </a:prstGeom>
              <a:noFill/>
              <a:ln cap="flat" cmpd="sng" w="9525">
                <a:solidFill>
                  <a:schemeClr val="dk1"/>
                </a:solidFill>
                <a:prstDash val="solid"/>
                <a:round/>
                <a:headEnd len="med" w="med" type="none"/>
                <a:tailEnd len="med" w="med" type="triangle"/>
              </a:ln>
            </p:spPr>
          </p:cxnSp>
          <p:sp>
            <p:nvSpPr>
              <p:cNvPr id="3757" name="Google Shape;3757;p97"/>
              <p:cNvSpPr txBox="1"/>
              <p:nvPr/>
            </p:nvSpPr>
            <p:spPr>
              <a:xfrm>
                <a:off x="3187700" y="4953000"/>
                <a:ext cx="17399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58-23-D7-FA-20-B0</a:t>
                </a:r>
                <a:endParaRPr/>
              </a:p>
            </p:txBody>
          </p:sp>
          <p:cxnSp>
            <p:nvCxnSpPr>
              <p:cNvPr id="3758" name="Google Shape;3758;p97"/>
              <p:cNvCxnSpPr/>
              <p:nvPr/>
            </p:nvCxnSpPr>
            <p:spPr>
              <a:xfrm rot="10800000">
                <a:off x="2632075" y="5735638"/>
                <a:ext cx="246063" cy="0"/>
              </a:xfrm>
              <a:prstGeom prst="straightConnector1">
                <a:avLst/>
              </a:prstGeom>
              <a:noFill/>
              <a:ln cap="flat" cmpd="sng" w="9525">
                <a:solidFill>
                  <a:schemeClr val="dk1"/>
                </a:solidFill>
                <a:prstDash val="solid"/>
                <a:round/>
                <a:headEnd len="med" w="med" type="none"/>
                <a:tailEnd len="med" w="med" type="triangle"/>
              </a:ln>
            </p:spPr>
          </p:cxnSp>
          <p:sp>
            <p:nvSpPr>
              <p:cNvPr id="3759" name="Google Shape;3759;p97"/>
              <p:cNvSpPr txBox="1"/>
              <p:nvPr/>
            </p:nvSpPr>
            <p:spPr>
              <a:xfrm>
                <a:off x="2816216" y="5578463"/>
                <a:ext cx="2483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0C-C4-11-6F-E3-98</a:t>
                </a:r>
                <a:endParaRPr/>
              </a:p>
            </p:txBody>
          </p:sp>
          <p:cxnSp>
            <p:nvCxnSpPr>
              <p:cNvPr id="3760" name="Google Shape;3760;p97"/>
              <p:cNvCxnSpPr/>
              <p:nvPr/>
            </p:nvCxnSpPr>
            <p:spPr>
              <a:xfrm rot="10800000">
                <a:off x="1320800" y="4552950"/>
                <a:ext cx="0" cy="331788"/>
              </a:xfrm>
              <a:prstGeom prst="straightConnector1">
                <a:avLst/>
              </a:prstGeom>
              <a:noFill/>
              <a:ln cap="flat" cmpd="sng" w="9525">
                <a:solidFill>
                  <a:schemeClr val="dk1"/>
                </a:solidFill>
                <a:prstDash val="solid"/>
                <a:round/>
                <a:headEnd len="med" w="med" type="none"/>
                <a:tailEnd len="med" w="med" type="triangle"/>
              </a:ln>
            </p:spPr>
          </p:cxnSp>
          <p:sp>
            <p:nvSpPr>
              <p:cNvPr id="3761" name="Google Shape;3761;p97"/>
              <p:cNvSpPr txBox="1"/>
              <p:nvPr/>
            </p:nvSpPr>
            <p:spPr>
              <a:xfrm>
                <a:off x="2012950" y="4430713"/>
                <a:ext cx="819150"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   LAN</a:t>
                </a:r>
                <a:endParaRPr/>
              </a:p>
            </p:txBody>
          </p:sp>
          <p:sp>
            <p:nvSpPr>
              <p:cNvPr id="3762" name="Google Shape;3762;p97"/>
              <p:cNvSpPr txBox="1"/>
              <p:nvPr/>
            </p:nvSpPr>
            <p:spPr>
              <a:xfrm>
                <a:off x="363548" y="3665538"/>
                <a:ext cx="1984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137.196.7.23</a:t>
                </a:r>
                <a:endParaRPr/>
              </a:p>
            </p:txBody>
          </p:sp>
          <p:cxnSp>
            <p:nvCxnSpPr>
              <p:cNvPr id="3763" name="Google Shape;3763;p97"/>
              <p:cNvCxnSpPr/>
              <p:nvPr/>
            </p:nvCxnSpPr>
            <p:spPr>
              <a:xfrm>
                <a:off x="1009650" y="3921125"/>
                <a:ext cx="0" cy="246063"/>
              </a:xfrm>
              <a:prstGeom prst="straightConnector1">
                <a:avLst/>
              </a:prstGeom>
              <a:noFill/>
              <a:ln cap="flat" cmpd="sng" w="9525">
                <a:solidFill>
                  <a:schemeClr val="dk1"/>
                </a:solidFill>
                <a:prstDash val="solid"/>
                <a:round/>
                <a:headEnd len="med" w="med" type="none"/>
                <a:tailEnd len="med" w="med" type="triangle"/>
              </a:ln>
            </p:spPr>
          </p:cxnSp>
          <p:sp>
            <p:nvSpPr>
              <p:cNvPr id="3764" name="Google Shape;3764;p97"/>
              <p:cNvSpPr txBox="1"/>
              <p:nvPr/>
            </p:nvSpPr>
            <p:spPr>
              <a:xfrm>
                <a:off x="2944822" y="2987663"/>
                <a:ext cx="1865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137.196.7.78</a:t>
                </a:r>
                <a:endParaRPr/>
              </a:p>
            </p:txBody>
          </p:sp>
          <p:cxnSp>
            <p:nvCxnSpPr>
              <p:cNvPr id="3765" name="Google Shape;3765;p97"/>
              <p:cNvCxnSpPr/>
              <p:nvPr/>
            </p:nvCxnSpPr>
            <p:spPr>
              <a:xfrm rot="10800000">
                <a:off x="2774950" y="3125788"/>
                <a:ext cx="234950" cy="0"/>
              </a:xfrm>
              <a:prstGeom prst="straightConnector1">
                <a:avLst/>
              </a:prstGeom>
              <a:noFill/>
              <a:ln cap="flat" cmpd="sng" w="9525">
                <a:solidFill>
                  <a:schemeClr val="dk1"/>
                </a:solidFill>
                <a:prstDash val="solid"/>
                <a:round/>
                <a:headEnd len="med" w="med" type="none"/>
                <a:tailEnd len="med" w="med" type="triangle"/>
              </a:ln>
            </p:spPr>
          </p:cxnSp>
          <p:cxnSp>
            <p:nvCxnSpPr>
              <p:cNvPr id="3766" name="Google Shape;3766;p97"/>
              <p:cNvCxnSpPr/>
              <p:nvPr/>
            </p:nvCxnSpPr>
            <p:spPr>
              <a:xfrm>
                <a:off x="3954463" y="4121150"/>
                <a:ext cx="0" cy="246063"/>
              </a:xfrm>
              <a:prstGeom prst="straightConnector1">
                <a:avLst/>
              </a:prstGeom>
              <a:noFill/>
              <a:ln cap="flat" cmpd="sng" w="9525">
                <a:solidFill>
                  <a:schemeClr val="dk1"/>
                </a:solidFill>
                <a:prstDash val="solid"/>
                <a:round/>
                <a:headEnd len="med" w="med" type="none"/>
                <a:tailEnd len="med" w="med" type="triangle"/>
              </a:ln>
            </p:spPr>
          </p:cxnSp>
          <p:sp>
            <p:nvSpPr>
              <p:cNvPr id="3767" name="Google Shape;3767;p97"/>
              <p:cNvSpPr txBox="1"/>
              <p:nvPr/>
            </p:nvSpPr>
            <p:spPr>
              <a:xfrm>
                <a:off x="3344873" y="3887788"/>
                <a:ext cx="2091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137.196.7.14</a:t>
                </a:r>
                <a:endParaRPr/>
              </a:p>
            </p:txBody>
          </p:sp>
          <p:cxnSp>
            <p:nvCxnSpPr>
              <p:cNvPr id="3768" name="Google Shape;3768;p97"/>
              <p:cNvCxnSpPr/>
              <p:nvPr/>
            </p:nvCxnSpPr>
            <p:spPr>
              <a:xfrm>
                <a:off x="2136775" y="6002338"/>
                <a:ext cx="231775" cy="0"/>
              </a:xfrm>
              <a:prstGeom prst="straightConnector1">
                <a:avLst/>
              </a:prstGeom>
              <a:noFill/>
              <a:ln cap="flat" cmpd="sng" w="9525">
                <a:solidFill>
                  <a:schemeClr val="dk1"/>
                </a:solidFill>
                <a:prstDash val="solid"/>
                <a:round/>
                <a:headEnd len="med" w="med" type="none"/>
                <a:tailEnd len="med" w="med" type="triangle"/>
              </a:ln>
            </p:spPr>
          </p:cxnSp>
          <p:sp>
            <p:nvSpPr>
              <p:cNvPr id="3769" name="Google Shape;3769;p97"/>
              <p:cNvSpPr txBox="1"/>
              <p:nvPr/>
            </p:nvSpPr>
            <p:spPr>
              <a:xfrm>
                <a:off x="955667" y="5848338"/>
                <a:ext cx="1676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chemeClr val="dk1"/>
                    </a:solidFill>
                    <a:latin typeface="Arial"/>
                    <a:ea typeface="Arial"/>
                    <a:cs typeface="Arial"/>
                    <a:sym typeface="Arial"/>
                  </a:rPr>
                  <a:t>137.196.7.88</a:t>
                </a:r>
                <a:endParaRPr/>
              </a:p>
            </p:txBody>
          </p:sp>
          <p:sp>
            <p:nvSpPr>
              <p:cNvPr id="3770" name="Google Shape;3770;p97"/>
              <p:cNvSpPr/>
              <p:nvPr/>
            </p:nvSpPr>
            <p:spPr>
              <a:xfrm rot="-5400000">
                <a:off x="3659982" y="4482306"/>
                <a:ext cx="127000" cy="1952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71" name="Google Shape;3771;p97"/>
              <p:cNvGrpSpPr/>
              <p:nvPr/>
            </p:nvGrpSpPr>
            <p:grpSpPr>
              <a:xfrm>
                <a:off x="3562350" y="4357688"/>
                <a:ext cx="598488" cy="520700"/>
                <a:chOff x="-44" y="1473"/>
                <a:chExt cx="981" cy="1105"/>
              </a:xfrm>
            </p:grpSpPr>
            <p:pic>
              <p:nvPicPr>
                <p:cNvPr descr="desktop_computer_stylized_medium" id="3772" name="Google Shape;3772;p9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773" name="Google Shape;3773;p9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74" name="Google Shape;3774;p97"/>
              <p:cNvGrpSpPr/>
              <p:nvPr/>
            </p:nvGrpSpPr>
            <p:grpSpPr>
              <a:xfrm>
                <a:off x="657225" y="4160838"/>
                <a:ext cx="709613" cy="520700"/>
                <a:chOff x="267" y="2244"/>
                <a:chExt cx="581" cy="415"/>
              </a:xfrm>
            </p:grpSpPr>
            <p:sp>
              <p:nvSpPr>
                <p:cNvPr id="3775" name="Google Shape;3775;p97"/>
                <p:cNvSpPr/>
                <p:nvPr/>
              </p:nvSpPr>
              <p:spPr>
                <a:xfrm rot="-5400000">
                  <a:off x="717" y="2400"/>
                  <a:ext cx="101" cy="161"/>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76" name="Google Shape;3776;p97"/>
                <p:cNvGrpSpPr/>
                <p:nvPr/>
              </p:nvGrpSpPr>
              <p:grpSpPr>
                <a:xfrm>
                  <a:off x="267" y="2244"/>
                  <a:ext cx="512" cy="415"/>
                  <a:chOff x="-44" y="1473"/>
                  <a:chExt cx="981" cy="1105"/>
                </a:xfrm>
              </p:grpSpPr>
              <p:pic>
                <p:nvPicPr>
                  <p:cNvPr descr="desktop_computer_stylized_medium" id="3777" name="Google Shape;3777;p9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778" name="Google Shape;3778;p9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779" name="Google Shape;3779;p97"/>
              <p:cNvGrpSpPr/>
              <p:nvPr/>
            </p:nvGrpSpPr>
            <p:grpSpPr>
              <a:xfrm>
                <a:off x="2157413" y="3048000"/>
                <a:ext cx="631825" cy="554038"/>
                <a:chOff x="1745" y="1276"/>
                <a:chExt cx="512" cy="489"/>
              </a:xfrm>
            </p:grpSpPr>
            <p:sp>
              <p:nvSpPr>
                <p:cNvPr id="3780" name="Google Shape;3780;p97"/>
                <p:cNvSpPr/>
                <p:nvPr/>
              </p:nvSpPr>
              <p:spPr>
                <a:xfrm>
                  <a:off x="2040" y="1604"/>
                  <a:ext cx="100" cy="161"/>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81" name="Google Shape;3781;p97"/>
                <p:cNvGrpSpPr/>
                <p:nvPr/>
              </p:nvGrpSpPr>
              <p:grpSpPr>
                <a:xfrm>
                  <a:off x="1745" y="1276"/>
                  <a:ext cx="512" cy="415"/>
                  <a:chOff x="-44" y="1473"/>
                  <a:chExt cx="981" cy="1105"/>
                </a:xfrm>
              </p:grpSpPr>
              <p:pic>
                <p:nvPicPr>
                  <p:cNvPr descr="desktop_computer_stylized_medium" id="3782" name="Google Shape;3782;p97"/>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783" name="Google Shape;3783;p9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784" name="Google Shape;3784;p97"/>
              <p:cNvSpPr/>
              <p:nvPr/>
            </p:nvSpPr>
            <p:spPr>
              <a:xfrm>
                <a:off x="2501900" y="5645150"/>
                <a:ext cx="123825" cy="1825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85" name="Google Shape;3785;p97"/>
              <p:cNvGrpSpPr/>
              <p:nvPr/>
            </p:nvGrpSpPr>
            <p:grpSpPr>
              <a:xfrm>
                <a:off x="2166938" y="5784850"/>
                <a:ext cx="584200" cy="469900"/>
                <a:chOff x="-44" y="1473"/>
                <a:chExt cx="981" cy="1105"/>
              </a:xfrm>
            </p:grpSpPr>
            <p:pic>
              <p:nvPicPr>
                <p:cNvPr descr="desktop_computer_stylized_medium" id="3786" name="Google Shape;3786;p97"/>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3787" name="Google Shape;3787;p9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1" name="Shape 3791"/>
        <p:cNvGrpSpPr/>
        <p:nvPr/>
      </p:nvGrpSpPr>
      <p:grpSpPr>
        <a:xfrm>
          <a:off x="0" y="0"/>
          <a:ext cx="0" cy="0"/>
          <a:chOff x="0" y="0"/>
          <a:chExt cx="0" cy="0"/>
        </a:xfrm>
      </p:grpSpPr>
      <p:sp>
        <p:nvSpPr>
          <p:cNvPr id="3792" name="Google Shape;3792;p98"/>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93" name="Google Shape;3793;p98"/>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cùng mạng LAN</a:t>
            </a:r>
            <a:endParaRPr/>
          </a:p>
        </p:txBody>
      </p:sp>
      <p:sp>
        <p:nvSpPr>
          <p:cNvPr id="3794" name="Google Shape;3794;p98"/>
          <p:cNvSpPr txBox="1"/>
          <p:nvPr>
            <p:ph idx="1" type="body"/>
          </p:nvPr>
        </p:nvSpPr>
        <p:spPr>
          <a:xfrm>
            <a:off x="676275" y="1728788"/>
            <a:ext cx="10887075" cy="4486275"/>
          </a:xfrm>
          <a:prstGeom prst="rect">
            <a:avLst/>
          </a:prstGeom>
          <a:noFill/>
          <a:ln>
            <a:noFill/>
          </a:ln>
        </p:spPr>
        <p:txBody>
          <a:bodyPr anchorCtr="0" anchor="t" bIns="45700" lIns="91425" spcFirstLastPara="1" rIns="91425" wrap="square" tIns="45700">
            <a:normAutofit/>
          </a:bodyPr>
          <a:lstStyle/>
          <a:p>
            <a:pPr indent="-338138" lvl="0" marL="338138" rtl="0" algn="just">
              <a:lnSpc>
                <a:spcPct val="90000"/>
              </a:lnSpc>
              <a:spcBef>
                <a:spcPts val="0"/>
              </a:spcBef>
              <a:spcAft>
                <a:spcPts val="0"/>
              </a:spcAft>
              <a:buClr>
                <a:schemeClr val="dk1"/>
              </a:buClr>
              <a:buSzPts val="2800"/>
              <a:buFont typeface="Noto Sans Symbols"/>
              <a:buChar char="❖"/>
            </a:pPr>
            <a:r>
              <a:rPr lang="en-US">
                <a:latin typeface="Calibri"/>
                <a:ea typeface="Calibri"/>
                <a:cs typeface="Calibri"/>
                <a:sym typeface="Calibri"/>
              </a:rPr>
              <a:t>A muốn gửi datagram đến B nhưng không có địa chỉ MAC của B trong bảng ARP của mình.</a:t>
            </a:r>
            <a:endParaRPr>
              <a:latin typeface="Calibri"/>
              <a:ea typeface="Calibri"/>
              <a:cs typeface="Calibri"/>
              <a:sym typeface="Calibri"/>
            </a:endParaRPr>
          </a:p>
          <a:p>
            <a:pPr indent="-338138" lvl="0" marL="338138" rtl="0" algn="just">
              <a:lnSpc>
                <a:spcPct val="90000"/>
              </a:lnSpc>
              <a:spcBef>
                <a:spcPts val="1200"/>
              </a:spcBef>
              <a:spcAft>
                <a:spcPts val="0"/>
              </a:spcAft>
              <a:buClr>
                <a:schemeClr val="dk1"/>
              </a:buClr>
              <a:buSzPts val="2800"/>
              <a:buFont typeface="Noto Sans Symbols"/>
              <a:buChar char="❖"/>
            </a:pPr>
            <a:r>
              <a:rPr lang="en-US">
                <a:latin typeface="Calibri"/>
                <a:ea typeface="Calibri"/>
                <a:cs typeface="Calibri"/>
                <a:sym typeface="Calibri"/>
              </a:rPr>
              <a:t>A sẽ quảng bá (broadcasts) ARP query packet có chứa địa chỉ IP của B.</a:t>
            </a:r>
            <a:endParaRPr>
              <a:latin typeface="Calibri"/>
              <a:ea typeface="Calibri"/>
              <a:cs typeface="Calibri"/>
              <a:sym typeface="Calibri"/>
            </a:endParaRPr>
          </a:p>
          <a:p>
            <a:pPr indent="-342900" lvl="2" marL="800100" rtl="0" algn="just">
              <a:lnSpc>
                <a:spcPct val="90000"/>
              </a:lnSpc>
              <a:spcBef>
                <a:spcPts val="1200"/>
              </a:spcBef>
              <a:spcAft>
                <a:spcPts val="0"/>
              </a:spcAft>
              <a:buClr>
                <a:schemeClr val="dk1"/>
              </a:buClr>
              <a:buSzPts val="2600"/>
              <a:buFont typeface="Noto Sans Symbols"/>
              <a:buChar char="❑"/>
            </a:pPr>
            <a:r>
              <a:rPr lang="en-US" sz="2600">
                <a:latin typeface="Calibri"/>
                <a:ea typeface="Calibri"/>
                <a:cs typeface="Calibri"/>
                <a:sym typeface="Calibri"/>
              </a:rPr>
              <a:t>Địa chỉ MAC đích = FF-FF-FF-FF-FF-FF.</a:t>
            </a:r>
            <a:endParaRPr sz="2600">
              <a:latin typeface="Calibri"/>
              <a:ea typeface="Calibri"/>
              <a:cs typeface="Calibri"/>
              <a:sym typeface="Calibri"/>
            </a:endParaRPr>
          </a:p>
          <a:p>
            <a:pPr indent="-342900" lvl="2" marL="800100" rtl="0" algn="just">
              <a:lnSpc>
                <a:spcPct val="90000"/>
              </a:lnSpc>
              <a:spcBef>
                <a:spcPts val="1200"/>
              </a:spcBef>
              <a:spcAft>
                <a:spcPts val="0"/>
              </a:spcAft>
              <a:buClr>
                <a:schemeClr val="dk1"/>
              </a:buClr>
              <a:buSzPts val="2600"/>
              <a:buFont typeface="Noto Sans Symbols"/>
              <a:buChar char="❑"/>
            </a:pPr>
            <a:r>
              <a:rPr lang="en-US" sz="2600">
                <a:latin typeface="Calibri"/>
                <a:ea typeface="Calibri"/>
                <a:cs typeface="Calibri"/>
                <a:sym typeface="Calibri"/>
              </a:rPr>
              <a:t>Tất cả các node trên mạng LAN sẽ nhận ARP query này.</a:t>
            </a:r>
            <a:endParaRPr sz="2600">
              <a:latin typeface="Calibri"/>
              <a:ea typeface="Calibri"/>
              <a:cs typeface="Calibri"/>
              <a:sym typeface="Calibri"/>
            </a:endParaRPr>
          </a:p>
          <a:p>
            <a:pPr indent="-338138" lvl="0" marL="338138" rtl="0" algn="just">
              <a:lnSpc>
                <a:spcPct val="90000"/>
              </a:lnSpc>
              <a:spcBef>
                <a:spcPts val="1200"/>
              </a:spcBef>
              <a:spcAft>
                <a:spcPts val="0"/>
              </a:spcAft>
              <a:buClr>
                <a:schemeClr val="dk1"/>
              </a:buClr>
              <a:buSzPts val="2800"/>
              <a:buFont typeface="Noto Sans Symbols"/>
              <a:buChar char="❖"/>
            </a:pPr>
            <a:r>
              <a:rPr lang="en-US">
                <a:latin typeface="Calibri"/>
                <a:ea typeface="Calibri"/>
                <a:cs typeface="Calibri"/>
                <a:sym typeface="Calibri"/>
              </a:rPr>
              <a:t>B nhận ARP packet, trả lời tới A (gửi tới địa chỉ MAC của A) với địa chỉ MAC của B.</a:t>
            </a:r>
            <a:endParaRPr>
              <a:latin typeface="Calibri"/>
              <a:ea typeface="Calibri"/>
              <a:cs typeface="Calibri"/>
              <a:sym typeface="Calibri"/>
            </a:endParaRPr>
          </a:p>
          <a:p>
            <a:pPr indent="-338138" lvl="0" marL="338138" rtl="0" algn="just">
              <a:lnSpc>
                <a:spcPct val="90000"/>
              </a:lnSpc>
              <a:spcBef>
                <a:spcPts val="1200"/>
              </a:spcBef>
              <a:spcAft>
                <a:spcPts val="0"/>
              </a:spcAft>
              <a:buClr>
                <a:schemeClr val="dk1"/>
              </a:buClr>
              <a:buSzPts val="2800"/>
              <a:buFont typeface="Noto Sans Symbols"/>
              <a:buChar char="❖"/>
            </a:pPr>
            <a:r>
              <a:rPr lang="en-US">
                <a:latin typeface="Calibri"/>
                <a:ea typeface="Calibri"/>
                <a:cs typeface="Calibri"/>
                <a:sym typeface="Calibri"/>
              </a:rPr>
              <a:t>A sẽ lưu lại cặp địa chỉ IP-tới-MAC trong bảng ARP của nó cho đến khi hết hạn.</a:t>
            </a:r>
            <a:endParaRPr>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8" name="Shape 3798"/>
        <p:cNvGrpSpPr/>
        <p:nvPr/>
      </p:nvGrpSpPr>
      <p:grpSpPr>
        <a:xfrm>
          <a:off x="0" y="0"/>
          <a:ext cx="0" cy="0"/>
          <a:chOff x="0" y="0"/>
          <a:chExt cx="0" cy="0"/>
        </a:xfrm>
      </p:grpSpPr>
      <p:sp>
        <p:nvSpPr>
          <p:cNvPr id="3799" name="Google Shape;3799;p99"/>
          <p:cNvSpPr txBox="1"/>
          <p:nvPr>
            <p:ph idx="12" type="sldNum"/>
          </p:nvPr>
        </p:nvSpPr>
        <p:spPr>
          <a:xfrm>
            <a:off x="4724399" y="632387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00" name="Google Shape;3800;p99"/>
          <p:cNvSpPr txBox="1"/>
          <p:nvPr>
            <p:ph type="title"/>
          </p:nvPr>
        </p:nvSpPr>
        <p:spPr>
          <a:xfrm>
            <a:off x="676275" y="1000125"/>
            <a:ext cx="10887075" cy="571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5.4 ARP: định tuyến khác mạng LAN</a:t>
            </a:r>
            <a:endParaRPr/>
          </a:p>
        </p:txBody>
      </p:sp>
      <p:sp>
        <p:nvSpPr>
          <p:cNvPr id="3801" name="Google Shape;3801;p99"/>
          <p:cNvSpPr txBox="1"/>
          <p:nvPr>
            <p:ph idx="1" type="body"/>
          </p:nvPr>
        </p:nvSpPr>
        <p:spPr>
          <a:xfrm>
            <a:off x="676275" y="1660132"/>
            <a:ext cx="10887075" cy="2113789"/>
          </a:xfrm>
          <a:prstGeom prst="rect">
            <a:avLst/>
          </a:prstGeom>
          <a:noFill/>
          <a:ln>
            <a:noFill/>
          </a:ln>
        </p:spPr>
        <p:txBody>
          <a:bodyPr anchorCtr="0" anchor="t" bIns="45700" lIns="91425" spcFirstLastPara="1" rIns="91425" wrap="square" tIns="45700">
            <a:normAutofit/>
          </a:bodyPr>
          <a:lstStyle/>
          <a:p>
            <a:pPr indent="-457200" lvl="0" marL="457200" rtl="0" algn="just">
              <a:lnSpc>
                <a:spcPct val="90000"/>
              </a:lnSpc>
              <a:spcBef>
                <a:spcPts val="0"/>
              </a:spcBef>
              <a:spcAft>
                <a:spcPts val="0"/>
              </a:spcAft>
              <a:buClr>
                <a:schemeClr val="dk1"/>
              </a:buClr>
              <a:buSzPts val="2800"/>
              <a:buFont typeface="Noto Sans Symbols"/>
              <a:buChar char="❖"/>
            </a:pPr>
            <a:r>
              <a:rPr lang="en-US">
                <a:latin typeface="Calibri"/>
                <a:ea typeface="Calibri"/>
                <a:cs typeface="Calibri"/>
                <a:sym typeface="Calibri"/>
              </a:rPr>
              <a:t>Walkthrough: gửi datagram từ A tới B thông qua R.</a:t>
            </a:r>
            <a:endParaRPr>
              <a:latin typeface="Calibri"/>
              <a:ea typeface="Calibri"/>
              <a:cs typeface="Calibri"/>
              <a:sym typeface="Calibri"/>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Calibri"/>
                <a:ea typeface="Calibri"/>
                <a:cs typeface="Calibri"/>
                <a:sym typeface="Calibri"/>
              </a:rPr>
              <a:t>Tập trung vào addressing – tại tầng IP (datagram) và MAC (frame).</a:t>
            </a:r>
            <a:endParaRPr>
              <a:latin typeface="Calibri"/>
              <a:ea typeface="Calibri"/>
              <a:cs typeface="Calibri"/>
              <a:sym typeface="Calibri"/>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Calibri"/>
                <a:ea typeface="Calibri"/>
                <a:cs typeface="Calibri"/>
                <a:sym typeface="Calibri"/>
              </a:rPr>
              <a:t>Giả sử A biết địa chỉ IP của B.</a:t>
            </a:r>
            <a:endParaRPr>
              <a:latin typeface="Calibri"/>
              <a:ea typeface="Calibri"/>
              <a:cs typeface="Calibri"/>
              <a:sym typeface="Calibri"/>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Calibri"/>
                <a:ea typeface="Calibri"/>
                <a:cs typeface="Calibri"/>
                <a:sym typeface="Calibri"/>
              </a:rPr>
              <a:t>Giả sử A biết địa chỉ IP của router first-hop, R.</a:t>
            </a:r>
            <a:endParaRPr>
              <a:latin typeface="Calibri"/>
              <a:ea typeface="Calibri"/>
              <a:cs typeface="Calibri"/>
              <a:sym typeface="Calibri"/>
            </a:endParaRPr>
          </a:p>
          <a:p>
            <a:pPr indent="-457200" lvl="1" marL="1143000" rtl="0" algn="just">
              <a:lnSpc>
                <a:spcPct val="90000"/>
              </a:lnSpc>
              <a:spcBef>
                <a:spcPts val="500"/>
              </a:spcBef>
              <a:spcAft>
                <a:spcPts val="0"/>
              </a:spcAft>
              <a:buClr>
                <a:schemeClr val="dk1"/>
              </a:buClr>
              <a:buSzPts val="2400"/>
              <a:buFont typeface="Noto Sans Symbols"/>
              <a:buChar char="❑"/>
            </a:pPr>
            <a:r>
              <a:rPr lang="en-US">
                <a:latin typeface="Calibri"/>
                <a:ea typeface="Calibri"/>
                <a:cs typeface="Calibri"/>
                <a:sym typeface="Calibri"/>
              </a:rPr>
              <a:t>Giả sử A biết địa chỉ MAC của R.</a:t>
            </a:r>
            <a:endParaRPr/>
          </a:p>
        </p:txBody>
      </p:sp>
      <p:grpSp>
        <p:nvGrpSpPr>
          <p:cNvPr id="3802" name="Google Shape;3802;p99"/>
          <p:cNvGrpSpPr/>
          <p:nvPr/>
        </p:nvGrpSpPr>
        <p:grpSpPr>
          <a:xfrm>
            <a:off x="1985168" y="3773921"/>
            <a:ext cx="8221662" cy="2349500"/>
            <a:chOff x="709613" y="3962400"/>
            <a:chExt cx="8221662" cy="2349500"/>
          </a:xfrm>
        </p:grpSpPr>
        <p:grpSp>
          <p:nvGrpSpPr>
            <p:cNvPr id="3803" name="Google Shape;3803;p99"/>
            <p:cNvGrpSpPr/>
            <p:nvPr/>
          </p:nvGrpSpPr>
          <p:grpSpPr>
            <a:xfrm>
              <a:off x="6979920" y="5354320"/>
              <a:ext cx="711200" cy="601028"/>
              <a:chOff x="7179310" y="4033520"/>
              <a:chExt cx="1009650" cy="855028"/>
            </a:xfrm>
          </p:grpSpPr>
          <p:grpSp>
            <p:nvGrpSpPr>
              <p:cNvPr id="3804" name="Google Shape;3804;p99"/>
              <p:cNvGrpSpPr/>
              <p:nvPr/>
            </p:nvGrpSpPr>
            <p:grpSpPr>
              <a:xfrm>
                <a:off x="7179310" y="4033520"/>
                <a:ext cx="1009650" cy="855028"/>
                <a:chOff x="-44" y="1473"/>
                <a:chExt cx="981" cy="1105"/>
              </a:xfrm>
            </p:grpSpPr>
            <p:pic>
              <p:nvPicPr>
                <p:cNvPr descr="desktop_computer_stylized_medium" id="3805" name="Google Shape;3805;p9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806" name="Google Shape;3806;p9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7" name="Google Shape;3807;p99"/>
              <p:cNvSpPr/>
              <p:nvPr/>
            </p:nvSpPr>
            <p:spPr>
              <a:xfrm rot="-5400000">
                <a:off x="7439930" y="4308572"/>
                <a:ext cx="126470" cy="19607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08" name="Google Shape;3808;p99"/>
            <p:cNvGrpSpPr/>
            <p:nvPr/>
          </p:nvGrpSpPr>
          <p:grpSpPr>
            <a:xfrm>
              <a:off x="1046480" y="3962400"/>
              <a:ext cx="1026795" cy="761428"/>
              <a:chOff x="1046480" y="3962400"/>
              <a:chExt cx="1026795" cy="761428"/>
            </a:xfrm>
          </p:grpSpPr>
          <p:sp>
            <p:nvSpPr>
              <p:cNvPr id="3809" name="Google Shape;3809;p99"/>
              <p:cNvSpPr/>
              <p:nvPr/>
            </p:nvSpPr>
            <p:spPr>
              <a:xfrm rot="-5400000">
                <a:off x="1893887" y="4300538"/>
                <a:ext cx="111125" cy="247650"/>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10" name="Google Shape;3810;p99"/>
              <p:cNvGrpSpPr/>
              <p:nvPr/>
            </p:nvGrpSpPr>
            <p:grpSpPr>
              <a:xfrm>
                <a:off x="1046480" y="3962400"/>
                <a:ext cx="936071" cy="761428"/>
                <a:chOff x="-44" y="1473"/>
                <a:chExt cx="981" cy="1105"/>
              </a:xfrm>
            </p:grpSpPr>
            <p:pic>
              <p:nvPicPr>
                <p:cNvPr descr="desktop_computer_stylized_medium" id="3811" name="Google Shape;3811;p9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12" name="Google Shape;3812;p9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813" name="Google Shape;3813;p99"/>
            <p:cNvSpPr txBox="1"/>
            <p:nvPr/>
          </p:nvSpPr>
          <p:spPr>
            <a:xfrm>
              <a:off x="4224338" y="4381500"/>
              <a:ext cx="376237"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rgbClr val="FF0000"/>
                  </a:solidFill>
                  <a:latin typeface="Calibri"/>
                  <a:ea typeface="Calibri"/>
                  <a:cs typeface="Calibri"/>
                  <a:sym typeface="Calibri"/>
                </a:rPr>
                <a:t>R</a:t>
              </a:r>
              <a:endParaRPr i="0" sz="1800">
                <a:solidFill>
                  <a:schemeClr val="dk1"/>
                </a:solidFill>
                <a:latin typeface="Calibri"/>
                <a:ea typeface="Calibri"/>
                <a:cs typeface="Calibri"/>
                <a:sym typeface="Calibri"/>
              </a:endParaRPr>
            </a:p>
          </p:txBody>
        </p:sp>
        <p:sp>
          <p:nvSpPr>
            <p:cNvPr id="3814" name="Google Shape;3814;p99"/>
            <p:cNvSpPr txBox="1"/>
            <p:nvPr/>
          </p:nvSpPr>
          <p:spPr>
            <a:xfrm>
              <a:off x="3868748" y="5378454"/>
              <a:ext cx="2138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1A-23-F9-CD-06-9B</a:t>
              </a:r>
              <a:endParaRPr/>
            </a:p>
          </p:txBody>
        </p:sp>
        <p:sp>
          <p:nvSpPr>
            <p:cNvPr id="3815" name="Google Shape;3815;p99"/>
            <p:cNvSpPr txBox="1"/>
            <p:nvPr/>
          </p:nvSpPr>
          <p:spPr>
            <a:xfrm>
              <a:off x="4016368" y="5205404"/>
              <a:ext cx="1792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222.222.222.220</a:t>
              </a:r>
              <a:endParaRPr/>
            </a:p>
          </p:txBody>
        </p:sp>
        <p:grpSp>
          <p:nvGrpSpPr>
            <p:cNvPr id="3816" name="Google Shape;3816;p99"/>
            <p:cNvGrpSpPr/>
            <p:nvPr/>
          </p:nvGrpSpPr>
          <p:grpSpPr>
            <a:xfrm>
              <a:off x="3044825" y="5794375"/>
              <a:ext cx="1541463" cy="449263"/>
              <a:chOff x="1934" y="2405"/>
              <a:chExt cx="971" cy="283"/>
            </a:xfrm>
          </p:grpSpPr>
          <p:sp>
            <p:nvSpPr>
              <p:cNvPr id="3817" name="Google Shape;3817;p99"/>
              <p:cNvSpPr txBox="1"/>
              <p:nvPr/>
            </p:nvSpPr>
            <p:spPr>
              <a:xfrm>
                <a:off x="1934" y="2405"/>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111.111.111.110</a:t>
                </a:r>
                <a:endParaRPr/>
              </a:p>
            </p:txBody>
          </p:sp>
          <p:sp>
            <p:nvSpPr>
              <p:cNvPr id="3818" name="Google Shape;3818;p99"/>
              <p:cNvSpPr txBox="1"/>
              <p:nvPr/>
            </p:nvSpPr>
            <p:spPr>
              <a:xfrm>
                <a:off x="1938" y="2515"/>
                <a:ext cx="967"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E6-E9-00-17-BB-4B</a:t>
                </a:r>
                <a:endParaRPr/>
              </a:p>
            </p:txBody>
          </p:sp>
        </p:grpSp>
        <p:sp>
          <p:nvSpPr>
            <p:cNvPr id="3819" name="Google Shape;3819;p99"/>
            <p:cNvSpPr txBox="1"/>
            <p:nvPr/>
          </p:nvSpPr>
          <p:spPr>
            <a:xfrm>
              <a:off x="952500" y="6037263"/>
              <a:ext cx="16271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CC-49-DE-D0-AB-7D</a:t>
              </a:r>
              <a:endParaRPr/>
            </a:p>
          </p:txBody>
        </p:sp>
        <p:sp>
          <p:nvSpPr>
            <p:cNvPr id="3820" name="Google Shape;3820;p99"/>
            <p:cNvSpPr txBox="1"/>
            <p:nvPr/>
          </p:nvSpPr>
          <p:spPr>
            <a:xfrm>
              <a:off x="942975" y="5854700"/>
              <a:ext cx="1322388"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111.111.111.112</a:t>
              </a:r>
              <a:endParaRPr/>
            </a:p>
          </p:txBody>
        </p:sp>
        <p:sp>
          <p:nvSpPr>
            <p:cNvPr id="3821" name="Google Shape;3821;p99"/>
            <p:cNvSpPr txBox="1"/>
            <p:nvPr/>
          </p:nvSpPr>
          <p:spPr>
            <a:xfrm>
              <a:off x="709613" y="4741863"/>
              <a:ext cx="1322387"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111.111.111.111</a:t>
              </a:r>
              <a:endParaRPr/>
            </a:p>
          </p:txBody>
        </p:sp>
        <p:sp>
          <p:nvSpPr>
            <p:cNvPr id="3822" name="Google Shape;3822;p99"/>
            <p:cNvSpPr txBox="1"/>
            <p:nvPr/>
          </p:nvSpPr>
          <p:spPr>
            <a:xfrm>
              <a:off x="730250" y="4927600"/>
              <a:ext cx="15097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74-29-9C-E8-FF-55</a:t>
              </a:r>
              <a:endParaRPr/>
            </a:p>
          </p:txBody>
        </p:sp>
        <p:sp>
          <p:nvSpPr>
            <p:cNvPr id="3823" name="Google Shape;3823;p99"/>
            <p:cNvSpPr/>
            <p:nvPr/>
          </p:nvSpPr>
          <p:spPr>
            <a:xfrm>
              <a:off x="2365375" y="4437063"/>
              <a:ext cx="839788" cy="1069975"/>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24" name="Google Shape;3824;p99"/>
            <p:cNvCxnSpPr/>
            <p:nvPr/>
          </p:nvCxnSpPr>
          <p:spPr>
            <a:xfrm>
              <a:off x="2062163" y="4416425"/>
              <a:ext cx="438150" cy="230188"/>
            </a:xfrm>
            <a:prstGeom prst="straightConnector1">
              <a:avLst/>
            </a:prstGeom>
            <a:noFill/>
            <a:ln cap="flat" cmpd="sng" w="9525">
              <a:solidFill>
                <a:schemeClr val="dk1"/>
              </a:solidFill>
              <a:prstDash val="solid"/>
              <a:round/>
              <a:headEnd len="med" w="med" type="none"/>
              <a:tailEnd len="med" w="med" type="none"/>
            </a:ln>
          </p:spPr>
        </p:cxnSp>
        <p:cxnSp>
          <p:nvCxnSpPr>
            <p:cNvPr id="3825" name="Google Shape;3825;p99"/>
            <p:cNvCxnSpPr/>
            <p:nvPr/>
          </p:nvCxnSpPr>
          <p:spPr>
            <a:xfrm flipH="1" rot="10800000">
              <a:off x="2185988" y="5360988"/>
              <a:ext cx="231775" cy="255587"/>
            </a:xfrm>
            <a:prstGeom prst="straightConnector1">
              <a:avLst/>
            </a:prstGeom>
            <a:noFill/>
            <a:ln cap="flat" cmpd="sng" w="9525">
              <a:solidFill>
                <a:schemeClr val="dk1"/>
              </a:solidFill>
              <a:prstDash val="solid"/>
              <a:round/>
              <a:headEnd len="med" w="med" type="none"/>
              <a:tailEnd len="med" w="med" type="none"/>
            </a:ln>
          </p:spPr>
        </p:cxnSp>
        <p:cxnSp>
          <p:nvCxnSpPr>
            <p:cNvPr id="3826" name="Google Shape;3826;p99"/>
            <p:cNvCxnSpPr/>
            <p:nvPr/>
          </p:nvCxnSpPr>
          <p:spPr>
            <a:xfrm>
              <a:off x="3184525" y="4954588"/>
              <a:ext cx="584200" cy="9525"/>
            </a:xfrm>
            <a:prstGeom prst="straightConnector1">
              <a:avLst/>
            </a:prstGeom>
            <a:noFill/>
            <a:ln cap="flat" cmpd="sng" w="9525">
              <a:solidFill>
                <a:schemeClr val="dk1"/>
              </a:solidFill>
              <a:prstDash val="solid"/>
              <a:round/>
              <a:headEnd len="med" w="med" type="none"/>
              <a:tailEnd len="med" w="med" type="none"/>
            </a:ln>
          </p:spPr>
        </p:cxnSp>
        <p:cxnSp>
          <p:nvCxnSpPr>
            <p:cNvPr id="3827" name="Google Shape;3827;p99"/>
            <p:cNvCxnSpPr/>
            <p:nvPr/>
          </p:nvCxnSpPr>
          <p:spPr>
            <a:xfrm rot="10800000">
              <a:off x="2101850" y="5711825"/>
              <a:ext cx="0" cy="163513"/>
            </a:xfrm>
            <a:prstGeom prst="straightConnector1">
              <a:avLst/>
            </a:prstGeom>
            <a:noFill/>
            <a:ln cap="flat" cmpd="sng" w="9525">
              <a:solidFill>
                <a:schemeClr val="dk1"/>
              </a:solidFill>
              <a:prstDash val="solid"/>
              <a:round/>
              <a:headEnd len="med" w="med" type="none"/>
              <a:tailEnd len="med" w="med" type="triangle"/>
            </a:ln>
          </p:spPr>
        </p:cxnSp>
        <p:cxnSp>
          <p:nvCxnSpPr>
            <p:cNvPr id="3828" name="Google Shape;3828;p99"/>
            <p:cNvCxnSpPr/>
            <p:nvPr/>
          </p:nvCxnSpPr>
          <p:spPr>
            <a:xfrm rot="10800000">
              <a:off x="1976438" y="4489450"/>
              <a:ext cx="0" cy="398463"/>
            </a:xfrm>
            <a:prstGeom prst="straightConnector1">
              <a:avLst/>
            </a:prstGeom>
            <a:noFill/>
            <a:ln cap="flat" cmpd="sng" w="9525">
              <a:solidFill>
                <a:schemeClr val="dk1"/>
              </a:solidFill>
              <a:prstDash val="solid"/>
              <a:round/>
              <a:headEnd len="med" w="med" type="none"/>
              <a:tailEnd len="med" w="med" type="triangle"/>
            </a:ln>
          </p:spPr>
        </p:cxnSp>
        <p:cxnSp>
          <p:nvCxnSpPr>
            <p:cNvPr id="3829" name="Google Shape;3829;p99"/>
            <p:cNvCxnSpPr/>
            <p:nvPr/>
          </p:nvCxnSpPr>
          <p:spPr>
            <a:xfrm>
              <a:off x="3854450" y="5021263"/>
              <a:ext cx="0" cy="750887"/>
            </a:xfrm>
            <a:prstGeom prst="straightConnector1">
              <a:avLst/>
            </a:prstGeom>
            <a:noFill/>
            <a:ln cap="flat" cmpd="sng" w="9525">
              <a:solidFill>
                <a:schemeClr val="dk1"/>
              </a:solidFill>
              <a:prstDash val="solid"/>
              <a:round/>
              <a:headEnd len="med" w="med" type="triangle"/>
              <a:tailEnd len="med" w="med" type="none"/>
            </a:ln>
          </p:spPr>
        </p:cxnSp>
        <p:cxnSp>
          <p:nvCxnSpPr>
            <p:cNvPr id="3830" name="Google Shape;3830;p99"/>
            <p:cNvCxnSpPr/>
            <p:nvPr/>
          </p:nvCxnSpPr>
          <p:spPr>
            <a:xfrm rot="10800000">
              <a:off x="4935538" y="5011738"/>
              <a:ext cx="4762" cy="220662"/>
            </a:xfrm>
            <a:prstGeom prst="straightConnector1">
              <a:avLst/>
            </a:prstGeom>
            <a:noFill/>
            <a:ln cap="flat" cmpd="sng" w="9525">
              <a:solidFill>
                <a:schemeClr val="dk1"/>
              </a:solidFill>
              <a:prstDash val="solid"/>
              <a:round/>
              <a:headEnd len="med" w="med" type="none"/>
              <a:tailEnd len="med" w="med" type="triangle"/>
            </a:ln>
          </p:spPr>
        </p:cxnSp>
        <p:sp>
          <p:nvSpPr>
            <p:cNvPr id="3831" name="Google Shape;3831;p99"/>
            <p:cNvSpPr txBox="1"/>
            <p:nvPr/>
          </p:nvSpPr>
          <p:spPr>
            <a:xfrm>
              <a:off x="719138" y="4156075"/>
              <a:ext cx="39052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rgbClr val="FF0000"/>
                  </a:solidFill>
                  <a:latin typeface="Calibri"/>
                  <a:ea typeface="Calibri"/>
                  <a:cs typeface="Calibri"/>
                  <a:sym typeface="Calibri"/>
                </a:rPr>
                <a:t>A</a:t>
              </a:r>
              <a:endParaRPr/>
            </a:p>
          </p:txBody>
        </p:sp>
        <p:cxnSp>
          <p:nvCxnSpPr>
            <p:cNvPr id="3832" name="Google Shape;3832;p99"/>
            <p:cNvCxnSpPr/>
            <p:nvPr/>
          </p:nvCxnSpPr>
          <p:spPr>
            <a:xfrm>
              <a:off x="5045075" y="4921250"/>
              <a:ext cx="1198563" cy="0"/>
            </a:xfrm>
            <a:prstGeom prst="straightConnector1">
              <a:avLst/>
            </a:prstGeom>
            <a:noFill/>
            <a:ln cap="flat" cmpd="sng" w="9525">
              <a:solidFill>
                <a:schemeClr val="dk1"/>
              </a:solidFill>
              <a:prstDash val="solid"/>
              <a:round/>
              <a:headEnd len="med" w="med" type="none"/>
              <a:tailEnd len="med" w="med" type="none"/>
            </a:ln>
          </p:spPr>
        </p:cxnSp>
        <p:grpSp>
          <p:nvGrpSpPr>
            <p:cNvPr id="3833" name="Google Shape;3833;p99"/>
            <p:cNvGrpSpPr/>
            <p:nvPr/>
          </p:nvGrpSpPr>
          <p:grpSpPr>
            <a:xfrm>
              <a:off x="7372350" y="4845050"/>
              <a:ext cx="1558925" cy="460375"/>
              <a:chOff x="4351" y="2786"/>
              <a:chExt cx="982" cy="290"/>
            </a:xfrm>
          </p:grpSpPr>
          <p:sp>
            <p:nvSpPr>
              <p:cNvPr id="3834" name="Google Shape;3834;p99"/>
              <p:cNvSpPr txBox="1"/>
              <p:nvPr/>
            </p:nvSpPr>
            <p:spPr>
              <a:xfrm>
                <a:off x="4352" y="2786"/>
                <a:ext cx="833" cy="1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222.222.222.222</a:t>
                </a:r>
                <a:endParaRPr/>
              </a:p>
            </p:txBody>
          </p:sp>
          <p:sp>
            <p:nvSpPr>
              <p:cNvPr id="3835" name="Google Shape;3835;p99"/>
              <p:cNvSpPr txBox="1"/>
              <p:nvPr/>
            </p:nvSpPr>
            <p:spPr>
              <a:xfrm>
                <a:off x="4351" y="2904"/>
                <a:ext cx="982" cy="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49-BD-D2-C7-56-2A</a:t>
                </a:r>
                <a:endParaRPr/>
              </a:p>
            </p:txBody>
          </p:sp>
        </p:grpSp>
        <p:cxnSp>
          <p:nvCxnSpPr>
            <p:cNvPr id="3836" name="Google Shape;3836;p99"/>
            <p:cNvCxnSpPr/>
            <p:nvPr/>
          </p:nvCxnSpPr>
          <p:spPr>
            <a:xfrm flipH="1" rot="10800000">
              <a:off x="6943725" y="4416425"/>
              <a:ext cx="450850" cy="317500"/>
            </a:xfrm>
            <a:prstGeom prst="straightConnector1">
              <a:avLst/>
            </a:prstGeom>
            <a:noFill/>
            <a:ln cap="flat" cmpd="sng" w="9525">
              <a:solidFill>
                <a:schemeClr val="dk1"/>
              </a:solidFill>
              <a:prstDash val="solid"/>
              <a:round/>
              <a:headEnd len="med" w="med" type="none"/>
              <a:tailEnd len="med" w="med" type="none"/>
            </a:ln>
          </p:spPr>
        </p:cxnSp>
        <p:cxnSp>
          <p:nvCxnSpPr>
            <p:cNvPr id="3837" name="Google Shape;3837;p99"/>
            <p:cNvCxnSpPr/>
            <p:nvPr/>
          </p:nvCxnSpPr>
          <p:spPr>
            <a:xfrm rot="10800000">
              <a:off x="7469188" y="4492625"/>
              <a:ext cx="11112" cy="388938"/>
            </a:xfrm>
            <a:prstGeom prst="straightConnector1">
              <a:avLst/>
            </a:prstGeom>
            <a:noFill/>
            <a:ln cap="flat" cmpd="sng" w="9525">
              <a:solidFill>
                <a:schemeClr val="dk1"/>
              </a:solidFill>
              <a:prstDash val="solid"/>
              <a:round/>
              <a:headEnd len="med" w="med" type="none"/>
              <a:tailEnd len="med" w="med" type="triangle"/>
            </a:ln>
          </p:spPr>
        </p:cxnSp>
        <p:sp>
          <p:nvSpPr>
            <p:cNvPr id="3838" name="Google Shape;3838;p99"/>
            <p:cNvSpPr txBox="1"/>
            <p:nvPr/>
          </p:nvSpPr>
          <p:spPr>
            <a:xfrm>
              <a:off x="7073900" y="5811838"/>
              <a:ext cx="1322388"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222.222.222.221</a:t>
              </a:r>
              <a:endParaRPr/>
            </a:p>
          </p:txBody>
        </p:sp>
        <p:sp>
          <p:nvSpPr>
            <p:cNvPr id="3839" name="Google Shape;3839;p99"/>
            <p:cNvSpPr txBox="1"/>
            <p:nvPr/>
          </p:nvSpPr>
          <p:spPr>
            <a:xfrm>
              <a:off x="7077075" y="5986463"/>
              <a:ext cx="1501775" cy="2746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200">
                  <a:solidFill>
                    <a:schemeClr val="dk1"/>
                  </a:solidFill>
                  <a:latin typeface="Arial"/>
                  <a:ea typeface="Arial"/>
                  <a:cs typeface="Arial"/>
                  <a:sym typeface="Arial"/>
                </a:rPr>
                <a:t>88-B2-2F-54-1A-0F</a:t>
              </a:r>
              <a:endParaRPr/>
            </a:p>
          </p:txBody>
        </p:sp>
        <p:cxnSp>
          <p:nvCxnSpPr>
            <p:cNvPr id="3840" name="Google Shape;3840;p99"/>
            <p:cNvCxnSpPr/>
            <p:nvPr/>
          </p:nvCxnSpPr>
          <p:spPr>
            <a:xfrm rot="10800000">
              <a:off x="6873875" y="5313363"/>
              <a:ext cx="254000" cy="250825"/>
            </a:xfrm>
            <a:prstGeom prst="straightConnector1">
              <a:avLst/>
            </a:prstGeom>
            <a:noFill/>
            <a:ln cap="flat" cmpd="sng" w="9525">
              <a:solidFill>
                <a:schemeClr val="dk1"/>
              </a:solidFill>
              <a:prstDash val="solid"/>
              <a:round/>
              <a:headEnd len="med" w="med" type="none"/>
              <a:tailEnd len="med" w="med" type="none"/>
            </a:ln>
          </p:spPr>
        </p:cxnSp>
        <p:cxnSp>
          <p:nvCxnSpPr>
            <p:cNvPr id="3841" name="Google Shape;3841;p99"/>
            <p:cNvCxnSpPr/>
            <p:nvPr/>
          </p:nvCxnSpPr>
          <p:spPr>
            <a:xfrm flipH="1">
              <a:off x="7208838" y="5654675"/>
              <a:ext cx="4762" cy="201613"/>
            </a:xfrm>
            <a:prstGeom prst="straightConnector1">
              <a:avLst/>
            </a:prstGeom>
            <a:noFill/>
            <a:ln cap="flat" cmpd="sng" w="9525">
              <a:solidFill>
                <a:schemeClr val="dk1"/>
              </a:solidFill>
              <a:prstDash val="solid"/>
              <a:round/>
              <a:headEnd len="med" w="med" type="triangle"/>
              <a:tailEnd len="med" w="med" type="none"/>
            </a:ln>
          </p:spPr>
        </p:cxnSp>
        <p:sp>
          <p:nvSpPr>
            <p:cNvPr id="3842" name="Google Shape;3842;p99"/>
            <p:cNvSpPr/>
            <p:nvPr/>
          </p:nvSpPr>
          <p:spPr>
            <a:xfrm>
              <a:off x="6203950" y="4440238"/>
              <a:ext cx="765175" cy="1081088"/>
            </a:xfrm>
            <a:custGeom>
              <a:rect b="b" l="l" r="r" t="t"/>
              <a:pathLst>
                <a:path extrusionOk="0" h="996" w="1005">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3" name="Google Shape;3843;p99"/>
            <p:cNvSpPr txBox="1"/>
            <p:nvPr/>
          </p:nvSpPr>
          <p:spPr>
            <a:xfrm>
              <a:off x="8307388" y="4073525"/>
              <a:ext cx="357187"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400">
                  <a:solidFill>
                    <a:srgbClr val="FF0000"/>
                  </a:solidFill>
                  <a:latin typeface="Calibri"/>
                  <a:ea typeface="Calibri"/>
                  <a:cs typeface="Calibri"/>
                  <a:sym typeface="Calibri"/>
                </a:rPr>
                <a:t>B</a:t>
              </a:r>
              <a:endParaRPr/>
            </a:p>
          </p:txBody>
        </p:sp>
        <p:grpSp>
          <p:nvGrpSpPr>
            <p:cNvPr id="3844" name="Google Shape;3844;p99"/>
            <p:cNvGrpSpPr/>
            <p:nvPr/>
          </p:nvGrpSpPr>
          <p:grpSpPr>
            <a:xfrm>
              <a:off x="7179310" y="4033520"/>
              <a:ext cx="1009650" cy="855028"/>
              <a:chOff x="7179310" y="4033520"/>
              <a:chExt cx="1009650" cy="855028"/>
            </a:xfrm>
          </p:grpSpPr>
          <p:grpSp>
            <p:nvGrpSpPr>
              <p:cNvPr id="3845" name="Google Shape;3845;p99"/>
              <p:cNvGrpSpPr/>
              <p:nvPr/>
            </p:nvGrpSpPr>
            <p:grpSpPr>
              <a:xfrm>
                <a:off x="7179310" y="4033520"/>
                <a:ext cx="1009650" cy="855028"/>
                <a:chOff x="-44" y="1473"/>
                <a:chExt cx="981" cy="1105"/>
              </a:xfrm>
            </p:grpSpPr>
            <p:pic>
              <p:nvPicPr>
                <p:cNvPr descr="desktop_computer_stylized_medium" id="3846" name="Google Shape;3846;p9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3847" name="Google Shape;3847;p9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48" name="Google Shape;3848;p99"/>
              <p:cNvSpPr/>
              <p:nvPr/>
            </p:nvSpPr>
            <p:spPr>
              <a:xfrm rot="-5400000">
                <a:off x="7438232" y="4309268"/>
                <a:ext cx="127000" cy="195263"/>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49" name="Google Shape;3849;p99"/>
            <p:cNvGrpSpPr/>
            <p:nvPr/>
          </p:nvGrpSpPr>
          <p:grpSpPr>
            <a:xfrm>
              <a:off x="3757614" y="4714240"/>
              <a:ext cx="1292225" cy="426719"/>
              <a:chOff x="4011622" y="3379152"/>
              <a:chExt cx="1262683" cy="390207"/>
            </a:xfrm>
          </p:grpSpPr>
          <p:sp>
            <p:nvSpPr>
              <p:cNvPr id="3850" name="Google Shape;3850;p99"/>
              <p:cNvSpPr/>
              <p:nvPr/>
            </p:nvSpPr>
            <p:spPr>
              <a:xfrm rot="-5400000">
                <a:off x="5112705" y="3476529"/>
                <a:ext cx="127747"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51" name="Google Shape;3851;p99"/>
              <p:cNvGrpSpPr/>
              <p:nvPr/>
            </p:nvGrpSpPr>
            <p:grpSpPr>
              <a:xfrm>
                <a:off x="4197985" y="3379152"/>
                <a:ext cx="892175" cy="390207"/>
                <a:chOff x="4650" y="1129"/>
                <a:chExt cx="246" cy="95"/>
              </a:xfrm>
            </p:grpSpPr>
            <p:sp>
              <p:nvSpPr>
                <p:cNvPr id="3852" name="Google Shape;3852;p99"/>
                <p:cNvSpPr/>
                <p:nvPr/>
              </p:nvSpPr>
              <p:spPr>
                <a:xfrm>
                  <a:off x="4651" y="1171"/>
                  <a:ext cx="244" cy="53"/>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3853" name="Google Shape;3853;p99"/>
                <p:cNvSpPr/>
                <p:nvPr/>
              </p:nvSpPr>
              <p:spPr>
                <a:xfrm>
                  <a:off x="4651" y="1165"/>
                  <a:ext cx="245" cy="33"/>
                </a:xfrm>
                <a:prstGeom prst="rect">
                  <a:avLst/>
                </a:prstGeom>
                <a:gradFill>
                  <a:gsLst>
                    <a:gs pos="0">
                      <a:schemeClr val="hlink"/>
                    </a:gs>
                    <a:gs pos="100000">
                      <a:srgbClr val="FFFFFF"/>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sp>
              <p:nvSpPr>
                <p:cNvPr id="3854" name="Google Shape;3854;p99"/>
                <p:cNvSpPr/>
                <p:nvPr/>
              </p:nvSpPr>
              <p:spPr>
                <a:xfrm>
                  <a:off x="4650" y="1129"/>
                  <a:ext cx="244" cy="62"/>
                </a:xfrm>
                <a:prstGeom prst="ellipse">
                  <a:avLst/>
                </a:prstGeom>
                <a:gradFill>
                  <a:gsLst>
                    <a:gs pos="0">
                      <a:schemeClr val="hlink"/>
                    </a:gs>
                    <a:gs pos="100000">
                      <a:srgbClr val="FFFFFF"/>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sz="2400">
                    <a:solidFill>
                      <a:schemeClr val="dk1"/>
                    </a:solidFill>
                    <a:latin typeface="Times New Roman"/>
                    <a:ea typeface="Times New Roman"/>
                    <a:cs typeface="Times New Roman"/>
                    <a:sym typeface="Times New Roman"/>
                  </a:endParaRPr>
                </a:p>
              </p:txBody>
            </p:sp>
            <p:grpSp>
              <p:nvGrpSpPr>
                <p:cNvPr id="3855" name="Google Shape;3855;p99"/>
                <p:cNvGrpSpPr/>
                <p:nvPr/>
              </p:nvGrpSpPr>
              <p:grpSpPr>
                <a:xfrm>
                  <a:off x="4699" y="1145"/>
                  <a:ext cx="138" cy="29"/>
                  <a:chOff x="2468" y="1332"/>
                  <a:chExt cx="310" cy="60"/>
                </a:xfrm>
              </p:grpSpPr>
              <p:sp>
                <p:nvSpPr>
                  <p:cNvPr id="3856" name="Google Shape;3856;p99"/>
                  <p:cNvSpPr/>
                  <p:nvPr/>
                </p:nvSpPr>
                <p:spPr>
                  <a:xfrm>
                    <a:off x="2468" y="1332"/>
                    <a:ext cx="310" cy="60"/>
                  </a:xfrm>
                  <a:custGeom>
                    <a:rect b="b" l="l" r="r" t="t"/>
                    <a:pathLst>
                      <a:path extrusionOk="0" h="60" w="310">
                        <a:moveTo>
                          <a:pt x="0" y="60"/>
                        </a:moveTo>
                        <a:lnTo>
                          <a:pt x="96" y="60"/>
                        </a:lnTo>
                        <a:lnTo>
                          <a:pt x="192" y="0"/>
                        </a:lnTo>
                        <a:lnTo>
                          <a:pt x="310" y="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7" name="Google Shape;3857;p99"/>
                  <p:cNvSpPr/>
                  <p:nvPr/>
                </p:nvSpPr>
                <p:spPr>
                  <a:xfrm>
                    <a:off x="2482" y="1332"/>
                    <a:ext cx="282" cy="60"/>
                  </a:xfrm>
                  <a:custGeom>
                    <a:rect b="b" l="l" r="r" t="t"/>
                    <a:pathLst>
                      <a:path extrusionOk="0" h="60" w="282">
                        <a:moveTo>
                          <a:pt x="0" y="0"/>
                        </a:moveTo>
                        <a:lnTo>
                          <a:pt x="96" y="0"/>
                        </a:lnTo>
                        <a:lnTo>
                          <a:pt x="192" y="60"/>
                        </a:lnTo>
                        <a:lnTo>
                          <a:pt x="282" y="60"/>
                        </a:lnTo>
                      </a:path>
                    </a:pathLst>
                  </a:custGeom>
                  <a:noFill/>
                  <a:ln cap="flat" cmpd="sng" w="12700">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858" name="Google Shape;3858;p99"/>
                <p:cNvCxnSpPr/>
                <p:nvPr/>
              </p:nvCxnSpPr>
              <p:spPr>
                <a:xfrm>
                  <a:off x="4651" y="1158"/>
                  <a:ext cx="0" cy="42"/>
                </a:xfrm>
                <a:prstGeom prst="straightConnector1">
                  <a:avLst/>
                </a:prstGeom>
                <a:noFill/>
                <a:ln cap="flat" cmpd="sng" w="9525">
                  <a:solidFill>
                    <a:schemeClr val="dk1"/>
                  </a:solidFill>
                  <a:prstDash val="solid"/>
                  <a:round/>
                  <a:headEnd len="med" w="med" type="none"/>
                  <a:tailEnd len="med" w="med" type="none"/>
                </a:ln>
              </p:spPr>
            </p:cxnSp>
            <p:cxnSp>
              <p:nvCxnSpPr>
                <p:cNvPr id="3859" name="Google Shape;3859;p99"/>
                <p:cNvCxnSpPr/>
                <p:nvPr/>
              </p:nvCxnSpPr>
              <p:spPr>
                <a:xfrm>
                  <a:off x="4894" y="1160"/>
                  <a:ext cx="0" cy="41"/>
                </a:xfrm>
                <a:prstGeom prst="straightConnector1">
                  <a:avLst/>
                </a:prstGeom>
                <a:noFill/>
                <a:ln cap="flat" cmpd="sng" w="9525">
                  <a:solidFill>
                    <a:schemeClr val="dk1"/>
                  </a:solidFill>
                  <a:prstDash val="solid"/>
                  <a:round/>
                  <a:headEnd len="med" w="med" type="none"/>
                  <a:tailEnd len="med" w="med" type="none"/>
                </a:ln>
              </p:spPr>
            </p:cxnSp>
          </p:grpSp>
          <p:sp>
            <p:nvSpPr>
              <p:cNvPr id="3860" name="Google Shape;3860;p99"/>
              <p:cNvSpPr/>
              <p:nvPr/>
            </p:nvSpPr>
            <p:spPr>
              <a:xfrm rot="-5400000">
                <a:off x="4046200" y="3485965"/>
                <a:ext cx="126295" cy="195452"/>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61" name="Google Shape;3861;p99"/>
            <p:cNvGrpSpPr/>
            <p:nvPr/>
          </p:nvGrpSpPr>
          <p:grpSpPr>
            <a:xfrm>
              <a:off x="1483360" y="5313680"/>
              <a:ext cx="701040" cy="517588"/>
              <a:chOff x="1046480" y="3962400"/>
              <a:chExt cx="1026158" cy="761428"/>
            </a:xfrm>
          </p:grpSpPr>
          <p:sp>
            <p:nvSpPr>
              <p:cNvPr id="3862" name="Google Shape;3862;p99"/>
              <p:cNvSpPr/>
              <p:nvPr/>
            </p:nvSpPr>
            <p:spPr>
              <a:xfrm rot="-5400000">
                <a:off x="1893438" y="4298853"/>
                <a:ext cx="109762" cy="248638"/>
              </a:xfrm>
              <a:prstGeom prst="rect">
                <a:avLst/>
              </a:prstGeom>
              <a:gradFill>
                <a:gsLst>
                  <a:gs pos="0">
                    <a:srgbClr val="008000"/>
                  </a:gs>
                  <a:gs pos="50000">
                    <a:schemeClr val="lt1"/>
                  </a:gs>
                  <a:gs pos="100000">
                    <a:srgbClr val="008000"/>
                  </a:gs>
                </a:gsLst>
                <a:lin ang="0" scaled="0"/>
              </a:gra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63" name="Google Shape;3863;p99"/>
              <p:cNvGrpSpPr/>
              <p:nvPr/>
            </p:nvGrpSpPr>
            <p:grpSpPr>
              <a:xfrm>
                <a:off x="1046480" y="3962400"/>
                <a:ext cx="936071" cy="761428"/>
                <a:chOff x="-44" y="1473"/>
                <a:chExt cx="981" cy="1105"/>
              </a:xfrm>
            </p:grpSpPr>
            <p:pic>
              <p:nvPicPr>
                <p:cNvPr descr="desktop_computer_stylized_medium" id="3864" name="Google Shape;3864;p99"/>
                <p:cNvPicPr preferRelativeResize="0"/>
                <p:nvPr/>
              </p:nvPicPr>
              <p:blipFill rotWithShape="1">
                <a:blip r:embed="rId4">
                  <a:alphaModFix/>
                </a:blip>
                <a:srcRect b="0" l="0" r="0" t="0"/>
                <a:stretch/>
              </p:blipFill>
              <p:spPr>
                <a:xfrm flipH="1">
                  <a:off x="-44" y="1473"/>
                  <a:ext cx="981" cy="1105"/>
                </a:xfrm>
                <a:prstGeom prst="rect">
                  <a:avLst/>
                </a:prstGeom>
                <a:noFill/>
                <a:ln>
                  <a:noFill/>
                </a:ln>
              </p:spPr>
            </p:pic>
            <p:sp>
              <p:nvSpPr>
                <p:cNvPr id="3865" name="Google Shape;3865;p9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name="k16">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2023-02-01T01:53:46Z</dcterms:created>
  <dc:creator>Trần Bình Minh</dc:creator>
</cp:coreProperties>
</file>